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2"/>
    <a:srgbClr val="FFD13F"/>
    <a:srgbClr val="FFFD6B"/>
    <a:srgbClr val="FCF600"/>
    <a:srgbClr val="CC0000"/>
    <a:srgbClr val="004D86"/>
    <a:srgbClr val="233E6F"/>
    <a:srgbClr val="A50021"/>
    <a:srgbClr val="FF505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3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TSUKAMOTO\Desktop\明日くるiga\P06\asukul_chirashi2_cs5_ol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74"/>
          <a:stretch/>
        </p:blipFill>
        <p:spPr bwMode="auto">
          <a:xfrm>
            <a:off x="0" y="5957912"/>
            <a:ext cx="7775575" cy="494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1694282" y="529774"/>
            <a:ext cx="428835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latin typeface="小塚ゴシック Pro B" pitchFamily="34" charset="-128"/>
                <a:ea typeface="小塚ゴシック Pro B" pitchFamily="34" charset="-128"/>
              </a:rPr>
              <a:t>ひとりひとりにオーダーメイド教育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404716" y="1661843"/>
            <a:ext cx="496613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800" dirty="0">
                <a:solidFill>
                  <a:srgbClr val="005DA2"/>
                </a:solidFill>
                <a:latin typeface="小塚ゴシック Pro B" pitchFamily="34" charset="-128"/>
                <a:ea typeface="小塚ゴシック Pro B" pitchFamily="34" charset="-128"/>
              </a:rPr>
              <a:t>夏季講習</a:t>
            </a:r>
          </a:p>
          <a:p>
            <a:pPr algn="ctr"/>
            <a:r>
              <a:rPr lang="ja-JP" altLang="en-US" sz="4000" dirty="0">
                <a:solidFill>
                  <a:srgbClr val="005DA2"/>
                </a:solidFill>
                <a:latin typeface="小塚ゴシック Pro B" pitchFamily="34" charset="-128"/>
                <a:ea typeface="小塚ゴシック Pro B" pitchFamily="34" charset="-128"/>
              </a:rPr>
              <a:t>入塾募集します</a:t>
            </a:r>
            <a:r>
              <a:rPr lang="en-US" altLang="ja-JP" sz="4000" dirty="0">
                <a:solidFill>
                  <a:srgbClr val="005DA2"/>
                </a:solidFill>
                <a:latin typeface="小塚ゴシック Pro B" pitchFamily="34" charset="-128"/>
                <a:ea typeface="小塚ゴシック Pro B" pitchFamily="34" charset="-128"/>
              </a:rPr>
              <a:t>!</a:t>
            </a:r>
            <a:endParaRPr lang="ja-JP" altLang="en-US" sz="4000" dirty="0">
              <a:solidFill>
                <a:srgbClr val="005DA2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412525" y="4698717"/>
            <a:ext cx="42883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4000" dirty="0">
                <a:latin typeface="小塚ゴシック Pro B" pitchFamily="34" charset="-128"/>
                <a:ea typeface="小塚ゴシック Pro B" pitchFamily="34" charset="-128"/>
              </a:rPr>
              <a:t>明日来個別指導塾</a:t>
            </a:r>
            <a:endParaRPr lang="ja-JP" altLang="en-US" sz="4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66683" y="5367981"/>
            <a:ext cx="50670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latin typeface="小塚ゴシック Pro B" pitchFamily="34" charset="-128"/>
                <a:ea typeface="小塚ゴシック Pro B" pitchFamily="34" charset="-128"/>
              </a:rPr>
              <a:t>それぞれの生徒に合わせたカリキュラムを組み、</a:t>
            </a:r>
          </a:p>
          <a:p>
            <a:r>
              <a:rPr lang="ja-JP" altLang="en-US" sz="1400" dirty="0">
                <a:latin typeface="小塚ゴシック Pro B" pitchFamily="34" charset="-128"/>
                <a:ea typeface="小塚ゴシック Pro B" pitchFamily="34" charset="-128"/>
              </a:rPr>
              <a:t>当塾独自の教材を使いながら、楽しく授業が受けられます！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463115" y="6598661"/>
            <a:ext cx="1653017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dirty="0">
                <a:latin typeface="小塚ゴシック Pro B" pitchFamily="34" charset="-128"/>
                <a:ea typeface="小塚ゴシック Pro B" pitchFamily="34" charset="-128"/>
              </a:rPr>
              <a:t>1</a:t>
            </a:r>
            <a:r>
              <a:rPr lang="zh-TW" altLang="en-US" sz="2000" dirty="0">
                <a:latin typeface="小塚ゴシック Pro B" pitchFamily="34" charset="-128"/>
                <a:ea typeface="小塚ゴシック Pro B" pitchFamily="34" charset="-128"/>
              </a:rPr>
              <a:t>授業：</a:t>
            </a:r>
            <a:r>
              <a:rPr lang="en-US" altLang="zh-TW" sz="2000" dirty="0">
                <a:latin typeface="小塚ゴシック Pro B" pitchFamily="34" charset="-128"/>
                <a:ea typeface="小塚ゴシック Pro B" pitchFamily="34" charset="-128"/>
              </a:rPr>
              <a:t>60</a:t>
            </a:r>
            <a:r>
              <a:rPr lang="zh-TW" altLang="en-US" sz="2000" dirty="0">
                <a:latin typeface="小塚ゴシック Pro B" pitchFamily="34" charset="-128"/>
                <a:ea typeface="小塚ゴシック Pro B" pitchFamily="34" charset="-128"/>
              </a:rPr>
              <a:t>分</a:t>
            </a:r>
            <a:endParaRPr lang="ja-JP" altLang="en-US" sz="2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486281" y="7691408"/>
            <a:ext cx="1653017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dirty="0">
                <a:latin typeface="小塚ゴシック Pro B" pitchFamily="34" charset="-128"/>
                <a:ea typeface="小塚ゴシック Pro B" pitchFamily="34" charset="-128"/>
              </a:rPr>
              <a:t>1</a:t>
            </a:r>
            <a:r>
              <a:rPr lang="zh-TW" altLang="en-US" sz="2000" dirty="0">
                <a:latin typeface="小塚ゴシック Pro B" pitchFamily="34" charset="-128"/>
                <a:ea typeface="小塚ゴシック Pro B" pitchFamily="34" charset="-128"/>
              </a:rPr>
              <a:t>授業：</a:t>
            </a:r>
            <a:r>
              <a:rPr lang="en-US" altLang="zh-TW" sz="2000" dirty="0">
                <a:latin typeface="小塚ゴシック Pro B" pitchFamily="34" charset="-128"/>
                <a:ea typeface="小塚ゴシック Pro B" pitchFamily="34" charset="-128"/>
              </a:rPr>
              <a:t>90</a:t>
            </a:r>
            <a:r>
              <a:rPr lang="zh-TW" altLang="en-US" sz="2000" dirty="0">
                <a:latin typeface="小塚ゴシック Pro B" pitchFamily="34" charset="-128"/>
                <a:ea typeface="小塚ゴシック Pro B" pitchFamily="34" charset="-128"/>
              </a:rPr>
              <a:t>分</a:t>
            </a:r>
            <a:endParaRPr lang="ja-JP" altLang="en-US" sz="2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1144655" y="9072929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明日来個別指導塾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357582" y="9635432"/>
            <a:ext cx="46941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お申込み・お問い合わせは下記の電話番号までご連絡ください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326051" y="9868327"/>
            <a:ext cx="4455066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200" dirty="0">
                <a:solidFill>
                  <a:srgbClr val="FFD13F"/>
                </a:solidFill>
                <a:latin typeface="小塚ゴシック Pro B" pitchFamily="34" charset="-128"/>
                <a:ea typeface="小塚ゴシック Pro B" pitchFamily="34" charset="-128"/>
              </a:rPr>
              <a:t>03-1234-1111</a:t>
            </a:r>
            <a:endParaRPr lang="ja-JP" altLang="en-US" sz="5200" dirty="0">
              <a:solidFill>
                <a:srgbClr val="FFD13F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1027" name="Picture 3" descr="C:\Users\TSUKAMOTO\Desktop\明日くるiga\P06\06_bluebox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813" y="1013386"/>
            <a:ext cx="1946275" cy="48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TSUKAMOTO\Desktop\明日くるiga\P06\06_greenbox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088" y="1013386"/>
            <a:ext cx="1946275" cy="47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SUKAMOTO\Desktop\明日くるiga\P06\06_orangebox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010" y="1013387"/>
            <a:ext cx="833438" cy="48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1596643" y="1041932"/>
            <a:ext cx="18261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小学</a:t>
            </a:r>
            <a:r>
              <a:rPr lang="en-US" altLang="ja-JP" sz="2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6</a:t>
            </a:r>
            <a:r>
              <a:rPr lang="ja-JP" altLang="en-US" sz="2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年生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515045" y="1044575"/>
            <a:ext cx="18261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中学</a:t>
            </a:r>
            <a:r>
              <a:rPr lang="en-US" altLang="ja-JP" sz="2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3</a:t>
            </a:r>
            <a:r>
              <a:rPr lang="ja-JP" altLang="en-US" sz="2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年生</a:t>
            </a:r>
          </a:p>
        </p:txBody>
      </p:sp>
      <p:pic>
        <p:nvPicPr>
          <p:cNvPr id="1030" name="Picture 6" descr="C:\Users\TSUKAMOTO\Desktop\明日くるiga\P06\06_blu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845" y="3723946"/>
            <a:ext cx="4721225" cy="47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5381244" y="1041933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対象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423025" y="3787417"/>
            <a:ext cx="480339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8</a:t>
            </a:r>
            <a:r>
              <a:rPr lang="ja-JP" altLang="en-US" sz="2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月</a:t>
            </a:r>
            <a:r>
              <a:rPr lang="en-US" altLang="ja-JP" sz="2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</a:t>
            </a:r>
            <a:r>
              <a:rPr lang="ja-JP" altLang="en-US" sz="2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日～</a:t>
            </a:r>
            <a:r>
              <a:rPr lang="en-US" altLang="ja-JP" sz="2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8</a:t>
            </a:r>
            <a:r>
              <a:rPr lang="ja-JP" altLang="en-US" sz="2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月</a:t>
            </a:r>
            <a:r>
              <a:rPr lang="en-US" altLang="ja-JP" sz="2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7</a:t>
            </a:r>
            <a:r>
              <a:rPr lang="ja-JP" altLang="en-US" sz="2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日 </a:t>
            </a:r>
            <a:r>
              <a:rPr lang="en-US" altLang="ja-JP" sz="2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</a:t>
            </a:r>
            <a:r>
              <a:rPr lang="ja-JP" altLang="en-US" sz="2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週間の集中講座</a:t>
            </a:r>
          </a:p>
        </p:txBody>
      </p:sp>
      <p:pic>
        <p:nvPicPr>
          <p:cNvPr id="1032" name="Picture 8" descr="C:\Users\TSUKAMOTO\Desktop\明日くるiga\P06\kur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25" y="4767128"/>
            <a:ext cx="8509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546169" y="476580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安心の</a:t>
            </a:r>
            <a:endParaRPr lang="en-US" altLang="ja-JP" sz="14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個別指導</a:t>
            </a:r>
          </a:p>
        </p:txBody>
      </p:sp>
      <p:pic>
        <p:nvPicPr>
          <p:cNvPr id="1033" name="Picture 9" descr="C:\Users\TSUKAMOTO\Desktop\明日くるiga\P06\06_circl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883" y="4478914"/>
            <a:ext cx="1590675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正方形/長方形 10"/>
          <p:cNvSpPr/>
          <p:nvPr/>
        </p:nvSpPr>
        <p:spPr>
          <a:xfrm>
            <a:off x="5877357" y="4765950"/>
            <a:ext cx="1469725" cy="1018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無料の</a:t>
            </a:r>
          </a:p>
          <a:p>
            <a:pPr algn="ctr"/>
            <a:r>
              <a:rPr lang="ja-JP" altLang="en-US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体験授業</a:t>
            </a:r>
          </a:p>
          <a:p>
            <a:pPr algn="ctr"/>
            <a:r>
              <a:rPr lang="ja-JP" altLang="en-US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実施中</a:t>
            </a:r>
            <a:r>
              <a:rPr lang="en-US" altLang="ja-JP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!</a:t>
            </a:r>
            <a:endParaRPr lang="ja-JP" altLang="en-US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1034" name="Picture 10" descr="C:\Users\TSUKAMOTO\Desktop\明日くるiga\P06\06_bluebox2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3" y="6228627"/>
            <a:ext cx="389572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TSUKAMOTO\Desktop\明日くるiga\P06\06_mem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821" y="6098140"/>
            <a:ext cx="3005138" cy="274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TSUKAMOTO\Desktop\明日くるiga\P06\06_box_green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23" y="7729262"/>
            <a:ext cx="950913" cy="93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TSUKAMOTO\Desktop\明日くるiga\P06\06_box_blue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02" y="6630193"/>
            <a:ext cx="950912" cy="93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正方形/長方形 12"/>
          <p:cNvSpPr/>
          <p:nvPr/>
        </p:nvSpPr>
        <p:spPr>
          <a:xfrm>
            <a:off x="464987" y="6744458"/>
            <a:ext cx="983993" cy="70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小学</a:t>
            </a:r>
          </a:p>
          <a:p>
            <a:pPr algn="ctr"/>
            <a:r>
              <a:rPr lang="en-US" altLang="ja-JP" dirty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6</a:t>
            </a:r>
            <a:r>
              <a:rPr lang="ja-JP" altLang="en-US" dirty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年生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92950" y="7843527"/>
            <a:ext cx="946185" cy="70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中学</a:t>
            </a:r>
          </a:p>
          <a:p>
            <a:pPr algn="ctr"/>
            <a:r>
              <a:rPr lang="en-US" altLang="ja-JP" dirty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3</a:t>
            </a:r>
            <a:r>
              <a:rPr lang="ja-JP" altLang="en-US" dirty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年生</a:t>
            </a:r>
          </a:p>
        </p:txBody>
      </p:sp>
      <p:pic>
        <p:nvPicPr>
          <p:cNvPr id="1038" name="Picture 14" descr="C:\Users\TSUKAMOTO\Desktop\明日くるiga\P06\06_check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861" y="7443164"/>
            <a:ext cx="2760663" cy="12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正方形/長方形 11"/>
          <p:cNvSpPr/>
          <p:nvPr/>
        </p:nvSpPr>
        <p:spPr>
          <a:xfrm>
            <a:off x="481753" y="6211109"/>
            <a:ext cx="29803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</a:t>
            </a:r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授業からでも受け付けています。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486281" y="6857503"/>
            <a:ext cx="25619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>
                <a:solidFill>
                  <a:srgbClr val="CC0000"/>
                </a:solidFill>
                <a:latin typeface="小塚ゴシック Pro H" pitchFamily="34" charset="-128"/>
                <a:ea typeface="小塚ゴシック Pro H" pitchFamily="34" charset="-128"/>
              </a:rPr>
              <a:t>3,000</a:t>
            </a:r>
            <a:r>
              <a:rPr lang="ja-JP" altLang="en-US" sz="4400" dirty="0">
                <a:solidFill>
                  <a:srgbClr val="CC0000"/>
                </a:solidFill>
                <a:latin typeface="小塚ゴシック Pro H" pitchFamily="34" charset="-128"/>
                <a:ea typeface="小塚ゴシック Pro H" pitchFamily="34" charset="-128"/>
              </a:rPr>
              <a:t>円</a:t>
            </a:r>
          </a:p>
        </p:txBody>
      </p:sp>
      <p:pic>
        <p:nvPicPr>
          <p:cNvPr id="1039" name="Picture 15" descr="C:\Users\TSUKAMOTO\Desktop\明日くるiga\P06\06_check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813" y="8553208"/>
            <a:ext cx="2760662" cy="12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正方形/長方形 17"/>
          <p:cNvSpPr/>
          <p:nvPr/>
        </p:nvSpPr>
        <p:spPr>
          <a:xfrm>
            <a:off x="1477146" y="7956572"/>
            <a:ext cx="25619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>
                <a:solidFill>
                  <a:srgbClr val="CC0000"/>
                </a:solidFill>
                <a:latin typeface="小塚ゴシック Pro H" pitchFamily="34" charset="-128"/>
                <a:ea typeface="小塚ゴシック Pro H" pitchFamily="34" charset="-128"/>
              </a:rPr>
              <a:t>4,000</a:t>
            </a:r>
            <a:r>
              <a:rPr lang="ja-JP" altLang="en-US" sz="4400" dirty="0">
                <a:solidFill>
                  <a:srgbClr val="CC0000"/>
                </a:solidFill>
                <a:latin typeface="小塚ゴシック Pro H" pitchFamily="34" charset="-128"/>
                <a:ea typeface="小塚ゴシック Pro H" pitchFamily="34" charset="-128"/>
              </a:rPr>
              <a:t>円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5397010" y="6322416"/>
            <a:ext cx="101822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お客様の声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4690620" y="6737745"/>
            <a:ext cx="26854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>
                <a:latin typeface="HGS明朝B" panose="02020800000000000000" pitchFamily="18" charset="-128"/>
                <a:ea typeface="HGS明朝B" panose="02020800000000000000" pitchFamily="18" charset="-128"/>
              </a:rPr>
              <a:t>個人授業の竹、わからない箇所は</a:t>
            </a:r>
            <a:endParaRPr lang="en-US" altLang="ja-JP" sz="11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r>
              <a:rPr lang="ja-JP" altLang="en-US" sz="1100" dirty="0">
                <a:latin typeface="HGS明朝B" panose="02020800000000000000" pitchFamily="18" charset="-128"/>
                <a:ea typeface="HGS明朝B" panose="02020800000000000000" pitchFamily="18" charset="-128"/>
              </a:rPr>
              <a:t>すぐに質問ができるため、授業内で</a:t>
            </a:r>
            <a:endParaRPr lang="en-US" altLang="ja-JP" sz="11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r>
              <a:rPr lang="ja-JP" altLang="en-US" sz="1100" dirty="0">
                <a:latin typeface="HGS明朝B" panose="02020800000000000000" pitchFamily="18" charset="-128"/>
                <a:ea typeface="HGS明朝B" panose="02020800000000000000" pitchFamily="18" charset="-128"/>
              </a:rPr>
              <a:t>の理解量が増えていました！</a:t>
            </a:r>
            <a:endParaRPr lang="en-US" altLang="ja-JP" sz="11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r>
              <a:rPr lang="en-US" altLang="ja-JP" sz="1100" dirty="0">
                <a:latin typeface="HGS明朝B" panose="02020800000000000000" pitchFamily="18" charset="-128"/>
                <a:ea typeface="HGS明朝B" panose="02020800000000000000" pitchFamily="18" charset="-128"/>
              </a:rPr>
              <a:t>(</a:t>
            </a:r>
            <a:r>
              <a:rPr lang="ja-JP" altLang="en-US" sz="1100" dirty="0">
                <a:latin typeface="HGS明朝B" panose="02020800000000000000" pitchFamily="18" charset="-128"/>
                <a:ea typeface="HGS明朝B" panose="02020800000000000000" pitchFamily="18" charset="-128"/>
              </a:rPr>
              <a:t>小</a:t>
            </a:r>
            <a:r>
              <a:rPr lang="en-US" altLang="ja-JP" sz="1100" dirty="0">
                <a:latin typeface="HGS明朝B" panose="02020800000000000000" pitchFamily="18" charset="-128"/>
                <a:ea typeface="HGS明朝B" panose="02020800000000000000" pitchFamily="18" charset="-128"/>
              </a:rPr>
              <a:t>6</a:t>
            </a:r>
            <a:r>
              <a:rPr lang="ja-JP" altLang="en-US" sz="1100" dirty="0">
                <a:latin typeface="HGS明朝B" panose="02020800000000000000" pitchFamily="18" charset="-128"/>
                <a:ea typeface="HGS明朝B" panose="02020800000000000000" pitchFamily="18" charset="-128"/>
              </a:rPr>
              <a:t>：母</a:t>
            </a:r>
            <a:r>
              <a:rPr lang="en-US" altLang="ja-JP" sz="1100" dirty="0">
                <a:latin typeface="HGS明朝B" panose="02020800000000000000" pitchFamily="18" charset="-128"/>
                <a:ea typeface="HGS明朝B" panose="02020800000000000000" pitchFamily="18" charset="-128"/>
              </a:rPr>
              <a:t>)</a:t>
            </a:r>
            <a:endParaRPr lang="ja-JP" altLang="en-US" sz="11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690620" y="7686237"/>
            <a:ext cx="28152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>
                <a:latin typeface="HGS明朝B" panose="02020800000000000000" pitchFamily="18" charset="-128"/>
                <a:ea typeface="HGS明朝B" panose="02020800000000000000" pitchFamily="18" charset="-128"/>
              </a:rPr>
              <a:t>苦手な箇所を重点的に教えて</a:t>
            </a:r>
            <a:endParaRPr lang="en-US" altLang="ja-JP" sz="11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r>
              <a:rPr lang="ja-JP" altLang="en-US" sz="1100" dirty="0">
                <a:latin typeface="HGS明朝B" panose="02020800000000000000" pitchFamily="18" charset="-128"/>
                <a:ea typeface="HGS明朝B" panose="02020800000000000000" pitchFamily="18" charset="-128"/>
              </a:rPr>
              <a:t>もらえるため、弱点を克服することが</a:t>
            </a:r>
            <a:endParaRPr lang="en-US" altLang="ja-JP" sz="11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r>
              <a:rPr lang="ja-JP" altLang="en-US" sz="1100" dirty="0">
                <a:latin typeface="HGS明朝B" panose="02020800000000000000" pitchFamily="18" charset="-128"/>
                <a:ea typeface="HGS明朝B" panose="02020800000000000000" pitchFamily="18" charset="-128"/>
              </a:rPr>
              <a:t>できました！</a:t>
            </a:r>
            <a:endParaRPr lang="en-US" altLang="ja-JP" sz="11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r>
              <a:rPr lang="en-US" altLang="ja-JP" sz="1100" dirty="0">
                <a:latin typeface="HGS明朝B" panose="02020800000000000000" pitchFamily="18" charset="-128"/>
                <a:ea typeface="HGS明朝B" panose="02020800000000000000" pitchFamily="18" charset="-128"/>
              </a:rPr>
              <a:t>(</a:t>
            </a:r>
            <a:r>
              <a:rPr lang="ja-JP" altLang="en-US" sz="1100" dirty="0">
                <a:latin typeface="HGS明朝B" panose="02020800000000000000" pitchFamily="18" charset="-128"/>
                <a:ea typeface="HGS明朝B" panose="02020800000000000000" pitchFamily="18" charset="-128"/>
              </a:rPr>
              <a:t>中</a:t>
            </a:r>
            <a:r>
              <a:rPr lang="en-US" altLang="ja-JP" sz="1100" dirty="0">
                <a:latin typeface="HGS明朝B" panose="02020800000000000000" pitchFamily="18" charset="-128"/>
                <a:ea typeface="HGS明朝B" panose="02020800000000000000" pitchFamily="18" charset="-128"/>
              </a:rPr>
              <a:t>3</a:t>
            </a:r>
            <a:r>
              <a:rPr lang="ja-JP" altLang="en-US" sz="1100" dirty="0">
                <a:latin typeface="HGS明朝B" panose="02020800000000000000" pitchFamily="18" charset="-128"/>
                <a:ea typeface="HGS明朝B" panose="02020800000000000000" pitchFamily="18" charset="-128"/>
              </a:rPr>
              <a:t>：生徒本人</a:t>
            </a:r>
            <a:r>
              <a:rPr lang="en-US" altLang="ja-JP" sz="1100" dirty="0">
                <a:latin typeface="HGS明朝B" panose="02020800000000000000" pitchFamily="18" charset="-128"/>
                <a:ea typeface="HGS明朝B" panose="02020800000000000000" pitchFamily="18" charset="-128"/>
              </a:rPr>
              <a:t>)</a:t>
            </a:r>
            <a:endParaRPr lang="ja-JP" altLang="en-US" sz="11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pic>
        <p:nvPicPr>
          <p:cNvPr id="1040" name="Picture 16" descr="C:\Users\TSUKAMOTO\Desktop\明日くるiga\P06\siro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53" y="9117509"/>
            <a:ext cx="711200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正方形/長方形 20"/>
          <p:cNvSpPr/>
          <p:nvPr/>
        </p:nvSpPr>
        <p:spPr>
          <a:xfrm>
            <a:off x="326051" y="9134108"/>
            <a:ext cx="102060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solidFill>
                  <a:srgbClr val="005DA2"/>
                </a:solidFill>
                <a:latin typeface="小塚ゴシック Pro B" pitchFamily="34" charset="-128"/>
                <a:ea typeface="小塚ゴシック Pro B" pitchFamily="34" charset="-128"/>
              </a:rPr>
              <a:t>安心の</a:t>
            </a:r>
            <a:endParaRPr lang="en-US" altLang="ja-JP" sz="1100" dirty="0">
              <a:solidFill>
                <a:srgbClr val="005DA2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1100" dirty="0">
                <a:solidFill>
                  <a:srgbClr val="005DA2"/>
                </a:solidFill>
                <a:latin typeface="小塚ゴシック Pro B" pitchFamily="34" charset="-128"/>
                <a:ea typeface="小塚ゴシック Pro B" pitchFamily="34" charset="-128"/>
              </a:rPr>
              <a:t>個別指導</a:t>
            </a:r>
          </a:p>
        </p:txBody>
      </p:sp>
      <p:pic>
        <p:nvPicPr>
          <p:cNvPr id="1041" name="Picture 17" descr="C:\Users\TSUKAMOTO\Desktop\明日くるiga\P06\06_white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942" y="9134108"/>
            <a:ext cx="2355850" cy="146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正方形/長方形 25"/>
          <p:cNvSpPr/>
          <p:nvPr/>
        </p:nvSpPr>
        <p:spPr>
          <a:xfrm>
            <a:off x="5103371" y="10280369"/>
            <a:ext cx="22621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豊洲校舎　豊洲駅から</a:t>
            </a:r>
            <a:r>
              <a:rPr lang="en-US" altLang="ja-JP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5</a:t>
            </a:r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分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5537206" y="9450766"/>
            <a:ext cx="13533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駅からの地図を</a:t>
            </a:r>
          </a:p>
          <a:p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いれてください。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289</Words>
  <Application>Microsoft Office PowerPoint</Application>
  <PresentationFormat>ユーザー設定</PresentationFormat>
  <Paragraphs>58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HGS明朝B</vt:lpstr>
      <vt:lpstr>HG丸ｺﾞｼｯｸM-PRO</vt:lpstr>
      <vt:lpstr>ＭＳ Ｐゴシック</vt:lpstr>
      <vt:lpstr>小塚ゴシック Pro B</vt:lpstr>
      <vt:lpstr>小塚ゴシック Pro H</vt:lpstr>
      <vt:lpstr>小塚ゴシック Pro M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2017-02-24T10:40:31Z</dcterms:modified>
</cp:coreProperties>
</file>