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5"/>
  </p:notesMasterIdLst>
  <p:sldIdLst>
    <p:sldId id="260" r:id="rId2"/>
    <p:sldId id="261" r:id="rId3"/>
    <p:sldId id="262" r:id="rId4"/>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A3E"/>
    <a:srgbClr val="294983"/>
    <a:srgbClr val="A50021"/>
    <a:srgbClr val="CC0000"/>
    <a:srgbClr val="FF5050"/>
    <a:srgbClr val="FF7C80"/>
    <a:srgbClr val="FF9999"/>
    <a:srgbClr val="F4F4F4"/>
    <a:srgbClr val="E6D6C3"/>
    <a:srgbClr val="EAE0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60" d="100"/>
          <a:sy n="60" d="100"/>
        </p:scale>
        <p:origin x="-1644" y="-396"/>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2015/4/21</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4/21/2015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4/21/2015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4/21/2015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4/21/2015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4/21/2015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4/21/2015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4/21/2015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4/21/2015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4/21/2015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4/21/2015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smtClean="0"/>
              <a:t>アイコンをクリックして図を追加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4/21/2015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4/21/2015</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r>
              <a:rPr lang="en-US" altLang="ja-JP" b="1">
                <a:latin typeface="HG丸ｺﾞｼｯｸM-PRO" pitchFamily="50" charset="-128"/>
                <a:ea typeface="HG丸ｺﾞｼｯｸM-PRO" pitchFamily="50" charset="-128"/>
              </a:rPr>
              <a:t>POINT1</a:t>
            </a:r>
          </a:p>
          <a:p>
            <a:endParaRPr lang="en-US" altLang="ja-JP" sz="1400">
              <a:latin typeface="HG丸ｺﾞｼｯｸM-PRO" pitchFamily="50" charset="-128"/>
              <a:ea typeface="HG丸ｺﾞｼｯｸM-PRO" pitchFamily="50" charset="-128"/>
            </a:endParaRPr>
          </a:p>
          <a:p>
            <a:r>
              <a:rPr lang="ja-JP" altLang="en-US" sz="1800" b="1">
                <a:latin typeface="HG丸ｺﾞｼｯｸM-PRO" pitchFamily="50" charset="-128"/>
                <a:ea typeface="HG丸ｺﾞｼｯｸM-PRO" pitchFamily="50" charset="-128"/>
              </a:rPr>
              <a:t>テンプレートのサイズは黒の枠</a:t>
            </a:r>
            <a:endParaRPr lang="en-US" altLang="ja-JP" sz="1800" b="1">
              <a:latin typeface="HG丸ｺﾞｼｯｸM-PRO" pitchFamily="50" charset="-128"/>
              <a:ea typeface="HG丸ｺﾞｼｯｸM-PRO" pitchFamily="50" charset="-128"/>
            </a:endParaRPr>
          </a:p>
          <a:p>
            <a:r>
              <a:rPr lang="en-US" altLang="ja-JP" sz="1800" b="1">
                <a:latin typeface="HG丸ｺﾞｼｯｸM-PRO" pitchFamily="50" charset="-128"/>
                <a:ea typeface="HG丸ｺﾞｼｯｸM-PRO" pitchFamily="50" charset="-128"/>
              </a:rPr>
              <a:t>(303</a:t>
            </a:r>
            <a:r>
              <a:rPr lang="ja-JP" altLang="en-US" sz="1800" b="1">
                <a:latin typeface="HG丸ｺﾞｼｯｸM-PRO" pitchFamily="50" charset="-128"/>
                <a:ea typeface="HG丸ｺﾞｼｯｸM-PRO" pitchFamily="50" charset="-128"/>
              </a:rPr>
              <a:t>㎜</a:t>
            </a:r>
            <a:r>
              <a:rPr lang="en-US" altLang="ja-JP" sz="1800" b="1">
                <a:latin typeface="HG丸ｺﾞｼｯｸM-PRO" pitchFamily="50" charset="-128"/>
                <a:ea typeface="HG丸ｺﾞｼｯｸM-PRO" pitchFamily="50" charset="-128"/>
              </a:rPr>
              <a:t>×216</a:t>
            </a:r>
            <a:r>
              <a:rPr lang="ja-JP" altLang="en-US" sz="1800" b="1">
                <a:latin typeface="HG丸ｺﾞｼｯｸM-PRO" pitchFamily="50" charset="-128"/>
                <a:ea typeface="HG丸ｺﾞｼｯｸM-PRO" pitchFamily="50" charset="-128"/>
              </a:rPr>
              <a:t>㎜）で</a:t>
            </a:r>
          </a:p>
          <a:p>
            <a:r>
              <a:rPr lang="ja-JP" altLang="en-US" sz="1800" b="1">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r>
              <a:rPr lang="en-US" altLang="ja-JP" b="1">
                <a:solidFill>
                  <a:srgbClr val="FF0000"/>
                </a:solidFill>
                <a:latin typeface="HG丸ｺﾞｼｯｸM-PRO" pitchFamily="50" charset="-128"/>
                <a:ea typeface="HG丸ｺﾞｼｯｸM-PRO" pitchFamily="50" charset="-128"/>
              </a:rPr>
              <a:t>POINT2</a:t>
            </a:r>
          </a:p>
          <a:p>
            <a:endParaRPr lang="en-US" altLang="ja-JP" sz="1400" b="1">
              <a:solidFill>
                <a:srgbClr val="FF0000"/>
              </a:solidFill>
              <a:latin typeface="HG丸ｺﾞｼｯｸM-PRO" pitchFamily="50" charset="-128"/>
              <a:ea typeface="HG丸ｺﾞｼｯｸM-PRO" pitchFamily="50" charset="-128"/>
            </a:endParaRPr>
          </a:p>
          <a:p>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14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1800" b="1">
                <a:solidFill>
                  <a:srgbClr val="404040"/>
                </a:solidFill>
                <a:latin typeface="HG丸ｺﾞｼｯｸM-PRO" pitchFamily="50" charset="-128"/>
                <a:ea typeface="HG丸ｺﾞｼｯｸM-PRO" pitchFamily="50" charset="-128"/>
              </a:rPr>
              <a:t>このテンプレートは</a:t>
            </a:r>
            <a:r>
              <a:rPr lang="en-US" altLang="ja-JP" sz="1800" b="1">
                <a:solidFill>
                  <a:srgbClr val="404040"/>
                </a:solidFill>
                <a:latin typeface="HG丸ｺﾞｼｯｸM-PRO" pitchFamily="50" charset="-128"/>
                <a:ea typeface="HG丸ｺﾞｼｯｸM-PRO" pitchFamily="50" charset="-128"/>
              </a:rPr>
              <a:t>A4</a:t>
            </a:r>
            <a:r>
              <a:rPr lang="ja-JP" altLang="en-US" sz="1800" b="1">
                <a:solidFill>
                  <a:srgbClr val="404040"/>
                </a:solidFill>
                <a:latin typeface="HG丸ｺﾞｼｯｸM-PRO" pitchFamily="50" charset="-128"/>
                <a:ea typeface="HG丸ｺﾞｼｯｸM-PRO" pitchFamily="50" charset="-128"/>
              </a:rPr>
              <a:t>サイズ</a:t>
            </a:r>
            <a:r>
              <a:rPr lang="en-US" altLang="ja-JP" sz="1800" b="1">
                <a:solidFill>
                  <a:srgbClr val="404040"/>
                </a:solidFill>
                <a:latin typeface="HG丸ｺﾞｼｯｸM-PRO" pitchFamily="50" charset="-128"/>
                <a:ea typeface="HG丸ｺﾞｼｯｸM-PRO" pitchFamily="50" charset="-128"/>
              </a:rPr>
              <a:t>(297</a:t>
            </a:r>
            <a:r>
              <a:rPr lang="ja-JP" altLang="en-US" sz="1800" b="1">
                <a:solidFill>
                  <a:srgbClr val="404040"/>
                </a:solidFill>
                <a:latin typeface="HG丸ｺﾞｼｯｸM-PRO" pitchFamily="50" charset="-128"/>
                <a:ea typeface="HG丸ｺﾞｼｯｸM-PRO" pitchFamily="50" charset="-128"/>
              </a:rPr>
              <a:t>㎜</a:t>
            </a:r>
            <a:r>
              <a:rPr lang="en-US" altLang="ja-JP" sz="1800" b="1">
                <a:solidFill>
                  <a:srgbClr val="404040"/>
                </a:solidFill>
                <a:latin typeface="HG丸ｺﾞｼｯｸM-PRO" pitchFamily="50" charset="-128"/>
                <a:ea typeface="HG丸ｺﾞｼｯｸM-PRO" pitchFamily="50" charset="-128"/>
              </a:rPr>
              <a:t>×210</a:t>
            </a:r>
            <a:r>
              <a:rPr lang="ja-JP" altLang="en-US" sz="1800" b="1">
                <a:solidFill>
                  <a:srgbClr val="404040"/>
                </a:solidFill>
                <a:latin typeface="HG丸ｺﾞｼｯｸM-PRO" pitchFamily="50" charset="-128"/>
                <a:ea typeface="HG丸ｺﾞｼｯｸM-PRO" pitchFamily="50" charset="-128"/>
              </a:rPr>
              <a:t>㎜）の</a:t>
            </a:r>
          </a:p>
          <a:p>
            <a:r>
              <a:rPr lang="ja-JP" altLang="en-US" sz="1800" b="1">
                <a:solidFill>
                  <a:srgbClr val="404040"/>
                </a:solidFill>
                <a:latin typeface="HG丸ｺﾞｼｯｸM-PRO" pitchFamily="50" charset="-128"/>
                <a:ea typeface="HG丸ｺﾞｼｯｸM-PRO" pitchFamily="50" charset="-128"/>
              </a:rPr>
              <a:t>印刷物を作る為のテンプレートです。</a:t>
            </a:r>
          </a:p>
          <a:p>
            <a:r>
              <a:rPr lang="ja-JP" altLang="en-US" sz="1800" b="1">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46914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SUKAMOTO\Desktop\明日くるiga\P12 の色違い\12_bg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8" y="-1587"/>
            <a:ext cx="7777163" cy="10909300"/>
          </a:xfrm>
          <a:prstGeom prst="rect">
            <a:avLst/>
          </a:prstGeom>
          <a:noFill/>
          <a:extLst>
            <a:ext uri="{909E8E84-426E-40DD-AFC4-6F175D3DCCD1}">
              <a14:hiddenFill xmlns:a14="http://schemas.microsoft.com/office/drawing/2010/main">
                <a:solidFill>
                  <a:srgbClr val="FFFFFF"/>
                </a:solidFill>
              </a14:hiddenFill>
            </a:ext>
          </a:extLst>
        </p:spPr>
      </p:pic>
      <p:sp>
        <p:nvSpPr>
          <p:cNvPr id="3" name="正方形/長方形 2"/>
          <p:cNvSpPr/>
          <p:nvPr/>
        </p:nvSpPr>
        <p:spPr>
          <a:xfrm>
            <a:off x="666038" y="2046348"/>
            <a:ext cx="6581611" cy="1815882"/>
          </a:xfrm>
          <a:prstGeom prst="rect">
            <a:avLst/>
          </a:prstGeom>
        </p:spPr>
        <p:txBody>
          <a:bodyPr wrap="square">
            <a:spAutoFit/>
          </a:bodyPr>
          <a:lstStyle/>
          <a:p>
            <a:r>
              <a:rPr lang="ja-JP" altLang="en-US" sz="3200" dirty="0" smtClean="0">
                <a:solidFill>
                  <a:srgbClr val="294983"/>
                </a:solidFill>
                <a:latin typeface="小塚ゴシック Pro B" pitchFamily="34" charset="-128"/>
                <a:ea typeface="小塚ゴシック Pro B" pitchFamily="34" charset="-128"/>
              </a:rPr>
              <a:t>豊かなセカンドライフに向けて</a:t>
            </a:r>
          </a:p>
          <a:p>
            <a:r>
              <a:rPr lang="ja-JP" altLang="en-US" sz="8000" dirty="0" smtClean="0">
                <a:solidFill>
                  <a:srgbClr val="294983"/>
                </a:solidFill>
                <a:latin typeface="小塚ゴシック Pro B" pitchFamily="34" charset="-128"/>
                <a:ea typeface="小塚ゴシック Pro B" pitchFamily="34" charset="-128"/>
              </a:rPr>
              <a:t>年金</a:t>
            </a:r>
            <a:r>
              <a:rPr lang="ja-JP" altLang="en-US" sz="8000" dirty="0">
                <a:solidFill>
                  <a:srgbClr val="294983"/>
                </a:solidFill>
                <a:latin typeface="小塚ゴシック Pro B" pitchFamily="34" charset="-128"/>
                <a:ea typeface="小塚ゴシック Pro B" pitchFamily="34" charset="-128"/>
              </a:rPr>
              <a:t>セミナー</a:t>
            </a:r>
          </a:p>
        </p:txBody>
      </p:sp>
      <p:sp>
        <p:nvSpPr>
          <p:cNvPr id="5" name="正方形/長方形 4"/>
          <p:cNvSpPr/>
          <p:nvPr/>
        </p:nvSpPr>
        <p:spPr>
          <a:xfrm>
            <a:off x="750891" y="3899584"/>
            <a:ext cx="3886200" cy="1554272"/>
          </a:xfrm>
          <a:prstGeom prst="rect">
            <a:avLst/>
          </a:prstGeom>
        </p:spPr>
        <p:txBody>
          <a:bodyPr>
            <a:spAutoFit/>
          </a:bodyPr>
          <a:lstStyle/>
          <a:p>
            <a:pPr>
              <a:lnSpc>
                <a:spcPts val="3800"/>
              </a:lnSpc>
            </a:pPr>
            <a:r>
              <a:rPr lang="ja-JP" altLang="en-US" sz="2800" dirty="0">
                <a:latin typeface="小塚ゴシック Pro B" pitchFamily="34" charset="-128"/>
                <a:ea typeface="小塚ゴシック Pro B" pitchFamily="34" charset="-128"/>
              </a:rPr>
              <a:t>公的年金の基本と</a:t>
            </a:r>
          </a:p>
          <a:p>
            <a:pPr>
              <a:lnSpc>
                <a:spcPts val="3800"/>
              </a:lnSpc>
            </a:pPr>
            <a:r>
              <a:rPr lang="ja-JP" altLang="en-US" sz="2800" dirty="0">
                <a:latin typeface="小塚ゴシック Pro B" pitchFamily="34" charset="-128"/>
                <a:ea typeface="小塚ゴシック Pro B" pitchFamily="34" charset="-128"/>
              </a:rPr>
              <a:t>資産形成のノウハウを</a:t>
            </a:r>
          </a:p>
          <a:p>
            <a:pPr>
              <a:lnSpc>
                <a:spcPts val="3800"/>
              </a:lnSpc>
            </a:pPr>
            <a:r>
              <a:rPr lang="ja-JP" altLang="en-US" sz="2800" dirty="0">
                <a:latin typeface="小塚ゴシック Pro B" pitchFamily="34" charset="-128"/>
                <a:ea typeface="小塚ゴシック Pro B" pitchFamily="34" charset="-128"/>
              </a:rPr>
              <a:t>やさしく</a:t>
            </a:r>
            <a:r>
              <a:rPr lang="ja-JP" altLang="en-US" sz="2800" dirty="0" smtClean="0">
                <a:latin typeface="小塚ゴシック Pro B" pitchFamily="34" charset="-128"/>
                <a:ea typeface="小塚ゴシック Pro B" pitchFamily="34" charset="-128"/>
              </a:rPr>
              <a:t>解説</a:t>
            </a:r>
            <a:r>
              <a:rPr lang="ja-JP" altLang="en-US" sz="2800" dirty="0">
                <a:latin typeface="小塚ゴシック Pro B" pitchFamily="34" charset="-128"/>
                <a:ea typeface="小塚ゴシック Pro B" pitchFamily="34" charset="-128"/>
              </a:rPr>
              <a:t>！</a:t>
            </a:r>
          </a:p>
        </p:txBody>
      </p:sp>
      <p:sp>
        <p:nvSpPr>
          <p:cNvPr id="6" name="正方形/長方形 5"/>
          <p:cNvSpPr/>
          <p:nvPr/>
        </p:nvSpPr>
        <p:spPr>
          <a:xfrm>
            <a:off x="4526729" y="7672388"/>
            <a:ext cx="3091532" cy="1878335"/>
          </a:xfrm>
          <a:prstGeom prst="rect">
            <a:avLst/>
          </a:prstGeom>
        </p:spPr>
        <p:txBody>
          <a:bodyPr wrap="square">
            <a:spAutoFit/>
          </a:bodyPr>
          <a:lstStyle/>
          <a:p>
            <a:r>
              <a:rPr lang="ja-JP" altLang="en-US" sz="2400" dirty="0" smtClean="0">
                <a:latin typeface="小塚ゴシック Pro B" pitchFamily="34" charset="-128"/>
                <a:ea typeface="小塚ゴシック Pro B" pitchFamily="34" charset="-128"/>
              </a:rPr>
              <a:t>日程：</a:t>
            </a:r>
            <a:r>
              <a:rPr lang="en-US" altLang="ja-JP" sz="2400" dirty="0" smtClean="0">
                <a:latin typeface="小塚ゴシック Pro B" pitchFamily="34" charset="-128"/>
                <a:ea typeface="小塚ゴシック Pro B" pitchFamily="34" charset="-128"/>
              </a:rPr>
              <a:t>6</a:t>
            </a:r>
            <a:r>
              <a:rPr lang="ja-JP" altLang="en-US" sz="2400" dirty="0">
                <a:latin typeface="小塚ゴシック Pro B" pitchFamily="34" charset="-128"/>
                <a:ea typeface="小塚ゴシック Pro B" pitchFamily="34" charset="-128"/>
              </a:rPr>
              <a:t>月</a:t>
            </a:r>
            <a:r>
              <a:rPr lang="en-US" altLang="ja-JP" sz="2400" dirty="0">
                <a:latin typeface="小塚ゴシック Pro B" pitchFamily="34" charset="-128"/>
                <a:ea typeface="小塚ゴシック Pro B" pitchFamily="34" charset="-128"/>
              </a:rPr>
              <a:t>6</a:t>
            </a:r>
            <a:r>
              <a:rPr lang="ja-JP" altLang="en-US" sz="2400" dirty="0" smtClean="0">
                <a:latin typeface="小塚ゴシック Pro B" pitchFamily="34" charset="-128"/>
                <a:ea typeface="小塚ゴシック Pro B" pitchFamily="34" charset="-128"/>
              </a:rPr>
              <a:t>日</a:t>
            </a:r>
            <a:r>
              <a:rPr lang="en-US" altLang="ja-JP" sz="2000" dirty="0" smtClean="0">
                <a:latin typeface="小塚ゴシック Pro B" pitchFamily="34" charset="-128"/>
                <a:ea typeface="小塚ゴシック Pro B" pitchFamily="34" charset="-128"/>
              </a:rPr>
              <a:t>(</a:t>
            </a:r>
            <a:r>
              <a:rPr lang="ja-JP" altLang="en-US" sz="2000" dirty="0" smtClean="0">
                <a:latin typeface="小塚ゴシック Pro B" pitchFamily="34" charset="-128"/>
                <a:ea typeface="小塚ゴシック Pro B" pitchFamily="34" charset="-128"/>
              </a:rPr>
              <a:t>土</a:t>
            </a:r>
            <a:r>
              <a:rPr lang="en-US" altLang="ja-JP" sz="2000" dirty="0">
                <a:latin typeface="小塚ゴシック Pro B" pitchFamily="34" charset="-128"/>
                <a:ea typeface="小塚ゴシック Pro B" pitchFamily="34" charset="-128"/>
              </a:rPr>
              <a:t>)</a:t>
            </a:r>
            <a:endParaRPr lang="ja-JP" altLang="en-US" sz="2000" dirty="0">
              <a:latin typeface="小塚ゴシック Pro B" pitchFamily="34" charset="-128"/>
              <a:ea typeface="小塚ゴシック Pro B" pitchFamily="34" charset="-128"/>
            </a:endParaRPr>
          </a:p>
          <a:p>
            <a:r>
              <a:rPr lang="zh-TW" altLang="en-US" sz="2400" dirty="0">
                <a:latin typeface="小塚ゴシック Pro B" pitchFamily="34" charset="-128"/>
                <a:ea typeface="小塚ゴシック Pro B" pitchFamily="34" charset="-128"/>
              </a:rPr>
              <a:t>時間：</a:t>
            </a:r>
            <a:r>
              <a:rPr lang="en-US" altLang="zh-TW" sz="2400" dirty="0">
                <a:latin typeface="小塚ゴシック Pro B" pitchFamily="34" charset="-128"/>
                <a:ea typeface="小塚ゴシック Pro B" pitchFamily="34" charset="-128"/>
              </a:rPr>
              <a:t>13</a:t>
            </a:r>
            <a:r>
              <a:rPr lang="zh-TW" altLang="en-US" sz="2400" dirty="0">
                <a:latin typeface="小塚ゴシック Pro B" pitchFamily="34" charset="-128"/>
                <a:ea typeface="小塚ゴシック Pro B" pitchFamily="34" charset="-128"/>
              </a:rPr>
              <a:t>時～</a:t>
            </a:r>
            <a:r>
              <a:rPr lang="en-US" altLang="zh-TW" sz="2400" dirty="0">
                <a:latin typeface="小塚ゴシック Pro B" pitchFamily="34" charset="-128"/>
                <a:ea typeface="小塚ゴシック Pro B" pitchFamily="34" charset="-128"/>
              </a:rPr>
              <a:t>15</a:t>
            </a:r>
            <a:r>
              <a:rPr lang="zh-TW" altLang="en-US" sz="2400" dirty="0">
                <a:latin typeface="小塚ゴシック Pro B" pitchFamily="34" charset="-128"/>
                <a:ea typeface="小塚ゴシック Pro B" pitchFamily="34" charset="-128"/>
              </a:rPr>
              <a:t>時</a:t>
            </a:r>
          </a:p>
          <a:p>
            <a:r>
              <a:rPr lang="zh-TW" altLang="en-US" sz="2400" dirty="0">
                <a:latin typeface="小塚ゴシック Pro B" pitchFamily="34" charset="-128"/>
                <a:ea typeface="小塚ゴシック Pro B" pitchFamily="34" charset="-128"/>
              </a:rPr>
              <a:t>場所：第一会議室</a:t>
            </a:r>
          </a:p>
          <a:p>
            <a:r>
              <a:rPr lang="zh-TW" altLang="en-US" sz="2400" dirty="0">
                <a:latin typeface="小塚ゴシック Pro B" pitchFamily="34" charset="-128"/>
                <a:ea typeface="小塚ゴシック Pro B" pitchFamily="34" charset="-128"/>
              </a:rPr>
              <a:t>講師：鈴木 健太</a:t>
            </a:r>
          </a:p>
          <a:p>
            <a:r>
              <a:rPr lang="ja-JP" altLang="en-US" dirty="0" smtClean="0">
                <a:latin typeface="小塚ゴシック Pro B" pitchFamily="34" charset="-128"/>
                <a:ea typeface="小塚ゴシック Pro B" pitchFamily="34" charset="-128"/>
              </a:rPr>
              <a:t>　　　   </a:t>
            </a:r>
            <a:r>
              <a:rPr lang="en-US" altLang="ja-JP" sz="1600" dirty="0" smtClean="0">
                <a:latin typeface="小塚ゴシック Pro B" pitchFamily="34" charset="-128"/>
                <a:ea typeface="小塚ゴシック Pro B" pitchFamily="34" charset="-128"/>
              </a:rPr>
              <a:t>(</a:t>
            </a:r>
            <a:r>
              <a:rPr lang="ja-JP" altLang="en-US" sz="1600" dirty="0" smtClean="0">
                <a:latin typeface="小塚ゴシック Pro B" pitchFamily="34" charset="-128"/>
                <a:ea typeface="小塚ゴシック Pro B" pitchFamily="34" charset="-128"/>
              </a:rPr>
              <a:t>ライフプランナー</a:t>
            </a:r>
            <a:r>
              <a:rPr lang="en-US" altLang="ja-JP" sz="1600" dirty="0">
                <a:latin typeface="小塚ゴシック Pro B" pitchFamily="34" charset="-128"/>
                <a:ea typeface="小塚ゴシック Pro B" pitchFamily="34" charset="-128"/>
              </a:rPr>
              <a:t>)</a:t>
            </a:r>
            <a:endParaRPr lang="ja-JP" altLang="en-US" sz="1600" dirty="0">
              <a:latin typeface="小塚ゴシック Pro B" pitchFamily="34" charset="-128"/>
              <a:ea typeface="小塚ゴシック Pro B" pitchFamily="34" charset="-128"/>
            </a:endParaRPr>
          </a:p>
        </p:txBody>
      </p:sp>
      <p:pic>
        <p:nvPicPr>
          <p:cNvPr id="1033" name="Picture 9" descr="\\SERVER\mac-share\塚本\アスクルばらしたpng\P12\12_whitebo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891" y="10126824"/>
            <a:ext cx="794404" cy="350801"/>
          </a:xfrm>
          <a:prstGeom prst="rect">
            <a:avLst/>
          </a:prstGeom>
          <a:noFill/>
          <a:extLst>
            <a:ext uri="{909E8E84-426E-40DD-AFC4-6F175D3DCCD1}">
              <a14:hiddenFill xmlns:a14="http://schemas.microsoft.com/office/drawing/2010/main">
                <a:solidFill>
                  <a:srgbClr val="FFFFFF"/>
                </a:solidFill>
              </a14:hiddenFill>
            </a:ext>
          </a:extLst>
        </p:spPr>
      </p:pic>
      <p:sp>
        <p:nvSpPr>
          <p:cNvPr id="10" name="正方形/長方形 9"/>
          <p:cNvSpPr/>
          <p:nvPr/>
        </p:nvSpPr>
        <p:spPr>
          <a:xfrm>
            <a:off x="386628" y="10118312"/>
            <a:ext cx="1112462" cy="369332"/>
          </a:xfrm>
          <a:prstGeom prst="rect">
            <a:avLst/>
          </a:prstGeom>
        </p:spPr>
        <p:txBody>
          <a:bodyPr wrap="square">
            <a:spAutoFit/>
          </a:bodyPr>
          <a:lstStyle/>
          <a:p>
            <a:pPr algn="ctr"/>
            <a:r>
              <a:rPr lang="ja-JP" altLang="en-US" sz="900" dirty="0" smtClean="0">
                <a:solidFill>
                  <a:srgbClr val="0070C0"/>
                </a:solidFill>
                <a:latin typeface="小塚ゴシック Pro B" pitchFamily="34" charset="-128"/>
                <a:ea typeface="小塚ゴシック Pro B" pitchFamily="34" charset="-128"/>
              </a:rPr>
              <a:t>ご予約･</a:t>
            </a:r>
            <a:endParaRPr lang="ja-JP" altLang="en-US" sz="900" dirty="0">
              <a:solidFill>
                <a:srgbClr val="0070C0"/>
              </a:solidFill>
              <a:latin typeface="小塚ゴシック Pro B" pitchFamily="34" charset="-128"/>
              <a:ea typeface="小塚ゴシック Pro B" pitchFamily="34" charset="-128"/>
            </a:endParaRPr>
          </a:p>
          <a:p>
            <a:pPr algn="ctr"/>
            <a:r>
              <a:rPr lang="ja-JP" altLang="en-US" sz="900" dirty="0" smtClean="0">
                <a:solidFill>
                  <a:srgbClr val="0070C0"/>
                </a:solidFill>
                <a:latin typeface="小塚ゴシック Pro B" pitchFamily="34" charset="-128"/>
                <a:ea typeface="小塚ゴシック Pro B" pitchFamily="34" charset="-128"/>
              </a:rPr>
              <a:t>お問い合わせ</a:t>
            </a:r>
            <a:endParaRPr lang="ja-JP" altLang="en-US" sz="900" dirty="0">
              <a:solidFill>
                <a:srgbClr val="0070C0"/>
              </a:solidFill>
              <a:latin typeface="小塚ゴシック Pro B" pitchFamily="34" charset="-128"/>
              <a:ea typeface="小塚ゴシック Pro B" pitchFamily="34" charset="-128"/>
            </a:endParaRPr>
          </a:p>
        </p:txBody>
      </p:sp>
      <p:sp>
        <p:nvSpPr>
          <p:cNvPr id="11" name="正方形/長方形 10"/>
          <p:cNvSpPr/>
          <p:nvPr/>
        </p:nvSpPr>
        <p:spPr>
          <a:xfrm>
            <a:off x="1343994" y="10072146"/>
            <a:ext cx="4126632" cy="553998"/>
          </a:xfrm>
          <a:prstGeom prst="rect">
            <a:avLst/>
          </a:prstGeom>
        </p:spPr>
        <p:txBody>
          <a:bodyPr wrap="square">
            <a:spAutoFit/>
          </a:bodyPr>
          <a:lstStyle/>
          <a:p>
            <a:r>
              <a:rPr lang="ja-JP" altLang="en-US" sz="3000" dirty="0" smtClean="0">
                <a:solidFill>
                  <a:schemeClr val="bg1"/>
                </a:solidFill>
                <a:latin typeface="小塚ゴシック Pro B" pitchFamily="34" charset="-128"/>
                <a:ea typeface="小塚ゴシック Pro B" pitchFamily="34" charset="-128"/>
              </a:rPr>
              <a:t>アスクルライフプラン</a:t>
            </a:r>
            <a:endParaRPr lang="ja-JP" altLang="en-US" sz="3000" dirty="0">
              <a:solidFill>
                <a:schemeClr val="bg1"/>
              </a:solidFill>
              <a:latin typeface="小塚ゴシック Pro B" pitchFamily="34" charset="-128"/>
              <a:ea typeface="小塚ゴシック Pro B" pitchFamily="34" charset="-128"/>
            </a:endParaRPr>
          </a:p>
        </p:txBody>
      </p:sp>
      <p:sp>
        <p:nvSpPr>
          <p:cNvPr id="12" name="正方形/長方形 11"/>
          <p:cNvSpPr/>
          <p:nvPr/>
        </p:nvSpPr>
        <p:spPr>
          <a:xfrm>
            <a:off x="5210524" y="10107451"/>
            <a:ext cx="1486304" cy="276999"/>
          </a:xfrm>
          <a:prstGeom prst="rect">
            <a:avLst/>
          </a:prstGeom>
        </p:spPr>
        <p:txBody>
          <a:bodyPr wrap="none">
            <a:spAutoFit/>
          </a:bodyPr>
          <a:lstStyle/>
          <a:p>
            <a:r>
              <a:rPr lang="en-US" altLang="ja-JP" sz="1200" dirty="0">
                <a:solidFill>
                  <a:schemeClr val="bg1"/>
                </a:solidFill>
                <a:latin typeface="小塚ゴシック Pro B" pitchFamily="34" charset="-128"/>
                <a:ea typeface="小塚ゴシック Pro B" pitchFamily="34" charset="-128"/>
              </a:rPr>
              <a:t>TEL</a:t>
            </a:r>
            <a:r>
              <a:rPr lang="ja-JP" altLang="en-US" sz="1200" dirty="0">
                <a:solidFill>
                  <a:schemeClr val="bg1"/>
                </a:solidFill>
                <a:latin typeface="小塚ゴシック Pro B" pitchFamily="34" charset="-128"/>
                <a:ea typeface="小塚ゴシック Pro B" pitchFamily="34" charset="-128"/>
              </a:rPr>
              <a:t>：</a:t>
            </a:r>
            <a:r>
              <a:rPr lang="en-US" altLang="ja-JP" sz="1200" dirty="0">
                <a:solidFill>
                  <a:schemeClr val="bg1"/>
                </a:solidFill>
                <a:latin typeface="小塚ゴシック Pro B" pitchFamily="34" charset="-128"/>
                <a:ea typeface="小塚ゴシック Pro B" pitchFamily="34" charset="-128"/>
              </a:rPr>
              <a:t>03-123-1111</a:t>
            </a:r>
            <a:endParaRPr lang="ja-JP" altLang="en-US" sz="1200" dirty="0">
              <a:solidFill>
                <a:schemeClr val="bg1"/>
              </a:solidFill>
              <a:latin typeface="小塚ゴシック Pro B" pitchFamily="34" charset="-128"/>
              <a:ea typeface="小塚ゴシック Pro B" pitchFamily="34" charset="-128"/>
            </a:endParaRPr>
          </a:p>
        </p:txBody>
      </p:sp>
      <p:sp>
        <p:nvSpPr>
          <p:cNvPr id="13" name="正方形/長方形 12"/>
          <p:cNvSpPr/>
          <p:nvPr/>
        </p:nvSpPr>
        <p:spPr>
          <a:xfrm>
            <a:off x="5196285" y="10297196"/>
            <a:ext cx="2324804" cy="276999"/>
          </a:xfrm>
          <a:prstGeom prst="rect">
            <a:avLst/>
          </a:prstGeom>
        </p:spPr>
        <p:txBody>
          <a:bodyPr wrap="none">
            <a:spAutoFit/>
          </a:bodyPr>
          <a:lstStyle/>
          <a:p>
            <a:r>
              <a:rPr lang="en-US" altLang="ja-JP" sz="1200" dirty="0">
                <a:solidFill>
                  <a:schemeClr val="bg1"/>
                </a:solidFill>
                <a:latin typeface="小塚ゴシック Pro B" pitchFamily="34" charset="-128"/>
                <a:ea typeface="小塚ゴシック Pro B" pitchFamily="34" charset="-128"/>
              </a:rPr>
              <a:t>URL</a:t>
            </a:r>
            <a:r>
              <a:rPr lang="ja-JP" altLang="en-US" sz="1200" dirty="0">
                <a:solidFill>
                  <a:schemeClr val="bg1"/>
                </a:solidFill>
                <a:latin typeface="小塚ゴシック Pro B" pitchFamily="34" charset="-128"/>
                <a:ea typeface="小塚ゴシック Pro B" pitchFamily="34" charset="-128"/>
              </a:rPr>
              <a:t>：</a:t>
            </a:r>
            <a:r>
              <a:rPr lang="en-US" altLang="ja-JP" sz="1200" dirty="0">
                <a:solidFill>
                  <a:schemeClr val="bg1"/>
                </a:solidFill>
                <a:latin typeface="小塚ゴシック Pro B" pitchFamily="34" charset="-128"/>
                <a:ea typeface="小塚ゴシック Pro B" pitchFamily="34" charset="-128"/>
              </a:rPr>
              <a:t>http://www.askult.com/</a:t>
            </a:r>
            <a:endParaRPr lang="ja-JP" altLang="en-US" sz="1200" dirty="0">
              <a:solidFill>
                <a:schemeClr val="bg1"/>
              </a:solidFill>
              <a:latin typeface="小塚ゴシック Pro B" pitchFamily="34" charset="-128"/>
              <a:ea typeface="小塚ゴシック Pro B" pitchFamily="34" charset="-128"/>
            </a:endParaRPr>
          </a:p>
        </p:txBody>
      </p:sp>
      <p:pic>
        <p:nvPicPr>
          <p:cNvPr id="14" name="Picture 3" descr="C:\Users\TSUKAMOTO\Desktop\明日くるiga\P12 の色違い\1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61262" y="7282"/>
            <a:ext cx="2105025" cy="1654175"/>
          </a:xfrm>
          <a:prstGeom prst="rect">
            <a:avLst/>
          </a:prstGeom>
          <a:noFill/>
          <a:extLst>
            <a:ext uri="{909E8E84-426E-40DD-AFC4-6F175D3DCCD1}">
              <a14:hiddenFill xmlns:a14="http://schemas.microsoft.com/office/drawing/2010/main">
                <a:solidFill>
                  <a:srgbClr val="FFFFFF"/>
                </a:solidFill>
              </a14:hiddenFill>
            </a:ext>
          </a:extLst>
        </p:spPr>
      </p:pic>
      <p:sp>
        <p:nvSpPr>
          <p:cNvPr id="4" name="正方形/長方形 3"/>
          <p:cNvSpPr/>
          <p:nvPr/>
        </p:nvSpPr>
        <p:spPr>
          <a:xfrm>
            <a:off x="5053833" y="827087"/>
            <a:ext cx="2282606" cy="677108"/>
          </a:xfrm>
          <a:prstGeom prst="rect">
            <a:avLst/>
          </a:prstGeom>
        </p:spPr>
        <p:txBody>
          <a:bodyPr wrap="square">
            <a:spAutoFit/>
          </a:bodyPr>
          <a:lstStyle/>
          <a:p>
            <a:pPr algn="ctr"/>
            <a:r>
              <a:rPr lang="ja-JP" altLang="en-US" sz="2400" dirty="0">
                <a:solidFill>
                  <a:schemeClr val="bg1"/>
                </a:solidFill>
                <a:latin typeface="小塚ゴシック Pro B" pitchFamily="34" charset="-128"/>
                <a:ea typeface="小塚ゴシック Pro B" pitchFamily="34" charset="-128"/>
              </a:rPr>
              <a:t>参加費無料</a:t>
            </a:r>
          </a:p>
          <a:p>
            <a:pPr algn="ctr"/>
            <a:r>
              <a:rPr lang="en-US" altLang="ja-JP" sz="1400" dirty="0" smtClean="0">
                <a:solidFill>
                  <a:schemeClr val="bg1"/>
                </a:solidFill>
                <a:latin typeface="小塚ゴシック Pro B" pitchFamily="34" charset="-128"/>
                <a:ea typeface="小塚ゴシック Pro B" pitchFamily="34" charset="-128"/>
              </a:rPr>
              <a:t>(</a:t>
            </a:r>
            <a:r>
              <a:rPr lang="zh-CN" altLang="en-US" sz="1400" dirty="0" smtClean="0">
                <a:solidFill>
                  <a:schemeClr val="bg1"/>
                </a:solidFill>
                <a:latin typeface="小塚ゴシック Pro B" pitchFamily="34" charset="-128"/>
                <a:ea typeface="小塚ゴシック Pro B" pitchFamily="34" charset="-128"/>
              </a:rPr>
              <a:t>先着</a:t>
            </a:r>
            <a:r>
              <a:rPr lang="en-US" altLang="zh-CN" sz="1400" dirty="0">
                <a:solidFill>
                  <a:schemeClr val="bg1"/>
                </a:solidFill>
                <a:latin typeface="小塚ゴシック Pro B" pitchFamily="34" charset="-128"/>
                <a:ea typeface="小塚ゴシック Pro B" pitchFamily="34" charset="-128"/>
              </a:rPr>
              <a:t>100</a:t>
            </a:r>
            <a:r>
              <a:rPr lang="zh-CN" altLang="en-US" sz="1400" dirty="0">
                <a:solidFill>
                  <a:schemeClr val="bg1"/>
                </a:solidFill>
                <a:latin typeface="小塚ゴシック Pro B" pitchFamily="34" charset="-128"/>
                <a:ea typeface="小塚ゴシック Pro B" pitchFamily="34" charset="-128"/>
              </a:rPr>
              <a:t>名</a:t>
            </a:r>
            <a:r>
              <a:rPr lang="zh-CN" altLang="en-US" sz="1400" dirty="0" smtClean="0">
                <a:solidFill>
                  <a:schemeClr val="bg1"/>
                </a:solidFill>
                <a:latin typeface="小塚ゴシック Pro B" pitchFamily="34" charset="-128"/>
                <a:ea typeface="小塚ゴシック Pro B" pitchFamily="34" charset="-128"/>
              </a:rPr>
              <a:t>様</a:t>
            </a:r>
            <a:r>
              <a:rPr lang="en-US" altLang="ja-JP" sz="1400" dirty="0" smtClean="0">
                <a:solidFill>
                  <a:schemeClr val="bg1"/>
                </a:solidFill>
                <a:latin typeface="小塚ゴシック Pro B" pitchFamily="34" charset="-128"/>
                <a:ea typeface="小塚ゴシック Pro B" pitchFamily="34" charset="-128"/>
              </a:rPr>
              <a:t>)</a:t>
            </a:r>
            <a:endParaRPr lang="zh-CN" altLang="en-US" sz="1400" dirty="0">
              <a:solidFill>
                <a:schemeClr val="bg1"/>
              </a:solidFill>
              <a:latin typeface="小塚ゴシック Pro B" pitchFamily="34" charset="-128"/>
              <a:ea typeface="小塚ゴシック Pro B" pitchFamily="34" charset="-128"/>
            </a:endParaRPr>
          </a:p>
        </p:txBody>
      </p:sp>
      <p:pic>
        <p:nvPicPr>
          <p:cNvPr id="15" name="Picture 4" descr="C:\Users\TSUKAMOTO\Desktop\明日くるiga\P12 の色違い\12_ba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634" y="1421652"/>
            <a:ext cx="3916363" cy="373063"/>
          </a:xfrm>
          <a:prstGeom prst="rect">
            <a:avLst/>
          </a:prstGeom>
          <a:noFill/>
          <a:extLst>
            <a:ext uri="{909E8E84-426E-40DD-AFC4-6F175D3DCCD1}">
              <a14:hiddenFill xmlns:a14="http://schemas.microsoft.com/office/drawing/2010/main">
                <a:solidFill>
                  <a:srgbClr val="FFFFFF"/>
                </a:solidFill>
              </a14:hiddenFill>
            </a:ext>
          </a:extLst>
        </p:spPr>
      </p:pic>
      <p:sp>
        <p:nvSpPr>
          <p:cNvPr id="2" name="正方形/長方形 1"/>
          <p:cNvSpPr/>
          <p:nvPr/>
        </p:nvSpPr>
        <p:spPr>
          <a:xfrm>
            <a:off x="920108" y="1469437"/>
            <a:ext cx="3547766" cy="369332"/>
          </a:xfrm>
          <a:prstGeom prst="rect">
            <a:avLst/>
          </a:prstGeom>
        </p:spPr>
        <p:txBody>
          <a:bodyPr wrap="none">
            <a:spAutoFit/>
          </a:bodyPr>
          <a:lstStyle/>
          <a:p>
            <a:pPr algn="ctr"/>
            <a:r>
              <a:rPr lang="ja-JP" altLang="en-US" sz="1800" dirty="0">
                <a:solidFill>
                  <a:schemeClr val="bg1"/>
                </a:solidFill>
                <a:latin typeface="小塚ゴシック Pro B" pitchFamily="34" charset="-128"/>
                <a:ea typeface="小塚ゴシック Pro B" pitchFamily="34" charset="-128"/>
              </a:rPr>
              <a:t>アスクルライフプラン第</a:t>
            </a:r>
            <a:r>
              <a:rPr lang="en-US" altLang="ja-JP" sz="1800" dirty="0">
                <a:solidFill>
                  <a:schemeClr val="bg1"/>
                </a:solidFill>
                <a:latin typeface="小塚ゴシック Pro B" pitchFamily="34" charset="-128"/>
                <a:ea typeface="小塚ゴシック Pro B" pitchFamily="34" charset="-128"/>
              </a:rPr>
              <a:t>1</a:t>
            </a:r>
            <a:r>
              <a:rPr lang="ja-JP" altLang="en-US" sz="1800" dirty="0">
                <a:solidFill>
                  <a:schemeClr val="bg1"/>
                </a:solidFill>
                <a:latin typeface="小塚ゴシック Pro B" pitchFamily="34" charset="-128"/>
                <a:ea typeface="小塚ゴシック Pro B" pitchFamily="34" charset="-128"/>
              </a:rPr>
              <a:t>階講演</a:t>
            </a:r>
          </a:p>
        </p:txBody>
      </p:sp>
      <p:pic>
        <p:nvPicPr>
          <p:cNvPr id="16" name="Picture 5" descr="C:\Users\TSUKAMOTO\Desktop\明日くるiga\P12 の色違い\12_gree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06152" y="5624784"/>
            <a:ext cx="1990725" cy="199072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C:\Users\TSUKAMOTO\Desktop\明日くるiga\P12 の色違い\12_ora.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14757" y="3681357"/>
            <a:ext cx="1990726" cy="199072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7" descr="C:\Users\TSUKAMOTO\Desktop\明日くるiga\P12 の色違い\12_pi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68021" y="5106166"/>
            <a:ext cx="1990726" cy="1990725"/>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5177028" y="4321879"/>
            <a:ext cx="1760209" cy="709681"/>
          </a:xfrm>
          <a:prstGeom prst="rect">
            <a:avLst/>
          </a:prstGeom>
        </p:spPr>
        <p:txBody>
          <a:bodyPr wrap="square">
            <a:spAutoFit/>
          </a:bodyPr>
          <a:lstStyle/>
          <a:p>
            <a:pPr algn="ctr"/>
            <a:r>
              <a:rPr lang="ja-JP" altLang="en-US" sz="2000" dirty="0">
                <a:solidFill>
                  <a:schemeClr val="bg1"/>
                </a:solidFill>
                <a:latin typeface="小塚ゴシック Pro B" pitchFamily="34" charset="-128"/>
                <a:ea typeface="小塚ゴシック Pro B" pitchFamily="34" charset="-128"/>
              </a:rPr>
              <a:t>年金制度の</a:t>
            </a:r>
          </a:p>
          <a:p>
            <a:pPr algn="ctr"/>
            <a:r>
              <a:rPr lang="ja-JP" altLang="en-US" sz="2000" dirty="0">
                <a:solidFill>
                  <a:schemeClr val="bg1"/>
                </a:solidFill>
                <a:latin typeface="小塚ゴシック Pro B" pitchFamily="34" charset="-128"/>
                <a:ea typeface="小塚ゴシック Pro B" pitchFamily="34" charset="-128"/>
              </a:rPr>
              <a:t>しくみとは？</a:t>
            </a:r>
          </a:p>
        </p:txBody>
      </p:sp>
      <p:sp>
        <p:nvSpPr>
          <p:cNvPr id="8" name="正方形/長方形 7"/>
          <p:cNvSpPr/>
          <p:nvPr/>
        </p:nvSpPr>
        <p:spPr>
          <a:xfrm>
            <a:off x="3707931" y="5746689"/>
            <a:ext cx="1519886" cy="709681"/>
          </a:xfrm>
          <a:prstGeom prst="rect">
            <a:avLst/>
          </a:prstGeom>
        </p:spPr>
        <p:txBody>
          <a:bodyPr wrap="square">
            <a:spAutoFit/>
          </a:bodyPr>
          <a:lstStyle/>
          <a:p>
            <a:pPr algn="ctr"/>
            <a:r>
              <a:rPr lang="ja-JP" altLang="en-US" sz="2000" dirty="0">
                <a:solidFill>
                  <a:schemeClr val="bg1"/>
                </a:solidFill>
                <a:latin typeface="小塚ゴシック Pro B" pitchFamily="34" charset="-128"/>
                <a:ea typeface="小塚ゴシック Pro B" pitchFamily="34" charset="-128"/>
              </a:rPr>
              <a:t>受給額の</a:t>
            </a:r>
          </a:p>
          <a:p>
            <a:pPr algn="ctr"/>
            <a:r>
              <a:rPr lang="ja-JP" altLang="en-US" sz="2000" dirty="0" smtClean="0">
                <a:solidFill>
                  <a:schemeClr val="bg1"/>
                </a:solidFill>
                <a:latin typeface="小塚ゴシック Pro B" pitchFamily="34" charset="-128"/>
                <a:ea typeface="小塚ゴシック Pro B" pitchFamily="34" charset="-128"/>
              </a:rPr>
              <a:t>計算方法</a:t>
            </a:r>
            <a:endParaRPr lang="ja-JP" altLang="en-US" sz="2000" dirty="0">
              <a:solidFill>
                <a:schemeClr val="bg1"/>
              </a:solidFill>
              <a:latin typeface="小塚ゴシック Pro B" pitchFamily="34" charset="-128"/>
              <a:ea typeface="小塚ゴシック Pro B" pitchFamily="34" charset="-128"/>
            </a:endParaRPr>
          </a:p>
        </p:txBody>
      </p:sp>
      <p:sp>
        <p:nvSpPr>
          <p:cNvPr id="9" name="正方形/長方形 8"/>
          <p:cNvSpPr/>
          <p:nvPr/>
        </p:nvSpPr>
        <p:spPr>
          <a:xfrm>
            <a:off x="5619894" y="6005573"/>
            <a:ext cx="1763243" cy="1327030"/>
          </a:xfrm>
          <a:prstGeom prst="rect">
            <a:avLst/>
          </a:prstGeom>
        </p:spPr>
        <p:txBody>
          <a:bodyPr wrap="square">
            <a:spAutoFit/>
          </a:bodyPr>
          <a:lstStyle/>
          <a:p>
            <a:pPr algn="ctr"/>
            <a:r>
              <a:rPr lang="ja-JP" altLang="en-US" sz="2000" dirty="0">
                <a:solidFill>
                  <a:schemeClr val="bg1"/>
                </a:solidFill>
                <a:latin typeface="小塚ゴシック Pro B" pitchFamily="34" charset="-128"/>
                <a:ea typeface="小塚ゴシック Pro B" pitchFamily="34" charset="-128"/>
              </a:rPr>
              <a:t>賢い</a:t>
            </a:r>
          </a:p>
          <a:p>
            <a:pPr algn="ctr"/>
            <a:r>
              <a:rPr lang="ja-JP" altLang="en-US" sz="2000" dirty="0">
                <a:solidFill>
                  <a:schemeClr val="bg1"/>
                </a:solidFill>
                <a:latin typeface="小塚ゴシック Pro B" pitchFamily="34" charset="-128"/>
                <a:ea typeface="小塚ゴシック Pro B" pitchFamily="34" charset="-128"/>
              </a:rPr>
              <a:t>資産形成の</a:t>
            </a:r>
          </a:p>
          <a:p>
            <a:pPr algn="ctr"/>
            <a:r>
              <a:rPr lang="ja-JP" altLang="en-US" sz="2000" dirty="0">
                <a:solidFill>
                  <a:schemeClr val="bg1"/>
                </a:solidFill>
                <a:latin typeface="小塚ゴシック Pro B" pitchFamily="34" charset="-128"/>
                <a:ea typeface="小塚ゴシック Pro B" pitchFamily="34" charset="-128"/>
              </a:rPr>
              <a:t>ノウハウを</a:t>
            </a:r>
          </a:p>
          <a:p>
            <a:pPr algn="ctr"/>
            <a:r>
              <a:rPr lang="ja-JP" altLang="en-US" sz="2000" dirty="0">
                <a:solidFill>
                  <a:schemeClr val="bg1"/>
                </a:solidFill>
                <a:latin typeface="小塚ゴシック Pro B" pitchFamily="34" charset="-128"/>
                <a:ea typeface="小塚ゴシック Pro B" pitchFamily="34" charset="-128"/>
              </a:rPr>
              <a:t>伝授</a:t>
            </a:r>
          </a:p>
        </p:txBody>
      </p:sp>
    </p:spTree>
    <p:extLst>
      <p:ext uri="{BB962C8B-B14F-4D97-AF65-F5344CB8AC3E}">
        <p14:creationId xmlns:p14="http://schemas.microsoft.com/office/powerpoint/2010/main" val="19311803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600" b="1" dirty="0">
                <a:latin typeface="+mn-ea"/>
              </a:rPr>
              <a:t>チラシ印刷等テンプレートご利用上のご注意事項</a:t>
            </a:r>
          </a:p>
          <a:p>
            <a:endParaRPr kumimoji="1" lang="ja-JP" altLang="en-US" sz="1100" dirty="0">
              <a:latin typeface="+mn-ea"/>
            </a:endParaRPr>
          </a:p>
          <a:p>
            <a:r>
              <a:rPr kumimoji="1" lang="ja-JP" altLang="en-US" sz="1100" dirty="0">
                <a:latin typeface="+mn-ea"/>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kumimoji="1" lang="ja-JP" altLang="en-US" sz="1100" dirty="0">
              <a:latin typeface="+mn-ea"/>
            </a:endParaRPr>
          </a:p>
          <a:p>
            <a:r>
              <a:rPr kumimoji="1" lang="en-US" altLang="ja-JP" sz="1100" dirty="0">
                <a:latin typeface="+mn-ea"/>
              </a:rPr>
              <a:t>【</a:t>
            </a:r>
            <a:r>
              <a:rPr kumimoji="1" lang="ja-JP" altLang="en-US" sz="1100" dirty="0">
                <a:latin typeface="+mn-ea"/>
              </a:rPr>
              <a:t>チラシ印刷等テンプレートのご利用について</a:t>
            </a:r>
            <a:r>
              <a:rPr kumimoji="1" lang="en-US" altLang="ja-JP" sz="1100" dirty="0">
                <a:latin typeface="+mn-ea"/>
              </a:rPr>
              <a:t>】</a:t>
            </a:r>
          </a:p>
          <a:p>
            <a:r>
              <a:rPr kumimoji="1" lang="ja-JP" altLang="en-US" sz="1100" dirty="0">
                <a:latin typeface="+mn-ea"/>
              </a:rPr>
              <a:t>・本テンプレートは、本サイトでご注文いただくチラシ等の原稿作成のためにご提供するものです。ただし、ご自身のプリンターでも印刷いただくことができます。</a:t>
            </a:r>
          </a:p>
          <a:p>
            <a:r>
              <a:rPr kumimoji="1" lang="ja-JP" altLang="en-US" sz="1100" dirty="0">
                <a:latin typeface="+mn-ea"/>
              </a:rPr>
              <a:t>・本テンプレートは、無料でご利用いただけます。</a:t>
            </a:r>
          </a:p>
          <a:p>
            <a:r>
              <a:rPr kumimoji="1" lang="ja-JP" altLang="en-US" sz="1100" dirty="0">
                <a:latin typeface="+mn-ea"/>
              </a:rPr>
              <a:t>・本テンプレートのサイズやカラーの変更、画像差替えなどの加工は自由です。</a:t>
            </a:r>
          </a:p>
          <a:p>
            <a:r>
              <a:rPr kumimoji="1" lang="ja-JP" altLang="en-US" sz="1100" dirty="0">
                <a:latin typeface="+mn-ea"/>
              </a:rPr>
              <a:t>・本テンプレートのご利用にあたり当社へのご連絡は必要ございません。</a:t>
            </a:r>
          </a:p>
          <a:p>
            <a:endParaRPr kumimoji="1" lang="ja-JP" altLang="en-US" sz="1100" dirty="0">
              <a:latin typeface="+mn-ea"/>
            </a:endParaRPr>
          </a:p>
          <a:p>
            <a:r>
              <a:rPr kumimoji="1" lang="en-US" altLang="ja-JP" sz="1100" dirty="0">
                <a:latin typeface="+mn-ea"/>
              </a:rPr>
              <a:t>【</a:t>
            </a:r>
            <a:r>
              <a:rPr kumimoji="1" lang="ja-JP" altLang="en-US" sz="1100" dirty="0">
                <a:latin typeface="+mn-ea"/>
              </a:rPr>
              <a:t>著作権について</a:t>
            </a:r>
            <a:r>
              <a:rPr kumimoji="1" lang="en-US" altLang="ja-JP" sz="1100" dirty="0">
                <a:latin typeface="+mn-ea"/>
              </a:rPr>
              <a:t>】</a:t>
            </a:r>
          </a:p>
          <a:p>
            <a:r>
              <a:rPr kumimoji="1" lang="ja-JP" altLang="en-US" sz="1100" dirty="0">
                <a:latin typeface="+mn-ea"/>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kumimoji="1" lang="ja-JP" altLang="en-US" sz="1100" dirty="0">
              <a:latin typeface="+mn-ea"/>
            </a:endParaRPr>
          </a:p>
          <a:p>
            <a:r>
              <a:rPr kumimoji="1" lang="en-US" altLang="ja-JP" sz="1100" dirty="0">
                <a:latin typeface="+mn-ea"/>
              </a:rPr>
              <a:t>【</a:t>
            </a:r>
            <a:r>
              <a:rPr kumimoji="1" lang="ja-JP" altLang="en-US" sz="1100" dirty="0">
                <a:latin typeface="+mn-ea"/>
              </a:rPr>
              <a:t>禁止事項</a:t>
            </a:r>
            <a:r>
              <a:rPr kumimoji="1" lang="en-US" altLang="ja-JP" sz="1100" dirty="0">
                <a:latin typeface="+mn-ea"/>
              </a:rPr>
              <a:t>】</a:t>
            </a:r>
          </a:p>
          <a:p>
            <a:r>
              <a:rPr kumimoji="1" lang="ja-JP" altLang="en-US" sz="1100" dirty="0">
                <a:latin typeface="+mn-ea"/>
              </a:rPr>
              <a:t>以下に該当する行為を禁止します。</a:t>
            </a:r>
          </a:p>
          <a:p>
            <a:r>
              <a:rPr kumimoji="1" lang="ja-JP" altLang="en-US" sz="1100" dirty="0">
                <a:latin typeface="+mn-ea"/>
              </a:rPr>
              <a:t>・本テンプレートのデータおよび本テンプレートを編集したデータ等を第三者に譲渡、転売、貸与、再配布する行為</a:t>
            </a:r>
          </a:p>
          <a:p>
            <a:r>
              <a:rPr kumimoji="1" lang="ja-JP" altLang="en-US" sz="1100" dirty="0">
                <a:latin typeface="+mn-ea"/>
              </a:rPr>
              <a:t>・本テンプレートに直接リンクを設定する（直リンクする）行為</a:t>
            </a:r>
          </a:p>
          <a:p>
            <a:r>
              <a:rPr kumimoji="1" lang="ja-JP" altLang="en-US" sz="1100" dirty="0">
                <a:latin typeface="+mn-ea"/>
              </a:rPr>
              <a:t>・本サイトの運営を妨害する行為</a:t>
            </a:r>
          </a:p>
          <a:p>
            <a:r>
              <a:rPr kumimoji="1" lang="ja-JP" altLang="en-US" sz="1100" dirty="0">
                <a:latin typeface="+mn-ea"/>
              </a:rPr>
              <a:t>・違法または不正な目的のために本テンプレートを利用する行為</a:t>
            </a:r>
          </a:p>
          <a:p>
            <a:r>
              <a:rPr kumimoji="1" lang="ja-JP" altLang="en-US" sz="1100" dirty="0">
                <a:latin typeface="+mn-ea"/>
              </a:rPr>
              <a:t>・その他当社が合理的に不適切であると判断する行為</a:t>
            </a:r>
          </a:p>
          <a:p>
            <a:endParaRPr kumimoji="1" lang="ja-JP" altLang="en-US" sz="1100" dirty="0">
              <a:latin typeface="+mn-ea"/>
            </a:endParaRPr>
          </a:p>
          <a:p>
            <a:r>
              <a:rPr kumimoji="1" lang="en-US" altLang="ja-JP" sz="1100" dirty="0">
                <a:latin typeface="+mn-ea"/>
              </a:rPr>
              <a:t>【</a:t>
            </a:r>
            <a:r>
              <a:rPr kumimoji="1" lang="ja-JP" altLang="en-US" sz="1100" dirty="0">
                <a:latin typeface="+mn-ea"/>
              </a:rPr>
              <a:t>免責事項</a:t>
            </a:r>
            <a:r>
              <a:rPr kumimoji="1" lang="en-US" altLang="ja-JP" sz="1100" dirty="0">
                <a:latin typeface="+mn-ea"/>
              </a:rPr>
              <a:t>】</a:t>
            </a:r>
          </a:p>
          <a:p>
            <a:r>
              <a:rPr kumimoji="1" lang="ja-JP" altLang="en-US" sz="1100" dirty="0">
                <a:latin typeface="+mn-ea"/>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kumimoji="1" lang="ja-JP" altLang="en-US" sz="1100" dirty="0">
                <a:latin typeface="+mn-ea"/>
              </a:rPr>
              <a:t>・本テンプレートのご利用に起因して利用者と第三者との間に紛争が生じた場合、当社は一切責任を負わないものとします。</a:t>
            </a:r>
          </a:p>
          <a:p>
            <a:r>
              <a:rPr kumimoji="1" lang="ja-JP" altLang="en-US" sz="1100" dirty="0">
                <a:latin typeface="+mn-ea"/>
              </a:rPr>
              <a:t> </a:t>
            </a:r>
          </a:p>
          <a:p>
            <a:r>
              <a:rPr kumimoji="1" lang="en-US" altLang="ja-JP" sz="1100" dirty="0">
                <a:latin typeface="+mn-ea"/>
              </a:rPr>
              <a:t>【</a:t>
            </a:r>
            <a:r>
              <a:rPr kumimoji="1" lang="ja-JP" altLang="en-US" sz="1100" dirty="0">
                <a:latin typeface="+mn-ea"/>
              </a:rPr>
              <a:t>利用者の責任</a:t>
            </a:r>
            <a:r>
              <a:rPr kumimoji="1" lang="en-US" altLang="ja-JP" sz="1100" dirty="0">
                <a:latin typeface="+mn-ea"/>
              </a:rPr>
              <a:t>】</a:t>
            </a:r>
          </a:p>
          <a:p>
            <a:r>
              <a:rPr kumimoji="1" lang="ja-JP" altLang="en-US" sz="1100" dirty="0">
                <a:latin typeface="+mn-ea"/>
              </a:rPr>
              <a:t>利用者が本テンプレートの利用に関連して当社または第三者に損害を与えた場合、利用者は当該損害を賠償するものとします。</a:t>
            </a:r>
          </a:p>
          <a:p>
            <a:endParaRPr kumimoji="1" lang="ja-JP" altLang="en-US" sz="1100" dirty="0">
              <a:latin typeface="+mn-ea"/>
            </a:endParaRPr>
          </a:p>
          <a:p>
            <a:r>
              <a:rPr kumimoji="1" lang="en-US" altLang="ja-JP" sz="1100" dirty="0">
                <a:latin typeface="+mn-ea"/>
              </a:rPr>
              <a:t>【</a:t>
            </a:r>
            <a:r>
              <a:rPr kumimoji="1" lang="ja-JP" altLang="en-US" sz="1100" dirty="0">
                <a:latin typeface="+mn-ea"/>
              </a:rPr>
              <a:t>その他</a:t>
            </a:r>
            <a:r>
              <a:rPr kumimoji="1" lang="en-US" altLang="ja-JP" sz="1100" dirty="0">
                <a:latin typeface="+mn-ea"/>
              </a:rPr>
              <a:t>】</a:t>
            </a:r>
          </a:p>
          <a:p>
            <a:r>
              <a:rPr kumimoji="1" lang="ja-JP" altLang="en-US" sz="1100" dirty="0">
                <a:latin typeface="+mn-ea"/>
              </a:rPr>
              <a:t>本テンプレートを利用した印刷の</a:t>
            </a:r>
            <a:r>
              <a:rPr kumimoji="1" lang="ja-JP" altLang="en-US" sz="1100" dirty="0" smtClean="0">
                <a:latin typeface="+mn-ea"/>
              </a:rPr>
              <a:t>ご注文に関するご相談は</a:t>
            </a:r>
            <a:r>
              <a:rPr kumimoji="1" lang="ja-JP" altLang="en-US" sz="1100" dirty="0">
                <a:latin typeface="+mn-ea"/>
              </a:rPr>
              <a:t>、本サイト（</a:t>
            </a:r>
            <a:r>
              <a:rPr kumimoji="1" lang="ja-JP" altLang="en-US" sz="1100" dirty="0" smtClean="0">
                <a:latin typeface="+mn-ea"/>
              </a:rPr>
              <a:t>アスクルスピードプリントセンター </a:t>
            </a:r>
            <a:r>
              <a:rPr kumimoji="1" lang="en-US" altLang="ja-JP" sz="1100" dirty="0" smtClean="0">
                <a:latin typeface="+mn-ea"/>
              </a:rPr>
              <a:t>http://spc.askul.co.jp/</a:t>
            </a:r>
            <a:r>
              <a:rPr kumimoji="1" lang="ja-JP" altLang="en-US" sz="1100" dirty="0" smtClean="0">
                <a:latin typeface="+mn-ea"/>
              </a:rPr>
              <a:t>）</a:t>
            </a:r>
            <a:r>
              <a:rPr kumimoji="1" lang="ja-JP" altLang="en-US" sz="1100" dirty="0">
                <a:latin typeface="+mn-ea"/>
              </a:rPr>
              <a:t>のフリーダイヤル</a:t>
            </a:r>
            <a:r>
              <a:rPr kumimoji="1" lang="en-US" altLang="ja-JP" sz="1100" dirty="0">
                <a:latin typeface="+mn-ea"/>
              </a:rPr>
              <a:t>0120-117-132</a:t>
            </a:r>
            <a:r>
              <a:rPr kumimoji="1" lang="ja-JP" altLang="en-US" sz="1100" dirty="0">
                <a:latin typeface="+mn-ea"/>
              </a:rPr>
              <a:t>（受付時間：午前</a:t>
            </a:r>
            <a:r>
              <a:rPr kumimoji="1" lang="en-US" altLang="ja-JP" sz="1100" dirty="0">
                <a:latin typeface="+mn-ea"/>
              </a:rPr>
              <a:t>6</a:t>
            </a:r>
            <a:r>
              <a:rPr kumimoji="1" lang="ja-JP" altLang="en-US" sz="1100" dirty="0">
                <a:latin typeface="+mn-ea"/>
              </a:rPr>
              <a:t>時～午後</a:t>
            </a:r>
            <a:r>
              <a:rPr kumimoji="1" lang="en-US" altLang="ja-JP" sz="1100" dirty="0">
                <a:latin typeface="+mn-ea"/>
              </a:rPr>
              <a:t>6</a:t>
            </a:r>
            <a:r>
              <a:rPr kumimoji="1" lang="ja-JP" altLang="en-US" sz="1100" dirty="0">
                <a:latin typeface="+mn-ea"/>
              </a:rPr>
              <a:t>時　日・祝日除く</a:t>
            </a:r>
            <a:r>
              <a:rPr kumimoji="1" lang="ja-JP" altLang="en-US" sz="1100" dirty="0" smtClean="0">
                <a:latin typeface="+mn-ea"/>
              </a:rPr>
              <a:t>）</a:t>
            </a:r>
            <a:r>
              <a:rPr lang="ja-JP" altLang="en-US" dirty="0" smtClean="0">
                <a:latin typeface="+mn-ea"/>
              </a:rPr>
              <a:t>までお問い合わせください。</a:t>
            </a:r>
            <a:endParaRPr kumimoji="1" lang="en-US" altLang="ja-JP" sz="1100" dirty="0" smtClean="0">
              <a:latin typeface="+mn-ea"/>
            </a:endParaRPr>
          </a:p>
          <a:p>
            <a:endParaRPr kumimoji="1" lang="en-US" altLang="ja-JP" sz="1100" dirty="0" smtClean="0">
              <a:latin typeface="+mn-ea"/>
            </a:endParaRPr>
          </a:p>
          <a:p>
            <a:endParaRPr kumimoji="1" lang="ja-JP" altLang="en-US" sz="1100" dirty="0">
              <a:latin typeface="+mn-ea"/>
            </a:endParaRPr>
          </a:p>
          <a:p>
            <a:r>
              <a:rPr kumimoji="1" lang="ja-JP" altLang="en-US" sz="1100" dirty="0">
                <a:latin typeface="+mn-ea"/>
              </a:rPr>
              <a:t>以上</a:t>
            </a:r>
          </a:p>
          <a:p>
            <a:endParaRPr kumimoji="1" lang="ja-JP" altLang="en-US" sz="1100" dirty="0">
              <a:latin typeface="+mn-ea"/>
            </a:endParaRPr>
          </a:p>
        </p:txBody>
      </p:sp>
    </p:spTree>
    <p:extLst>
      <p:ext uri="{BB962C8B-B14F-4D97-AF65-F5344CB8AC3E}">
        <p14:creationId xmlns:p14="http://schemas.microsoft.com/office/powerpoint/2010/main" val="3979911222"/>
      </p:ext>
    </p:extLst>
  </p:cSld>
  <p:clrMapOvr>
    <a:masterClrMapping/>
  </p:clrMapOvr>
</p:sld>
</file>

<file path=ppt/theme/theme1.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プレゼンテーション1" id="{D14BBAA0-EBDA-4F80-B5E5-6A060B58EB30}" vid="{E91C9F3B-FA2D-4D28-9E30-9B6A997020B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766</Words>
  <Application>Microsoft Office PowerPoint</Application>
  <PresentationFormat>ユーザー設定</PresentationFormat>
  <Paragraphs>76</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11</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2013-07-04T11:22:33Z</dcterms:created>
  <dcterms:modified xsi:type="dcterms:W3CDTF">2015-04-21T00:53:11Z</dcterms:modified>
</cp:coreProperties>
</file>