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7C80"/>
    <a:srgbClr val="FF9999"/>
    <a:srgbClr val="F4F4F4"/>
    <a:srgbClr val="E6D6C3"/>
    <a:srgbClr val="EAE0DE"/>
    <a:srgbClr val="732303"/>
    <a:srgbClr val="5A1B02"/>
    <a:srgbClr val="FFEDC9"/>
    <a:srgbClr val="8E5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7802133" cy="109077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7" name="Picture 3" descr="C:\Users\TSUKAMOTO\Desktop\askul_chirashi\マンション\マンション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034"/>
          <a:stretch/>
        </p:blipFill>
        <p:spPr bwMode="auto">
          <a:xfrm>
            <a:off x="0" y="10147933"/>
            <a:ext cx="7802133" cy="759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415431" y="718738"/>
            <a:ext cx="4519175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初めての方が「失敗しない」ための</a:t>
            </a:r>
          </a:p>
          <a:p>
            <a:r>
              <a:rPr lang="ja-JP" altLang="en-US" sz="6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不動産投資</a:t>
            </a:r>
          </a:p>
          <a:p>
            <a:r>
              <a:rPr lang="ja-JP" altLang="en-US" sz="66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セミナー</a:t>
            </a:r>
          </a:p>
        </p:txBody>
      </p:sp>
      <p:pic>
        <p:nvPicPr>
          <p:cNvPr id="1026" name="Picture 2" descr="C:\Users\TSUKAMOTO\Desktop\アスクル\マンション\クリーム四角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59" y="3316393"/>
            <a:ext cx="6754813" cy="219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1136982" y="3553199"/>
            <a:ext cx="5528167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こんなお悩みをお持ちの方は是非ご来場ください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737413" y="4048802"/>
            <a:ext cx="355988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>
                <a:solidFill>
                  <a:schemeClr val="accent5">
                    <a:lumMod val="7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●不動産投資の基礎知識が欲しい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737413" y="4390375"/>
            <a:ext cx="282160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solidFill>
                  <a:schemeClr val="accent5">
                    <a:lumMod val="7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●年金以外老後の収入が欲しい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737413" y="4713540"/>
            <a:ext cx="240161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solidFill>
                  <a:schemeClr val="accent5">
                    <a:lumMod val="7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●投資をする資金がない方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727637" y="4048801"/>
            <a:ext cx="246734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solidFill>
                  <a:schemeClr val="accent5">
                    <a:lumMod val="7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●マンション経営を始めたい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727637" y="4371966"/>
            <a:ext cx="3886200" cy="3231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500" dirty="0">
                <a:solidFill>
                  <a:schemeClr val="accent5">
                    <a:lumMod val="7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●低金利時代の資産運用がわからない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3727637" y="4713540"/>
            <a:ext cx="278794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solidFill>
                  <a:schemeClr val="accent5">
                    <a:lumMod val="7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●リスクが怖くて投資ができない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656517" y="5646690"/>
            <a:ext cx="646331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日時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656517" y="6124702"/>
            <a:ext cx="646331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会場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656516" y="6615893"/>
            <a:ext cx="646331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主催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371921" y="5555559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2015</a:t>
            </a:r>
            <a:r>
              <a:rPr lang="ja-JP" altLang="en-US" sz="24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年</a:t>
            </a:r>
            <a:r>
              <a:rPr lang="en-US" altLang="ja-JP" sz="32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6</a:t>
            </a:r>
            <a:r>
              <a:rPr lang="ja-JP" altLang="en-US" sz="24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月</a:t>
            </a:r>
            <a:r>
              <a:rPr lang="en-US" altLang="ja-JP" sz="32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6</a:t>
            </a:r>
            <a:r>
              <a:rPr lang="ja-JP" altLang="en-US" sz="24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日</a:t>
            </a:r>
            <a:r>
              <a:rPr lang="en-US" altLang="ja-JP" sz="24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(</a:t>
            </a:r>
            <a:r>
              <a:rPr lang="ja-JP" altLang="en-US" sz="24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土</a:t>
            </a:r>
            <a:r>
              <a:rPr lang="en-US" altLang="ja-JP" sz="24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)</a:t>
            </a:r>
            <a:endParaRPr lang="ja-JP" altLang="en-US" sz="2400" dirty="0">
              <a:solidFill>
                <a:schemeClr val="accent5">
                  <a:lumMod val="75000"/>
                </a:schemeClr>
              </a:solidFill>
              <a:latin typeface="小塚明朝 Pr6N H" pitchFamily="18" charset="-128"/>
              <a:ea typeface="小塚明朝 Pr6N H" pitchFamily="18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4332347" y="5788278"/>
            <a:ext cx="13452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午後</a:t>
            </a:r>
            <a:r>
              <a:rPr lang="en-US" altLang="zh-TW" sz="12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13</a:t>
            </a:r>
            <a:r>
              <a:rPr lang="zh-TW" altLang="en-US" sz="12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時～</a:t>
            </a:r>
            <a:r>
              <a:rPr lang="en-US" altLang="zh-TW" sz="12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16</a:t>
            </a:r>
            <a:r>
              <a:rPr lang="zh-TW" altLang="en-US" sz="12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時</a:t>
            </a:r>
            <a:endParaRPr lang="ja-JP" altLang="en-US" sz="1200" dirty="0">
              <a:solidFill>
                <a:schemeClr val="accent5">
                  <a:lumMod val="75000"/>
                </a:schemeClr>
              </a:solidFill>
              <a:latin typeface="小塚明朝 Pr6N H" pitchFamily="18" charset="-128"/>
              <a:ea typeface="小塚明朝 Pr6N H" pitchFamily="18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371921" y="6112693"/>
            <a:ext cx="251863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アスクル会議室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1371542" y="6554337"/>
            <a:ext cx="418576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アスクルビジネススクール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3726890" y="6283855"/>
            <a:ext cx="2185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東京都江東区豊洲３</a:t>
            </a:r>
            <a:r>
              <a:rPr lang="ja-JP" altLang="en-US" sz="12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－</a:t>
            </a:r>
            <a:r>
              <a:rPr lang="zh-TW" altLang="en-US" sz="1200" dirty="0">
                <a:solidFill>
                  <a:schemeClr val="accent5">
                    <a:lumMod val="75000"/>
                  </a:schemeClr>
                </a:solidFill>
                <a:latin typeface="小塚明朝 Pr6N H" pitchFamily="18" charset="-128"/>
                <a:ea typeface="小塚明朝 Pr6N H" pitchFamily="18" charset="-128"/>
              </a:rPr>
              <a:t>２－３</a:t>
            </a:r>
            <a:endParaRPr lang="ja-JP" altLang="en-US" sz="1200" dirty="0">
              <a:solidFill>
                <a:schemeClr val="accent5">
                  <a:lumMod val="75000"/>
                </a:schemeClr>
              </a:solidFill>
              <a:latin typeface="小塚明朝 Pr6N H" pitchFamily="18" charset="-128"/>
              <a:ea typeface="小塚明朝 Pr6N H" pitchFamily="18" charset="-128"/>
            </a:endParaRPr>
          </a:p>
        </p:txBody>
      </p:sp>
      <p:pic>
        <p:nvPicPr>
          <p:cNvPr id="1028" name="Picture 4" descr="C:\Users\TSUKAMOTO\Desktop\アスクル\マンション\枠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17" y="7217693"/>
            <a:ext cx="6538913" cy="154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TSUKAMOTO\Desktop\アスクル\マンション\青棒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62" y="8961487"/>
            <a:ext cx="6513513" cy="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TSUKAMOTO\Desktop\アスクル\マンション\赤丸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679" y="5905660"/>
            <a:ext cx="1942681" cy="194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正方形/長方形 24"/>
          <p:cNvSpPr/>
          <p:nvPr/>
        </p:nvSpPr>
        <p:spPr>
          <a:xfrm>
            <a:off x="1520673" y="7303368"/>
            <a:ext cx="3886200" cy="4010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小塚ゴシック Pr6N B" pitchFamily="34" charset="-128"/>
                <a:ea typeface="小塚ゴシック Pr6N B" pitchFamily="34" charset="-128"/>
              </a:rPr>
              <a:t>不動産投資の基礎知識と心構え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658594" y="7436022"/>
            <a:ext cx="845103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>
                <a:latin typeface="小塚ゴシック Pr6N B" pitchFamily="34" charset="-128"/>
                <a:ea typeface="小塚ゴシック Pr6N B" pitchFamily="34" charset="-128"/>
              </a:rPr>
              <a:t>第</a:t>
            </a:r>
            <a:r>
              <a:rPr lang="en-US" altLang="ja-JP" dirty="0">
                <a:latin typeface="小塚ゴシック Pr6N B" pitchFamily="34" charset="-128"/>
                <a:ea typeface="小塚ゴシック Pr6N B" pitchFamily="34" charset="-128"/>
              </a:rPr>
              <a:t>1</a:t>
            </a:r>
            <a:r>
              <a:rPr lang="ja-JP" altLang="en-US" dirty="0">
                <a:latin typeface="小塚ゴシック Pr6N B" pitchFamily="34" charset="-128"/>
                <a:ea typeface="小塚ゴシック Pr6N B" pitchFamily="34" charset="-128"/>
              </a:rPr>
              <a:t>部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658594" y="8174972"/>
            <a:ext cx="845103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>
                <a:latin typeface="小塚ゴシック Pr6N B" pitchFamily="34" charset="-128"/>
                <a:ea typeface="小塚ゴシック Pr6N B" pitchFamily="34" charset="-128"/>
              </a:rPr>
              <a:t>第</a:t>
            </a:r>
            <a:r>
              <a:rPr lang="en-US" altLang="ja-JP" dirty="0">
                <a:latin typeface="小塚ゴシック Pr6N B" pitchFamily="34" charset="-128"/>
                <a:ea typeface="小塚ゴシック Pr6N B" pitchFamily="34" charset="-128"/>
              </a:rPr>
              <a:t>2</a:t>
            </a:r>
            <a:r>
              <a:rPr lang="ja-JP" altLang="en-US" dirty="0">
                <a:latin typeface="小塚ゴシック Pr6N B" pitchFamily="34" charset="-128"/>
                <a:ea typeface="小塚ゴシック Pr6N B" pitchFamily="34" charset="-128"/>
              </a:rPr>
              <a:t>部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1536219" y="7640255"/>
            <a:ext cx="17075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dirty="0">
                <a:latin typeface="小塚ゴシック Pr6N B" pitchFamily="34" charset="-128"/>
                <a:ea typeface="小塚ゴシック Pr6N B" pitchFamily="34" charset="-128"/>
              </a:rPr>
              <a:t>13</a:t>
            </a:r>
            <a:r>
              <a:rPr lang="zh-TW" altLang="en-US" sz="1600" dirty="0">
                <a:latin typeface="小塚ゴシック Pr6N B" pitchFamily="34" charset="-128"/>
                <a:ea typeface="小塚ゴシック Pr6N B" pitchFamily="34" charset="-128"/>
              </a:rPr>
              <a:t>時～</a:t>
            </a:r>
            <a:r>
              <a:rPr lang="en-US" altLang="zh-TW" sz="1600" dirty="0">
                <a:latin typeface="小塚ゴシック Pr6N B" pitchFamily="34" charset="-128"/>
                <a:ea typeface="小塚ゴシック Pr6N B" pitchFamily="34" charset="-128"/>
              </a:rPr>
              <a:t>14</a:t>
            </a:r>
            <a:r>
              <a:rPr lang="zh-TW" altLang="en-US" sz="1600" dirty="0">
                <a:latin typeface="小塚ゴシック Pr6N B" pitchFamily="34" charset="-128"/>
                <a:ea typeface="小塚ゴシック Pr6N B" pitchFamily="34" charset="-128"/>
              </a:rPr>
              <a:t>時</a:t>
            </a:r>
            <a:r>
              <a:rPr lang="en-US" altLang="zh-TW" sz="1600" dirty="0">
                <a:latin typeface="小塚ゴシック Pr6N B" pitchFamily="34" charset="-128"/>
                <a:ea typeface="小塚ゴシック Pr6N B" pitchFamily="34" charset="-128"/>
              </a:rPr>
              <a:t>30</a:t>
            </a:r>
            <a:r>
              <a:rPr lang="zh-TW" altLang="en-US" sz="1600" dirty="0">
                <a:latin typeface="小塚ゴシック Pr6N B" pitchFamily="34" charset="-128"/>
                <a:ea typeface="小塚ゴシック Pr6N B" pitchFamily="34" charset="-128"/>
              </a:rPr>
              <a:t>分</a:t>
            </a:r>
            <a:endParaRPr lang="ja-JP" altLang="en-US" sz="16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202434" y="7652291"/>
            <a:ext cx="466794" cy="2616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</a:rPr>
              <a:t>講師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3680280" y="7636525"/>
            <a:ext cx="37540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鈴木　健太</a:t>
            </a:r>
            <a:r>
              <a:rPr lang="en-US" altLang="ja-JP" sz="1100" dirty="0">
                <a:latin typeface="小塚ゴシック Pr6N B" pitchFamily="34" charset="-128"/>
                <a:ea typeface="小塚ゴシック Pr6N B" pitchFamily="34" charset="-128"/>
              </a:rPr>
              <a:t>(</a:t>
            </a:r>
            <a:r>
              <a:rPr lang="ja-JP" altLang="en-US" sz="1100" dirty="0">
                <a:latin typeface="小塚ゴシック Pr6N B" pitchFamily="34" charset="-128"/>
                <a:ea typeface="小塚ゴシック Pr6N B" pitchFamily="34" charset="-128"/>
              </a:rPr>
              <a:t>ファイナンシャルプランナー</a:t>
            </a:r>
            <a:r>
              <a:rPr lang="en-US" altLang="ja-JP" sz="1100" dirty="0">
                <a:latin typeface="小塚ゴシック Pr6N B" pitchFamily="34" charset="-128"/>
                <a:ea typeface="小塚ゴシック Pr6N B" pitchFamily="34" charset="-128"/>
              </a:rPr>
              <a:t>)</a:t>
            </a:r>
            <a:endParaRPr lang="ja-JP" altLang="en-US" sz="11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536219" y="8032067"/>
            <a:ext cx="5203008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小塚ゴシック Pr6N B" pitchFamily="34" charset="-128"/>
                <a:ea typeface="小塚ゴシック Pr6N B" pitchFamily="34" charset="-128"/>
              </a:rPr>
              <a:t>マンション経営のはじめ方とリスク回避術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1520673" y="8391241"/>
            <a:ext cx="17552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600" dirty="0">
                <a:latin typeface="小塚ゴシック Pr6N B" pitchFamily="34" charset="-128"/>
                <a:ea typeface="小塚ゴシック Pr6N B" pitchFamily="34" charset="-128"/>
              </a:rPr>
              <a:t>14</a:t>
            </a:r>
            <a:r>
              <a:rPr lang="zh-TW" altLang="en-US" sz="1600" dirty="0">
                <a:latin typeface="小塚ゴシック Pr6N B" pitchFamily="34" charset="-128"/>
                <a:ea typeface="小塚ゴシック Pr6N B" pitchFamily="34" charset="-128"/>
              </a:rPr>
              <a:t>時</a:t>
            </a:r>
            <a:r>
              <a:rPr lang="en-US" altLang="zh-TW" sz="1600" dirty="0">
                <a:latin typeface="小塚ゴシック Pr6N B" pitchFamily="34" charset="-128"/>
                <a:ea typeface="小塚ゴシック Pr6N B" pitchFamily="34" charset="-128"/>
              </a:rPr>
              <a:t>30</a:t>
            </a:r>
            <a:r>
              <a:rPr lang="zh-TW" altLang="en-US" sz="1600" dirty="0">
                <a:latin typeface="小塚ゴシック Pr6N B" pitchFamily="34" charset="-128"/>
                <a:ea typeface="小塚ゴシック Pr6N B" pitchFamily="34" charset="-128"/>
              </a:rPr>
              <a:t>分～</a:t>
            </a:r>
            <a:r>
              <a:rPr lang="en-US" altLang="zh-TW" sz="1600" dirty="0">
                <a:latin typeface="小塚ゴシック Pr6N B" pitchFamily="34" charset="-128"/>
                <a:ea typeface="小塚ゴシック Pr6N B" pitchFamily="34" charset="-128"/>
              </a:rPr>
              <a:t>1</a:t>
            </a:r>
            <a:r>
              <a:rPr lang="en-US" altLang="ja-JP" sz="1600" dirty="0">
                <a:latin typeface="小塚ゴシック Pr6N B" pitchFamily="34" charset="-128"/>
                <a:ea typeface="小塚ゴシック Pr6N B" pitchFamily="34" charset="-128"/>
              </a:rPr>
              <a:t>6</a:t>
            </a:r>
            <a:r>
              <a:rPr lang="zh-TW" altLang="en-US" sz="1600" dirty="0">
                <a:latin typeface="小塚ゴシック Pr6N B" pitchFamily="34" charset="-128"/>
                <a:ea typeface="小塚ゴシック Pr6N B" pitchFamily="34" charset="-128"/>
              </a:rPr>
              <a:t>時</a:t>
            </a:r>
            <a:endParaRPr lang="ja-JP" altLang="en-US" sz="16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3202433" y="8407007"/>
            <a:ext cx="466794" cy="2616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</a:rPr>
              <a:t>講師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3680279" y="8391241"/>
            <a:ext cx="37540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明日　来子</a:t>
            </a:r>
            <a:r>
              <a:rPr lang="en-US" altLang="ja-JP" sz="1100" dirty="0">
                <a:latin typeface="小塚ゴシック Pr6N B" pitchFamily="34" charset="-128"/>
                <a:ea typeface="小塚ゴシック Pr6N B" pitchFamily="34" charset="-128"/>
              </a:rPr>
              <a:t>(</a:t>
            </a:r>
            <a:r>
              <a:rPr lang="ja-JP" altLang="en-US" sz="1100" dirty="0">
                <a:latin typeface="小塚ゴシック Pr6N B" pitchFamily="34" charset="-128"/>
                <a:ea typeface="小塚ゴシック Pr6N B" pitchFamily="34" charset="-128"/>
              </a:rPr>
              <a:t>ファイナンシャルプランナー</a:t>
            </a:r>
            <a:r>
              <a:rPr lang="en-US" altLang="ja-JP" sz="1100" dirty="0">
                <a:latin typeface="小塚ゴシック Pr6N B" pitchFamily="34" charset="-128"/>
                <a:ea typeface="小塚ゴシック Pr6N B" pitchFamily="34" charset="-128"/>
              </a:rPr>
              <a:t>)</a:t>
            </a:r>
            <a:endParaRPr lang="ja-JP" altLang="en-US" sz="11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4447595" y="9490250"/>
            <a:ext cx="3280682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solidFill>
                  <a:schemeClr val="accent5">
                    <a:lumMod val="75000"/>
                  </a:schemeClr>
                </a:solidFill>
                <a:latin typeface="小塚ゴシック Pro H" pitchFamily="34" charset="-128"/>
                <a:ea typeface="小塚ゴシック Pro H" pitchFamily="34" charset="-128"/>
              </a:rPr>
              <a:t>http://www.askult.com/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  <a:latin typeface="小塚ゴシック Pro H" pitchFamily="34" charset="-128"/>
              <a:ea typeface="小塚ゴシック Pro H" pitchFamily="34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1986437" y="9870934"/>
            <a:ext cx="3810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※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お電話に受付は平日の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9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00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～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17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00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になります。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706945" y="9381843"/>
            <a:ext cx="599843" cy="4001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ja-JP" sz="20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TEL</a:t>
            </a:r>
            <a:endParaRPr lang="ja-JP" altLang="en-US" sz="20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1410727" y="9320291"/>
            <a:ext cx="31726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dirty="0">
                <a:solidFill>
                  <a:schemeClr val="accent5">
                    <a:lumMod val="75000"/>
                  </a:schemeClr>
                </a:solidFill>
                <a:latin typeface="小塚ゴシック Pro H" pitchFamily="34" charset="-128"/>
                <a:ea typeface="小塚ゴシック Pro H" pitchFamily="34" charset="-128"/>
              </a:rPr>
              <a:t>03-1234-1111</a:t>
            </a:r>
            <a:endParaRPr lang="ja-JP" altLang="en-US" sz="3600" dirty="0">
              <a:solidFill>
                <a:schemeClr val="accent5">
                  <a:lumMod val="75000"/>
                </a:schemeClr>
              </a:solidFill>
              <a:latin typeface="小塚ゴシック Pro H" pitchFamily="34" charset="-128"/>
              <a:ea typeface="小塚ゴシック Pro H" pitchFamily="34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860680" y="8946479"/>
            <a:ext cx="41172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参加をご希望の方は下記よりお申込みください。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1820346" y="10248478"/>
            <a:ext cx="418576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solidFill>
                  <a:schemeClr val="bg1"/>
                </a:solidFill>
                <a:latin typeface="小塚明朝 Pr6N H" pitchFamily="18" charset="-128"/>
                <a:ea typeface="小塚明朝 Pr6N H" pitchFamily="18" charset="-128"/>
              </a:rPr>
              <a:t>アスクルビジネススクール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6194979" y="6156234"/>
            <a:ext cx="955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0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入場</a:t>
            </a:r>
          </a:p>
          <a:p>
            <a:r>
              <a:rPr lang="ja-JP" altLang="en-US" sz="30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無料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5940808" y="7097468"/>
            <a:ext cx="15696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（先着</a:t>
            </a:r>
            <a:r>
              <a:rPr lang="en-US" altLang="zh-CN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100</a:t>
            </a:r>
            <a:r>
              <a:rPr lang="zh-CN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名様）</a:t>
            </a:r>
            <a:endParaRPr lang="ja-JP" altLang="en-US" sz="14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283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HGP明朝E</vt:lpstr>
      <vt:lpstr>HG丸ｺﾞｼｯｸM-PRO</vt:lpstr>
      <vt:lpstr>ＭＳ Ｐゴシック</vt:lpstr>
      <vt:lpstr>小塚ゴシック Pr6N B</vt:lpstr>
      <vt:lpstr>小塚ゴシック Pro B</vt:lpstr>
      <vt:lpstr>小塚ゴシック Pro H</vt:lpstr>
      <vt:lpstr>小塚明朝 Pr6N H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2017-02-28T08:11:46Z</dcterms:modified>
</cp:coreProperties>
</file>