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sldIdLst>
    <p:sldId id="258" r:id="rId2"/>
    <p:sldId id="260" r:id="rId3"/>
  </p:sldIdLst>
  <p:sldSz cx="7775575" cy="10907713"/>
  <p:notesSz cx="7105650" cy="10239375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4D1"/>
    <a:srgbClr val="FF6600"/>
    <a:srgbClr val="FF3399"/>
    <a:srgbClr val="0099CC"/>
    <a:srgbClr val="FF3300"/>
    <a:srgbClr val="000036"/>
    <a:srgbClr val="000066"/>
    <a:srgbClr val="FFBEAF"/>
    <a:srgbClr val="0F6FC6"/>
    <a:srgbClr val="007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 autoAdjust="0"/>
  </p:normalViewPr>
  <p:slideViewPr>
    <p:cSldViewPr snapToGrid="0">
      <p:cViewPr varScale="1">
        <p:scale>
          <a:sx n="46" d="100"/>
          <a:sy n="46" d="100"/>
        </p:scale>
        <p:origin x="2298" y="48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3817"/>
            </a:lvl1pPr>
            <a:lvl2pPr marL="727174" indent="0" algn="ctr">
              <a:buNone/>
              <a:defRPr sz="3182"/>
            </a:lvl2pPr>
            <a:lvl3pPr marL="1454349" indent="0" algn="ctr">
              <a:buNone/>
              <a:defRPr sz="2863"/>
            </a:lvl3pPr>
            <a:lvl4pPr marL="2181522" indent="0" algn="ctr">
              <a:buNone/>
              <a:defRPr sz="2545"/>
            </a:lvl4pPr>
            <a:lvl5pPr marL="2908696" indent="0" algn="ctr">
              <a:buNone/>
              <a:defRPr sz="2545"/>
            </a:lvl5pPr>
            <a:lvl6pPr marL="3635871" indent="0" algn="ctr">
              <a:buNone/>
              <a:defRPr sz="2545"/>
            </a:lvl6pPr>
            <a:lvl7pPr marL="4363045" indent="0" algn="ctr">
              <a:buNone/>
              <a:defRPr sz="2545"/>
            </a:lvl7pPr>
            <a:lvl8pPr marL="5090220" indent="0" algn="ctr">
              <a:buNone/>
              <a:defRPr sz="2545"/>
            </a:lvl8pPr>
            <a:lvl9pPr marL="5817393" indent="0" algn="ctr">
              <a:buNone/>
              <a:defRPr sz="2545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5001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1_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 hasCustomPrompt="1"/>
          </p:nvPr>
        </p:nvSpPr>
        <p:spPr>
          <a:xfrm>
            <a:off x="3305632" y="1570510"/>
            <a:ext cx="3936385" cy="7751546"/>
          </a:xfrm>
          <a:solidFill>
            <a:schemeClr val="bg1">
              <a:lumMod val="85000"/>
            </a:schemeClr>
          </a:solidFill>
        </p:spPr>
        <p:txBody>
          <a:bodyPr anchor="ctr">
            <a:normAutofit/>
          </a:bodyPr>
          <a:lstStyle>
            <a:lvl1pPr marL="0" indent="0">
              <a:buNone/>
              <a:defRPr sz="1100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 dirty="0"/>
              <a:t>写真を入れてください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8606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47222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6"/>
            <a:ext cx="1676609" cy="9243782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6"/>
            <a:ext cx="4932630" cy="9243782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6305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5339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727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9543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3817">
                <a:solidFill>
                  <a:schemeClr val="tx1"/>
                </a:solidFill>
              </a:defRPr>
            </a:lvl1pPr>
            <a:lvl2pPr marL="727174" indent="0">
              <a:buNone/>
              <a:defRPr sz="3182">
                <a:solidFill>
                  <a:schemeClr val="tx1">
                    <a:tint val="75000"/>
                  </a:schemeClr>
                </a:solidFill>
              </a:defRPr>
            </a:lvl2pPr>
            <a:lvl3pPr marL="1454349" indent="0">
              <a:buNone/>
              <a:defRPr sz="2863">
                <a:solidFill>
                  <a:schemeClr val="tx1">
                    <a:tint val="75000"/>
                  </a:schemeClr>
                </a:solidFill>
              </a:defRPr>
            </a:lvl3pPr>
            <a:lvl4pPr marL="2181522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4pPr>
            <a:lvl5pPr marL="2908696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5pPr>
            <a:lvl6pPr marL="3635871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6pPr>
            <a:lvl7pPr marL="4363045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7pPr>
            <a:lvl8pPr marL="5090220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8pPr>
            <a:lvl9pPr marL="5817393" indent="0">
              <a:buNone/>
              <a:defRPr sz="254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654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4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4346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5" y="2673906"/>
            <a:ext cx="32894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5" y="3984346"/>
            <a:ext cx="32894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6" y="2673906"/>
            <a:ext cx="3305632" cy="1310439"/>
          </a:xfrm>
        </p:spPr>
        <p:txBody>
          <a:bodyPr anchor="b"/>
          <a:lstStyle>
            <a:lvl1pPr marL="0" indent="0">
              <a:buNone/>
              <a:defRPr sz="3817" b="1"/>
            </a:lvl1pPr>
            <a:lvl2pPr marL="727174" indent="0">
              <a:buNone/>
              <a:defRPr sz="3182" b="1"/>
            </a:lvl2pPr>
            <a:lvl3pPr marL="1454349" indent="0">
              <a:buNone/>
              <a:defRPr sz="2863" b="1"/>
            </a:lvl3pPr>
            <a:lvl4pPr marL="2181522" indent="0">
              <a:buNone/>
              <a:defRPr sz="2545" b="1"/>
            </a:lvl4pPr>
            <a:lvl5pPr marL="2908696" indent="0">
              <a:buNone/>
              <a:defRPr sz="2545" b="1"/>
            </a:lvl5pPr>
            <a:lvl6pPr marL="3635871" indent="0">
              <a:buNone/>
              <a:defRPr sz="2545" b="1"/>
            </a:lvl6pPr>
            <a:lvl7pPr marL="4363045" indent="0">
              <a:buNone/>
              <a:defRPr sz="2545" b="1"/>
            </a:lvl7pPr>
            <a:lvl8pPr marL="5090220" indent="0">
              <a:buNone/>
              <a:defRPr sz="2545" b="1"/>
            </a:lvl8pPr>
            <a:lvl9pPr marL="5817393" indent="0">
              <a:buNone/>
              <a:defRPr sz="2545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6" y="3984346"/>
            <a:ext cx="3305632" cy="586037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57566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81550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6670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0"/>
            <a:ext cx="3936385" cy="7751546"/>
          </a:xfrm>
        </p:spPr>
        <p:txBody>
          <a:bodyPr/>
          <a:lstStyle>
            <a:lvl1pPr>
              <a:defRPr sz="5089"/>
            </a:lvl1pPr>
            <a:lvl2pPr>
              <a:defRPr sz="4454"/>
            </a:lvl2pPr>
            <a:lvl3pPr>
              <a:defRPr sz="3817"/>
            </a:lvl3pPr>
            <a:lvl4pPr>
              <a:defRPr sz="3182"/>
            </a:lvl4pPr>
            <a:lvl5pPr>
              <a:defRPr sz="3182"/>
            </a:lvl5pPr>
            <a:lvl6pPr>
              <a:defRPr sz="3182"/>
            </a:lvl6pPr>
            <a:lvl7pPr>
              <a:defRPr sz="3182"/>
            </a:lvl7pPr>
            <a:lvl8pPr>
              <a:defRPr sz="3182"/>
            </a:lvl8pPr>
            <a:lvl9pPr>
              <a:defRPr sz="3182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9392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2"/>
            <a:ext cx="2507825" cy="2545133"/>
          </a:xfrm>
        </p:spPr>
        <p:txBody>
          <a:bodyPr anchor="b"/>
          <a:lstStyle>
            <a:lvl1pPr>
              <a:defRPr sz="5089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0"/>
            <a:ext cx="3936385" cy="7751546"/>
          </a:xfrm>
        </p:spPr>
        <p:txBody>
          <a:bodyPr anchor="t"/>
          <a:lstStyle>
            <a:lvl1pPr marL="0" indent="0">
              <a:buNone/>
              <a:defRPr sz="5089"/>
            </a:lvl1pPr>
            <a:lvl2pPr marL="727174" indent="0">
              <a:buNone/>
              <a:defRPr sz="4454"/>
            </a:lvl2pPr>
            <a:lvl3pPr marL="1454349" indent="0">
              <a:buNone/>
              <a:defRPr sz="3817"/>
            </a:lvl3pPr>
            <a:lvl4pPr marL="2181522" indent="0">
              <a:buNone/>
              <a:defRPr sz="3182"/>
            </a:lvl4pPr>
            <a:lvl5pPr marL="2908696" indent="0">
              <a:buNone/>
              <a:defRPr sz="3182"/>
            </a:lvl5pPr>
            <a:lvl6pPr marL="3635871" indent="0">
              <a:buNone/>
              <a:defRPr sz="3182"/>
            </a:lvl6pPr>
            <a:lvl7pPr marL="4363045" indent="0">
              <a:buNone/>
              <a:defRPr sz="3182"/>
            </a:lvl7pPr>
            <a:lvl8pPr marL="5090220" indent="0">
              <a:buNone/>
              <a:defRPr sz="3182"/>
            </a:lvl8pPr>
            <a:lvl9pPr marL="5817393" indent="0">
              <a:buNone/>
              <a:defRPr sz="3182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2545"/>
            </a:lvl1pPr>
            <a:lvl2pPr marL="727174" indent="0">
              <a:buNone/>
              <a:defRPr sz="2226"/>
            </a:lvl2pPr>
            <a:lvl3pPr marL="1454349" indent="0">
              <a:buNone/>
              <a:defRPr sz="1909"/>
            </a:lvl3pPr>
            <a:lvl4pPr marL="2181522" indent="0">
              <a:buNone/>
              <a:defRPr sz="1591"/>
            </a:lvl4pPr>
            <a:lvl5pPr marL="2908696" indent="0">
              <a:buNone/>
              <a:defRPr sz="1591"/>
            </a:lvl5pPr>
            <a:lvl6pPr marL="3635871" indent="0">
              <a:buNone/>
              <a:defRPr sz="1591"/>
            </a:lvl6pPr>
            <a:lvl7pPr marL="4363045" indent="0">
              <a:buNone/>
              <a:defRPr sz="1591"/>
            </a:lvl7pPr>
            <a:lvl8pPr marL="5090220" indent="0">
              <a:buNone/>
              <a:defRPr sz="1591"/>
            </a:lvl8pPr>
            <a:lvl9pPr marL="5817393" indent="0">
              <a:buNone/>
              <a:defRPr sz="159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0773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571" y="580737"/>
            <a:ext cx="6706433" cy="21083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571" y="2903674"/>
            <a:ext cx="6706433" cy="69208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57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pPr/>
              <a:t>2/28/2017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5660" y="10109837"/>
            <a:ext cx="2624256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501" y="10109837"/>
            <a:ext cx="1749504" cy="5807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90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7542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6" r:id="rId10"/>
    <p:sldLayoutId id="2147483673" r:id="rId11"/>
    <p:sldLayoutId id="2147483674" r:id="rId12"/>
    <p:sldLayoutId id="2147483675" r:id="rId13"/>
  </p:sldLayoutIdLst>
  <p:txStyles>
    <p:titleStyle>
      <a:lvl1pPr algn="l" defTabSz="1454349" rtl="0" eaLnBrk="1" latinLnBrk="0" hangingPunct="1">
        <a:lnSpc>
          <a:spcPct val="90000"/>
        </a:lnSpc>
        <a:spcBef>
          <a:spcPct val="0"/>
        </a:spcBef>
        <a:buNone/>
        <a:defRPr kumimoji="1" sz="699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3588" indent="-363588" algn="l" defTabSz="1454349" rtl="0" eaLnBrk="1" latinLnBrk="0" hangingPunct="1">
        <a:lnSpc>
          <a:spcPct val="90000"/>
        </a:lnSpc>
        <a:spcBef>
          <a:spcPts val="1591"/>
        </a:spcBef>
        <a:buFont typeface="Arial" panose="020B0604020202020204" pitchFamily="34" charset="0"/>
        <a:buChar char="•"/>
        <a:defRPr kumimoji="1" sz="4454" kern="1200">
          <a:solidFill>
            <a:schemeClr val="tx1"/>
          </a:solidFill>
          <a:latin typeface="+mn-lt"/>
          <a:ea typeface="+mn-ea"/>
          <a:cs typeface="+mn-cs"/>
        </a:defRPr>
      </a:lvl1pPr>
      <a:lvl2pPr marL="109076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817" kern="1200">
          <a:solidFill>
            <a:schemeClr val="tx1"/>
          </a:solidFill>
          <a:latin typeface="+mn-lt"/>
          <a:ea typeface="+mn-ea"/>
          <a:cs typeface="+mn-cs"/>
        </a:defRPr>
      </a:lvl2pPr>
      <a:lvl3pPr marL="1817935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3182" kern="1200">
          <a:solidFill>
            <a:schemeClr val="tx1"/>
          </a:solidFill>
          <a:latin typeface="+mn-lt"/>
          <a:ea typeface="+mn-ea"/>
          <a:cs typeface="+mn-cs"/>
        </a:defRPr>
      </a:lvl3pPr>
      <a:lvl4pPr marL="2545110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3272284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999457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726632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453806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6180981" indent="-363588" algn="l" defTabSz="1454349" rtl="0" eaLnBrk="1" latinLnBrk="0" hangingPunct="1">
        <a:lnSpc>
          <a:spcPct val="90000"/>
        </a:lnSpc>
        <a:spcBef>
          <a:spcPts val="795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1pPr>
      <a:lvl2pPr marL="727174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454349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3pPr>
      <a:lvl4pPr marL="2181522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4pPr>
      <a:lvl5pPr marL="2908696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5pPr>
      <a:lvl6pPr marL="3635871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6pPr>
      <a:lvl7pPr marL="4363045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7pPr>
      <a:lvl8pPr marL="5090220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8pPr>
      <a:lvl9pPr marL="5817393" algn="l" defTabSz="1454349" rtl="0" eaLnBrk="1" latinLnBrk="0" hangingPunct="1"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solidFill>
            <a:srgbClr val="DEEBF7"/>
          </a:solidFill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974334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図プレースホルダー 25"/>
          <p:cNvSpPr>
            <a:spLocks noGrp="1"/>
          </p:cNvSpPr>
          <p:nvPr>
            <p:ph type="pic" idx="1"/>
          </p:nvPr>
        </p:nvSpPr>
        <p:spPr>
          <a:xfrm>
            <a:off x="-1" y="2209260"/>
            <a:ext cx="2870791" cy="3141324"/>
          </a:xfrm>
        </p:spPr>
      </p:sp>
      <p:grpSp>
        <p:nvGrpSpPr>
          <p:cNvPr id="5" name="グループ化 4"/>
          <p:cNvGrpSpPr/>
          <p:nvPr/>
        </p:nvGrpSpPr>
        <p:grpSpPr>
          <a:xfrm>
            <a:off x="0" y="5261"/>
            <a:ext cx="7776844" cy="10902452"/>
            <a:chOff x="0" y="5261"/>
            <a:chExt cx="7776844" cy="10902452"/>
          </a:xfrm>
        </p:grpSpPr>
        <p:sp>
          <p:nvSpPr>
            <p:cNvPr id="62" name="正方形/長方形 61"/>
            <p:cNvSpPr/>
            <p:nvPr/>
          </p:nvSpPr>
          <p:spPr>
            <a:xfrm flipV="1">
              <a:off x="0" y="8818997"/>
              <a:ext cx="7775575" cy="2088716"/>
            </a:xfrm>
            <a:prstGeom prst="rect">
              <a:avLst/>
            </a:prstGeom>
            <a:solidFill>
              <a:srgbClr val="000036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7" name="グループ化 6"/>
            <p:cNvGrpSpPr/>
            <p:nvPr/>
          </p:nvGrpSpPr>
          <p:grpSpPr>
            <a:xfrm>
              <a:off x="2227607" y="2178213"/>
              <a:ext cx="5547968" cy="3407592"/>
              <a:chOff x="2227607" y="2178213"/>
              <a:chExt cx="5547968" cy="3407592"/>
            </a:xfrm>
          </p:grpSpPr>
          <p:sp>
            <p:nvSpPr>
              <p:cNvPr id="64" name="正方形/長方形 63"/>
              <p:cNvSpPr/>
              <p:nvPr/>
            </p:nvSpPr>
            <p:spPr>
              <a:xfrm flipV="1">
                <a:off x="2920181" y="2178213"/>
                <a:ext cx="4855394" cy="3360486"/>
              </a:xfrm>
              <a:prstGeom prst="rect">
                <a:avLst/>
              </a:prstGeom>
              <a:solidFill>
                <a:srgbClr val="FFC000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t"/>
              <a:lstStyle>
                <a:lvl1pPr marL="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" name="台形 1"/>
              <p:cNvSpPr/>
              <p:nvPr/>
            </p:nvSpPr>
            <p:spPr>
              <a:xfrm>
                <a:off x="2227607" y="2192115"/>
                <a:ext cx="1528427" cy="3393690"/>
              </a:xfrm>
              <a:prstGeom prst="trapezoid">
                <a:avLst>
                  <a:gd name="adj" fmla="val 41208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0" name="正方形/長方形 69"/>
            <p:cNvSpPr/>
            <p:nvPr/>
          </p:nvSpPr>
          <p:spPr>
            <a:xfrm flipV="1">
              <a:off x="0" y="5370523"/>
              <a:ext cx="7775575" cy="3491312"/>
            </a:xfrm>
            <a:prstGeom prst="rect">
              <a:avLst/>
            </a:prstGeom>
            <a:solidFill>
              <a:srgbClr val="FF33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" name="正方形/長方形 62"/>
            <p:cNvSpPr/>
            <p:nvPr/>
          </p:nvSpPr>
          <p:spPr>
            <a:xfrm>
              <a:off x="1269" y="5261"/>
              <a:ext cx="7775575" cy="2186853"/>
            </a:xfrm>
            <a:prstGeom prst="rect">
              <a:avLst/>
            </a:prstGeom>
            <a:solidFill>
              <a:srgbClr val="FF3300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55" name="テキスト ボックス 15"/>
          <p:cNvSpPr txBox="1"/>
          <p:nvPr/>
        </p:nvSpPr>
        <p:spPr>
          <a:xfrm>
            <a:off x="3094476" y="4608750"/>
            <a:ext cx="4333564" cy="430887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それぞれの生徒に合わせたカリキュラムを組み、</a:t>
            </a:r>
            <a:endParaRPr kumimoji="1" lang="en-US" altLang="ja-JP" b="0" i="0" u="none" strike="noStrike" kern="0" cap="none" spc="0" normalizeH="0" baseline="0" noProof="0" dirty="0">
              <a:ln>
                <a:noFill/>
              </a:ln>
              <a:solidFill>
                <a:srgbClr val="000066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0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当塾独自の教材を使いながら、楽しく授業が受けられます！</a:t>
            </a:r>
          </a:p>
        </p:txBody>
      </p:sp>
      <p:sp>
        <p:nvSpPr>
          <p:cNvPr id="73" name="テキスト ボックス 6"/>
          <p:cNvSpPr txBox="1"/>
          <p:nvPr/>
        </p:nvSpPr>
        <p:spPr>
          <a:xfrm>
            <a:off x="3094476" y="3807692"/>
            <a:ext cx="4288353" cy="707886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000" b="1" i="0" u="none" strike="noStrike" kern="0" normalizeH="0" baseline="0" noProof="0" dirty="0">
                <a:ln w="22225">
                  <a:noFill/>
                  <a:prstDash val="solid"/>
                </a:ln>
                <a:solidFill>
                  <a:srgbClr val="000066"/>
                </a:solidFill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明日来個別指導塾</a:t>
            </a:r>
          </a:p>
        </p:txBody>
      </p:sp>
      <p:grpSp>
        <p:nvGrpSpPr>
          <p:cNvPr id="6" name="グループ化 5"/>
          <p:cNvGrpSpPr/>
          <p:nvPr/>
        </p:nvGrpSpPr>
        <p:grpSpPr>
          <a:xfrm>
            <a:off x="3094476" y="3270256"/>
            <a:ext cx="1626252" cy="451941"/>
            <a:chOff x="3094476" y="3270256"/>
            <a:chExt cx="1626252" cy="451941"/>
          </a:xfrm>
        </p:grpSpPr>
        <p:sp>
          <p:nvSpPr>
            <p:cNvPr id="46" name="テキスト ボックス 6"/>
            <p:cNvSpPr txBox="1"/>
            <p:nvPr/>
          </p:nvSpPr>
          <p:spPr>
            <a:xfrm>
              <a:off x="3094476" y="3362914"/>
              <a:ext cx="1569660" cy="33855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安心</a:t>
              </a:r>
              <a:r>
                <a:rPr kumimoji="1" lang="ja-JP" altLang="en-US" sz="1200" b="1" i="0" u="none" strike="noStrike" kern="0" cap="none" spc="0" normalizeH="0" baseline="0" noProof="0" dirty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の</a:t>
              </a:r>
              <a:r>
                <a:rPr kumimoji="1" lang="ja-JP" altLang="en-US" sz="1600" b="1" i="0" u="none" strike="noStrike" kern="0" cap="none" spc="0" normalizeH="0" baseline="0" noProof="0" dirty="0">
                  <a:ln>
                    <a:noFill/>
                  </a:ln>
                  <a:solidFill>
                    <a:srgbClr val="000066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個別指導</a:t>
              </a:r>
              <a:endParaRPr kumimoji="1" lang="ja-JP" altLang="en-US" sz="5400" b="1" i="0" u="none" strike="noStrike" kern="0" cap="none" spc="0" normalizeH="0" baseline="0" noProof="0" dirty="0">
                <a:ln>
                  <a:noFill/>
                </a:ln>
                <a:solidFill>
                  <a:srgbClr val="000066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8" name="直線コネクタ 7"/>
            <p:cNvCxnSpPr/>
            <p:nvPr/>
          </p:nvCxnSpPr>
          <p:spPr>
            <a:xfrm>
              <a:off x="3144807" y="3270256"/>
              <a:ext cx="1575921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線コネクタ 73"/>
            <p:cNvCxnSpPr/>
            <p:nvPr/>
          </p:nvCxnSpPr>
          <p:spPr>
            <a:xfrm>
              <a:off x="3144807" y="3722197"/>
              <a:ext cx="1575921" cy="0"/>
            </a:xfrm>
            <a:prstGeom prst="line">
              <a:avLst/>
            </a:prstGeom>
            <a:ln>
              <a:solidFill>
                <a:srgbClr val="00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直線コネクタ 79"/>
            <p:cNvCxnSpPr/>
            <p:nvPr/>
          </p:nvCxnSpPr>
          <p:spPr>
            <a:xfrm>
              <a:off x="3144807" y="3271590"/>
              <a:ext cx="1575921" cy="0"/>
            </a:xfrm>
            <a:prstGeom prst="line">
              <a:avLst/>
            </a:prstGeom>
            <a:ln>
              <a:solidFill>
                <a:srgbClr val="00006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テキスト ボックス 5"/>
          <p:cNvSpPr txBox="1"/>
          <p:nvPr/>
        </p:nvSpPr>
        <p:spPr>
          <a:xfrm>
            <a:off x="384598" y="571229"/>
            <a:ext cx="6800260" cy="830997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 anchor="ctr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4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夏季講習入塾募集します</a:t>
            </a:r>
            <a:r>
              <a:rPr kumimoji="1" lang="en-US" altLang="ja-JP" sz="48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!</a:t>
            </a:r>
            <a:endParaRPr kumimoji="1" lang="ja-JP" altLang="en-US" sz="48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6" name="テキスト ボックス 1"/>
          <p:cNvSpPr txBox="1"/>
          <p:nvPr/>
        </p:nvSpPr>
        <p:spPr>
          <a:xfrm>
            <a:off x="384598" y="310062"/>
            <a:ext cx="3371436" cy="36933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800" i="0" u="none" strike="noStrike" kern="0" spc="50" normalizeH="0" baseline="0" noProof="0" dirty="0">
                <a:ln w="9525" cmpd="sng">
                  <a:noFill/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38100">
                    <a:schemeClr val="accent1">
                      <a:alpha val="40000"/>
                    </a:schemeClr>
                  </a:glow>
                </a:effectLst>
                <a:uLnTx/>
                <a:uFillTx/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ひとりひとりにオーダーメイド教育</a:t>
            </a:r>
          </a:p>
        </p:txBody>
      </p:sp>
      <p:grpSp>
        <p:nvGrpSpPr>
          <p:cNvPr id="14" name="グループ化 13"/>
          <p:cNvGrpSpPr/>
          <p:nvPr/>
        </p:nvGrpSpPr>
        <p:grpSpPr>
          <a:xfrm>
            <a:off x="526108" y="1494177"/>
            <a:ext cx="2950045" cy="469940"/>
            <a:chOff x="198684" y="1496008"/>
            <a:chExt cx="3397534" cy="483084"/>
          </a:xfrm>
        </p:grpSpPr>
        <p:sp>
          <p:nvSpPr>
            <p:cNvPr id="68" name="正方形/長方形 67"/>
            <p:cNvSpPr/>
            <p:nvPr/>
          </p:nvSpPr>
          <p:spPr>
            <a:xfrm>
              <a:off x="198684" y="1496008"/>
              <a:ext cx="3397534" cy="483084"/>
            </a:xfrm>
            <a:prstGeom prst="rect">
              <a:avLst/>
            </a:prstGeom>
            <a:solidFill>
              <a:schemeClr val="bg1"/>
            </a:solidFill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9" name="テキスト ボックス 5"/>
            <p:cNvSpPr txBox="1"/>
            <p:nvPr/>
          </p:nvSpPr>
          <p:spPr>
            <a:xfrm>
              <a:off x="203765" y="1569038"/>
              <a:ext cx="3387374" cy="348023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ctr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defTabSz="914400"/>
              <a:r>
                <a:rPr lang="ja-JP" altLang="en-US" sz="1600" kern="0" dirty="0">
                  <a:solidFill>
                    <a:srgbClr val="FF33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対象：小学</a:t>
              </a:r>
              <a:r>
                <a:rPr lang="en-US" altLang="ja-JP" sz="1600" kern="0" dirty="0">
                  <a:solidFill>
                    <a:srgbClr val="FF33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6</a:t>
              </a:r>
              <a:r>
                <a:rPr lang="ja-JP" altLang="en-US" sz="1600" kern="0" dirty="0">
                  <a:solidFill>
                    <a:srgbClr val="FF33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年生・中学</a:t>
              </a:r>
              <a:r>
                <a:rPr lang="en-US" altLang="ja-JP" sz="1600" kern="0" dirty="0">
                  <a:solidFill>
                    <a:srgbClr val="FF33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3</a:t>
              </a:r>
              <a:r>
                <a:rPr lang="ja-JP" altLang="en-US" sz="1600" kern="0" dirty="0">
                  <a:solidFill>
                    <a:srgbClr val="FF3300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年生</a:t>
              </a:r>
            </a:p>
          </p:txBody>
        </p:sp>
      </p:grpSp>
      <p:grpSp>
        <p:nvGrpSpPr>
          <p:cNvPr id="18" name="グループ化 17"/>
          <p:cNvGrpSpPr/>
          <p:nvPr/>
        </p:nvGrpSpPr>
        <p:grpSpPr>
          <a:xfrm>
            <a:off x="3619757" y="1494177"/>
            <a:ext cx="3971214" cy="469940"/>
            <a:chOff x="3594120" y="1496008"/>
            <a:chExt cx="4178472" cy="483084"/>
          </a:xfrm>
        </p:grpSpPr>
        <p:sp>
          <p:nvSpPr>
            <p:cNvPr id="88" name="正方形/長方形 87"/>
            <p:cNvSpPr/>
            <p:nvPr/>
          </p:nvSpPr>
          <p:spPr>
            <a:xfrm>
              <a:off x="3688568" y="1496008"/>
              <a:ext cx="3887425" cy="483084"/>
            </a:xfrm>
            <a:prstGeom prst="rect">
              <a:avLst/>
            </a:prstGeom>
            <a:noFill/>
            <a:ln w="25400" cap="flat" cmpd="sng" algn="ctr">
              <a:solidFill>
                <a:schemeClr val="bg1"/>
              </a:solidFill>
              <a:prstDash val="solid"/>
            </a:ln>
            <a:effectLst/>
          </p:spPr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400" b="0" i="0" u="none" strike="noStrike" kern="0" cap="none" spc="0" normalizeH="0" baseline="0" noProof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9" name="テキスト ボックス 5"/>
            <p:cNvSpPr txBox="1"/>
            <p:nvPr/>
          </p:nvSpPr>
          <p:spPr>
            <a:xfrm>
              <a:off x="3594120" y="1568273"/>
              <a:ext cx="4178472" cy="338554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ctr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914400"/>
              <a:r>
                <a:rPr lang="en-US" altLang="ja-JP" sz="1600" kern="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8</a:t>
              </a:r>
              <a:r>
                <a:rPr lang="ja-JP" altLang="en-US" sz="1600" kern="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月</a:t>
              </a:r>
              <a:r>
                <a:rPr lang="en-US" altLang="ja-JP" sz="1600" kern="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1</a:t>
              </a:r>
              <a:r>
                <a:rPr lang="ja-JP" altLang="en-US" sz="1600" kern="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日～</a:t>
              </a:r>
              <a:r>
                <a:rPr lang="en-US" altLang="ja-JP" sz="1600" kern="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8</a:t>
              </a:r>
              <a:r>
                <a:rPr lang="ja-JP" altLang="en-US" sz="1600" kern="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月</a:t>
              </a:r>
              <a:r>
                <a:rPr lang="en-US" altLang="ja-JP" sz="1600" kern="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7</a:t>
              </a:r>
              <a:r>
                <a:rPr lang="ja-JP" altLang="en-US" sz="1600" kern="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日　</a:t>
              </a:r>
              <a:r>
                <a:rPr lang="en-US" altLang="ja-JP" sz="1600" kern="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1</a:t>
              </a:r>
              <a:r>
                <a:rPr lang="ja-JP" altLang="en-US" sz="1600" kern="0" dirty="0">
                  <a:solidFill>
                    <a:schemeClr val="bg1"/>
                  </a:solidFill>
                  <a:latin typeface="HGP創英角ｺﾞｼｯｸUB" panose="020B0900000000000000" pitchFamily="50" charset="-128"/>
                  <a:ea typeface="HGP創英角ｺﾞｼｯｸUB" panose="020B0900000000000000" pitchFamily="50" charset="-128"/>
                </a:rPr>
                <a:t>週間の集中講座</a:t>
              </a:r>
            </a:p>
          </p:txBody>
        </p:sp>
      </p:grpSp>
      <p:sp>
        <p:nvSpPr>
          <p:cNvPr id="107" name="角丸四角形 106"/>
          <p:cNvSpPr/>
          <p:nvPr/>
        </p:nvSpPr>
        <p:spPr>
          <a:xfrm>
            <a:off x="4770595" y="5596291"/>
            <a:ext cx="2633435" cy="3098773"/>
          </a:xfrm>
          <a:prstGeom prst="roundRect">
            <a:avLst>
              <a:gd name="adj" fmla="val 2912"/>
            </a:avLst>
          </a:prstGeom>
          <a:solidFill>
            <a:srgbClr val="FFE4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90" name="角丸四角形 89"/>
          <p:cNvSpPr/>
          <p:nvPr/>
        </p:nvSpPr>
        <p:spPr>
          <a:xfrm>
            <a:off x="470611" y="5596291"/>
            <a:ext cx="4087886" cy="3098773"/>
          </a:xfrm>
          <a:prstGeom prst="roundRect">
            <a:avLst>
              <a:gd name="adj" fmla="val 2912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2000"/>
          </a:p>
        </p:txBody>
      </p:sp>
      <p:sp>
        <p:nvSpPr>
          <p:cNvPr id="48" name="テキスト ボックス 8"/>
          <p:cNvSpPr txBox="1"/>
          <p:nvPr/>
        </p:nvSpPr>
        <p:spPr>
          <a:xfrm>
            <a:off x="4917733" y="5748497"/>
            <a:ext cx="1324858" cy="315703"/>
          </a:xfrm>
          <a:prstGeom prst="rect">
            <a:avLst/>
          </a:prstGeom>
          <a:noFill/>
          <a:ln w="9525" cmpd="sng">
            <a:noFill/>
          </a:ln>
          <a:effectLst/>
        </p:spPr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お客様の声</a:t>
            </a:r>
            <a:endParaRPr kumimoji="1" lang="en-US" altLang="ja-JP" sz="1050" b="0" i="0" u="none" strike="noStrike" kern="0" cap="none" spc="0" normalizeH="0" baseline="0" noProof="0" dirty="0">
              <a:ln>
                <a:noFill/>
              </a:ln>
              <a:solidFill>
                <a:srgbClr val="FF33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0" name="正方形/長方形 59"/>
          <p:cNvSpPr/>
          <p:nvPr/>
        </p:nvSpPr>
        <p:spPr>
          <a:xfrm>
            <a:off x="693305" y="5746278"/>
            <a:ext cx="3888000" cy="418993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800" b="1" i="0" u="none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33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授業からでも受け付けています</a:t>
            </a:r>
          </a:p>
        </p:txBody>
      </p:sp>
      <p:sp>
        <p:nvSpPr>
          <p:cNvPr id="51" name="テキスト ボックス 11"/>
          <p:cNvSpPr txBox="1"/>
          <p:nvPr/>
        </p:nvSpPr>
        <p:spPr>
          <a:xfrm>
            <a:off x="1670046" y="9034603"/>
            <a:ext cx="3373266" cy="568864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3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明日来個別指導塾</a:t>
            </a:r>
          </a:p>
        </p:txBody>
      </p:sp>
      <p:sp>
        <p:nvSpPr>
          <p:cNvPr id="52" name="テキスト ボックス 12"/>
          <p:cNvSpPr txBox="1"/>
          <p:nvPr/>
        </p:nvSpPr>
        <p:spPr>
          <a:xfrm>
            <a:off x="374051" y="9595116"/>
            <a:ext cx="4371274" cy="269462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お申込み・お問い合わせは下記の電話番号までご連絡ください</a:t>
            </a:r>
            <a:endParaRPr kumimoji="1" lang="ja-JP" altLang="en-US" sz="44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3" name="正方形/長方形 52"/>
          <p:cNvSpPr/>
          <p:nvPr/>
        </p:nvSpPr>
        <p:spPr>
          <a:xfrm>
            <a:off x="5452766" y="8988720"/>
            <a:ext cx="1951264" cy="1551707"/>
          </a:xfrm>
          <a:prstGeom prst="rect">
            <a:avLst/>
          </a:prstGeom>
          <a:solidFill>
            <a:schemeClr val="bg1">
              <a:lumMod val="85000"/>
            </a:schemeClr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駅からの地図をいれてください。</a:t>
            </a:r>
            <a:endParaRPr kumimoji="1" lang="en-US" altLang="ja-JP" b="0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75000"/>
                  <a:lumOff val="2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1" name="正方形/長方形 70"/>
          <p:cNvSpPr/>
          <p:nvPr/>
        </p:nvSpPr>
        <p:spPr>
          <a:xfrm>
            <a:off x="5488069" y="10264160"/>
            <a:ext cx="1951264" cy="340315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t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05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豊洲校舎　豊洲駅から</a:t>
            </a:r>
            <a:r>
              <a:rPr kumimoji="1" lang="en-US" altLang="ja-JP" sz="105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5</a:t>
            </a:r>
            <a:r>
              <a:rPr kumimoji="1" lang="ja-JP" altLang="en-US" sz="1050" b="1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分</a:t>
            </a:r>
            <a:endParaRPr kumimoji="1" lang="en-US" altLang="ja-JP" sz="1050" b="1" i="0" u="none" strike="noStrike" kern="0" cap="none" spc="0" normalizeH="0" baseline="0" noProof="0" dirty="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76" name="テキスト ボックス 12"/>
          <p:cNvSpPr txBox="1"/>
          <p:nvPr/>
        </p:nvSpPr>
        <p:spPr>
          <a:xfrm>
            <a:off x="374051" y="9908390"/>
            <a:ext cx="4528804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non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defTabSz="914400">
              <a:defRPr/>
            </a:pPr>
            <a:r>
              <a:rPr lang="en-US" altLang="ja-JP" sz="4400" b="1" kern="0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03-1234-1111</a:t>
            </a:r>
            <a:endParaRPr lang="ja-JP" altLang="en-US" sz="4400" b="1" kern="0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82" name="グループ化 81"/>
          <p:cNvGrpSpPr/>
          <p:nvPr/>
        </p:nvGrpSpPr>
        <p:grpSpPr>
          <a:xfrm>
            <a:off x="374051" y="9141237"/>
            <a:ext cx="1170987" cy="313604"/>
            <a:chOff x="2071439" y="2931574"/>
            <a:chExt cx="1203739" cy="505327"/>
          </a:xfrm>
        </p:grpSpPr>
        <p:sp>
          <p:nvSpPr>
            <p:cNvPr id="83" name="テキスト ボックス 6"/>
            <p:cNvSpPr txBox="1"/>
            <p:nvPr/>
          </p:nvSpPr>
          <p:spPr>
            <a:xfrm>
              <a:off x="2071439" y="3026824"/>
              <a:ext cx="1159292" cy="410077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安心</a:t>
              </a:r>
              <a:r>
                <a:rPr kumimoji="1" lang="ja-JP" altLang="en-US" sz="1000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の</a:t>
              </a:r>
              <a:r>
                <a:rPr kumimoji="1" lang="ja-JP" altLang="en-US" b="1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個別指導</a:t>
              </a:r>
              <a:endParaRPr kumimoji="1" lang="ja-JP" altLang="en-US" sz="40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85" name="直線コネクタ 84"/>
            <p:cNvCxnSpPr/>
            <p:nvPr/>
          </p:nvCxnSpPr>
          <p:spPr>
            <a:xfrm>
              <a:off x="2123178" y="2931574"/>
              <a:ext cx="11520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直線コネクタ 85"/>
            <p:cNvCxnSpPr/>
            <p:nvPr/>
          </p:nvCxnSpPr>
          <p:spPr>
            <a:xfrm>
              <a:off x="2123178" y="3396156"/>
              <a:ext cx="1152000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6" name="グループ化 95"/>
          <p:cNvGrpSpPr/>
          <p:nvPr/>
        </p:nvGrpSpPr>
        <p:grpSpPr>
          <a:xfrm>
            <a:off x="2078655" y="6263262"/>
            <a:ext cx="2253626" cy="1050046"/>
            <a:chOff x="2109696" y="6363647"/>
            <a:chExt cx="2316660" cy="1079416"/>
          </a:xfrm>
        </p:grpSpPr>
        <p:sp>
          <p:nvSpPr>
            <p:cNvPr id="56" name="テキスト ボックス 16"/>
            <p:cNvSpPr txBox="1"/>
            <p:nvPr/>
          </p:nvSpPr>
          <p:spPr>
            <a:xfrm>
              <a:off x="2109696" y="6673622"/>
              <a:ext cx="2316660" cy="76944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4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3,000</a:t>
              </a:r>
              <a:r>
                <a:rPr kumimoji="1" lang="ja-JP" altLang="en-US" sz="28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4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92" name="グループ化 91"/>
            <p:cNvGrpSpPr/>
            <p:nvPr/>
          </p:nvGrpSpPr>
          <p:grpSpPr>
            <a:xfrm>
              <a:off x="2213970" y="6363647"/>
              <a:ext cx="2088000" cy="356180"/>
              <a:chOff x="2213970" y="6363647"/>
              <a:chExt cx="2088000" cy="356180"/>
            </a:xfrm>
          </p:grpSpPr>
          <p:sp>
            <p:nvSpPr>
              <p:cNvPr id="95" name="角丸四角形 94"/>
              <p:cNvSpPr/>
              <p:nvPr/>
            </p:nvSpPr>
            <p:spPr>
              <a:xfrm>
                <a:off x="2213970" y="6363647"/>
                <a:ext cx="2088000" cy="330881"/>
              </a:xfrm>
              <a:prstGeom prst="roundRect">
                <a:avLst>
                  <a:gd name="adj" fmla="val 13677"/>
                </a:avLst>
              </a:prstGeom>
              <a:solidFill>
                <a:srgbClr val="FF33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00"/>
              </a:p>
            </p:txBody>
          </p:sp>
          <p:sp>
            <p:nvSpPr>
              <p:cNvPr id="94" name="テキスト ボックス 16"/>
              <p:cNvSpPr txBox="1"/>
              <p:nvPr/>
            </p:nvSpPr>
            <p:spPr>
              <a:xfrm>
                <a:off x="2259114" y="6381273"/>
                <a:ext cx="1390124" cy="33855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r>
                  <a:rPr kumimoji="1" lang="ja-JP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授業：</a:t>
                </a:r>
                <a:r>
                  <a:rPr kumimoji="1" lang="en-US" altLang="ja-JP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60</a:t>
                </a:r>
                <a:r>
                  <a:rPr kumimoji="1" lang="ja-JP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分</a:t>
                </a:r>
                <a:endParaRPr kumimoji="1" lang="ja-JP" altLang="en-US" sz="4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98" name="グループ化 97"/>
          <p:cNvGrpSpPr/>
          <p:nvPr/>
        </p:nvGrpSpPr>
        <p:grpSpPr>
          <a:xfrm>
            <a:off x="2078655" y="7484556"/>
            <a:ext cx="2253626" cy="1050046"/>
            <a:chOff x="2109696" y="6363647"/>
            <a:chExt cx="2316660" cy="1079416"/>
          </a:xfrm>
        </p:grpSpPr>
        <p:sp>
          <p:nvSpPr>
            <p:cNvPr id="99" name="テキスト ボックス 16"/>
            <p:cNvSpPr txBox="1"/>
            <p:nvPr/>
          </p:nvSpPr>
          <p:spPr>
            <a:xfrm>
              <a:off x="2109696" y="6673622"/>
              <a:ext cx="2316660" cy="769441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none" rtlCol="0" anchor="t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ja-JP" sz="4400" b="1" kern="0" dirty="0">
                  <a:solidFill>
                    <a:sysClr val="windowText" lastClr="00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4</a:t>
              </a:r>
              <a:r>
                <a:rPr kumimoji="1" lang="en-US" altLang="ja-JP" sz="44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,000</a:t>
              </a:r>
              <a:r>
                <a:rPr kumimoji="1" lang="ja-JP" altLang="en-US" sz="2800" b="1" i="0" u="none" strike="noStrike" kern="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円</a:t>
              </a:r>
              <a:endParaRPr kumimoji="1" lang="ja-JP" altLang="en-US" sz="44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grpSp>
          <p:nvGrpSpPr>
            <p:cNvPr id="100" name="グループ化 99"/>
            <p:cNvGrpSpPr/>
            <p:nvPr/>
          </p:nvGrpSpPr>
          <p:grpSpPr>
            <a:xfrm>
              <a:off x="2213970" y="6363647"/>
              <a:ext cx="2088000" cy="356180"/>
              <a:chOff x="2213970" y="6363647"/>
              <a:chExt cx="2088000" cy="356180"/>
            </a:xfrm>
          </p:grpSpPr>
          <p:sp>
            <p:nvSpPr>
              <p:cNvPr id="101" name="角丸四角形 100"/>
              <p:cNvSpPr/>
              <p:nvPr/>
            </p:nvSpPr>
            <p:spPr>
              <a:xfrm>
                <a:off x="2213970" y="6363647"/>
                <a:ext cx="2088000" cy="330881"/>
              </a:xfrm>
              <a:prstGeom prst="roundRect">
                <a:avLst>
                  <a:gd name="adj" fmla="val 13677"/>
                </a:avLst>
              </a:prstGeom>
              <a:solidFill>
                <a:srgbClr val="0070D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00"/>
              </a:p>
            </p:txBody>
          </p:sp>
          <p:sp>
            <p:nvSpPr>
              <p:cNvPr id="102" name="テキスト ボックス 16"/>
              <p:cNvSpPr txBox="1"/>
              <p:nvPr/>
            </p:nvSpPr>
            <p:spPr>
              <a:xfrm>
                <a:off x="2259114" y="6381273"/>
                <a:ext cx="1390124" cy="338554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rtlCol="0" anchor="t">
                <a:spAutoFit/>
              </a:bodyPr>
              <a:lstStyle>
                <a:lvl1pPr marL="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indent="0">
                  <a:defRPr sz="11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1" lang="en-US" altLang="ja-JP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1</a:t>
                </a:r>
                <a:r>
                  <a:rPr kumimoji="1" lang="ja-JP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授業：</a:t>
                </a:r>
                <a:r>
                  <a:rPr lang="en-US" altLang="ja-JP" sz="1600" kern="0" dirty="0">
                    <a:solidFill>
                      <a:schemeClr val="bg1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9</a:t>
                </a:r>
                <a:r>
                  <a:rPr kumimoji="1" lang="en-US" altLang="ja-JP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0</a:t>
                </a:r>
                <a:r>
                  <a:rPr kumimoji="1" lang="ja-JP" altLang="en-US" sz="1600" b="0" i="0" u="none" strike="noStrike" kern="0" cap="none" spc="0" normalizeH="0" baseline="0" noProof="0" dirty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分</a:t>
                </a:r>
                <a:endParaRPr kumimoji="1" lang="ja-JP" altLang="en-US" sz="44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97" name="グループ化 96"/>
          <p:cNvGrpSpPr/>
          <p:nvPr/>
        </p:nvGrpSpPr>
        <p:grpSpPr>
          <a:xfrm>
            <a:off x="746805" y="6263262"/>
            <a:ext cx="1226118" cy="967679"/>
            <a:chOff x="588194" y="6419373"/>
            <a:chExt cx="1260413" cy="994745"/>
          </a:xfrm>
        </p:grpSpPr>
        <p:sp>
          <p:nvSpPr>
            <p:cNvPr id="57" name="正方形/長方形 56"/>
            <p:cNvSpPr/>
            <p:nvPr/>
          </p:nvSpPr>
          <p:spPr>
            <a:xfrm>
              <a:off x="588194" y="6419373"/>
              <a:ext cx="1242441" cy="937595"/>
            </a:xfrm>
            <a:prstGeom prst="rect">
              <a:avLst/>
            </a:prstGeom>
            <a:solidFill>
              <a:srgbClr val="FF33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3" name="正方形/長方形 102"/>
            <p:cNvSpPr/>
            <p:nvPr/>
          </p:nvSpPr>
          <p:spPr>
            <a:xfrm>
              <a:off x="606166" y="6476523"/>
              <a:ext cx="1242441" cy="93759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小学</a:t>
              </a:r>
              <a:endPara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6</a:t>
              </a:r>
              <a:r>
                <a:rPr kumimoji="1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年生</a:t>
              </a:r>
            </a:p>
          </p:txBody>
        </p:sp>
      </p:grpSp>
      <p:grpSp>
        <p:nvGrpSpPr>
          <p:cNvPr id="105" name="グループ化 104"/>
          <p:cNvGrpSpPr/>
          <p:nvPr/>
        </p:nvGrpSpPr>
        <p:grpSpPr>
          <a:xfrm>
            <a:off x="760926" y="7484556"/>
            <a:ext cx="1226118" cy="967679"/>
            <a:chOff x="602710" y="7674827"/>
            <a:chExt cx="1260413" cy="994745"/>
          </a:xfrm>
        </p:grpSpPr>
        <p:sp>
          <p:nvSpPr>
            <p:cNvPr id="58" name="正方形/長方形 57"/>
            <p:cNvSpPr/>
            <p:nvPr/>
          </p:nvSpPr>
          <p:spPr>
            <a:xfrm>
              <a:off x="602710" y="7674827"/>
              <a:ext cx="1242441" cy="937595"/>
            </a:xfrm>
            <a:prstGeom prst="rect">
              <a:avLst/>
            </a:prstGeom>
            <a:solidFill>
              <a:srgbClr val="0070D5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t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4" name="正方形/長方形 103"/>
            <p:cNvSpPr/>
            <p:nvPr/>
          </p:nvSpPr>
          <p:spPr>
            <a:xfrm>
              <a:off x="620682" y="7731977"/>
              <a:ext cx="1242441" cy="937595"/>
            </a:xfrm>
            <a:prstGeom prst="rect">
              <a:avLst/>
            </a:prstGeom>
            <a:noFill/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>
              <a:lvl1pPr marL="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中学</a:t>
              </a:r>
              <a:endParaRPr kumimoji="1" lang="en-US" altLang="ja-JP" sz="24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en-US" altLang="ja-JP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3</a:t>
              </a:r>
              <a:r>
                <a:rPr kumimoji="1" lang="ja-JP" altLang="en-US" sz="2400" b="0" i="0" u="none" strike="noStrike" kern="0" cap="none" spc="0" normalizeH="0" baseline="0" noProof="0" dirty="0">
                  <a:ln>
                    <a:noFill/>
                  </a:ln>
                  <a:solidFill>
                    <a:sysClr val="window" lastClr="FFFFFF"/>
                  </a:solidFill>
                  <a:effectLst/>
                  <a:uLnTx/>
                  <a:uFillTx/>
                  <a:latin typeface="メイリオ" panose="020B0604030504040204" pitchFamily="50" charset="-128"/>
                  <a:ea typeface="メイリオ" panose="020B0604030504040204" pitchFamily="50" charset="-128"/>
                </a:rPr>
                <a:t>年生</a:t>
              </a:r>
            </a:p>
          </p:txBody>
        </p:sp>
      </p:grpSp>
      <p:sp>
        <p:nvSpPr>
          <p:cNvPr id="108" name="テキスト ボックス 8"/>
          <p:cNvSpPr txBox="1"/>
          <p:nvPr/>
        </p:nvSpPr>
        <p:spPr>
          <a:xfrm>
            <a:off x="4905705" y="6194669"/>
            <a:ext cx="2167243" cy="2413763"/>
          </a:xfrm>
          <a:prstGeom prst="rect">
            <a:avLst/>
          </a:prstGeom>
          <a:noFill/>
          <a:ln w="9525" cmpd="sng">
            <a:noFill/>
          </a:ln>
          <a:effectLst/>
        </p:spPr>
        <p:txBody>
          <a:bodyPr wrap="square" rtlCol="0" anchor="t"/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個人授業のため、わからない箇所はすぐに質問ができるため、授業内での理解量が増えていました！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（小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6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：母）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苦手な個所を重点的に教えてもらえるため、弱点を克服することができました！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（中</a:t>
            </a:r>
            <a:r>
              <a:rPr kumimoji="1" lang="en-US" altLang="ja-JP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3</a:t>
            </a:r>
            <a:r>
              <a:rPr kumimoji="1" lang="ja-JP" altLang="en-US" sz="12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</a:rPr>
              <a:t>：生徒本人）</a:t>
            </a:r>
            <a:endParaRPr kumimoji="1" lang="en-US" altLang="ja-JP" sz="1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cxnSp>
        <p:nvCxnSpPr>
          <p:cNvPr id="110" name="直線コネクタ 109"/>
          <p:cNvCxnSpPr/>
          <p:nvPr/>
        </p:nvCxnSpPr>
        <p:spPr>
          <a:xfrm>
            <a:off x="4948196" y="7308644"/>
            <a:ext cx="2052000" cy="0"/>
          </a:xfrm>
          <a:prstGeom prst="line">
            <a:avLst/>
          </a:prstGeom>
          <a:ln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直線コネクタ 111"/>
          <p:cNvCxnSpPr/>
          <p:nvPr/>
        </p:nvCxnSpPr>
        <p:spPr>
          <a:xfrm>
            <a:off x="4948196" y="6065755"/>
            <a:ext cx="2052000" cy="0"/>
          </a:xfrm>
          <a:prstGeom prst="line">
            <a:avLst/>
          </a:prstGeom>
          <a:ln>
            <a:solidFill>
              <a:srgbClr val="FF33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グループ化 9"/>
          <p:cNvGrpSpPr/>
          <p:nvPr/>
        </p:nvGrpSpPr>
        <p:grpSpPr>
          <a:xfrm>
            <a:off x="5927599" y="2321028"/>
            <a:ext cx="1336531" cy="1336531"/>
            <a:chOff x="6239938" y="2201450"/>
            <a:chExt cx="1120659" cy="1120659"/>
          </a:xfrm>
        </p:grpSpPr>
        <p:sp>
          <p:nvSpPr>
            <p:cNvPr id="9" name="円/楕円 8"/>
            <p:cNvSpPr/>
            <p:nvPr/>
          </p:nvSpPr>
          <p:spPr>
            <a:xfrm>
              <a:off x="6239938" y="2201450"/>
              <a:ext cx="1120659" cy="1120659"/>
            </a:xfrm>
            <a:prstGeom prst="ellipse">
              <a:avLst/>
            </a:prstGeom>
            <a:solidFill>
              <a:srgbClr val="000066"/>
            </a:solidFill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3200" dirty="0"/>
            </a:p>
          </p:txBody>
        </p:sp>
        <p:sp>
          <p:nvSpPr>
            <p:cNvPr id="75" name="テキスト ボックス 15"/>
            <p:cNvSpPr txBox="1"/>
            <p:nvPr/>
          </p:nvSpPr>
          <p:spPr>
            <a:xfrm>
              <a:off x="6262678" y="2385213"/>
              <a:ext cx="1075178" cy="753132"/>
            </a:xfrm>
            <a:prstGeom prst="rect">
              <a:avLst/>
            </a:prstGeom>
            <a:noFill/>
            <a:ln>
              <a:noFill/>
            </a:ln>
            <a:effectLst/>
          </p:spPr>
          <p:txBody>
            <a:bodyPr wrap="square" rtlCol="0" anchor="ctr">
              <a:spAutoFit/>
            </a:bodyPr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defTabSz="914400"/>
              <a:r>
                <a:rPr lang="ja-JP" altLang="en-US" sz="1800" b="1" kern="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無料</a:t>
              </a:r>
            </a:p>
            <a:p>
              <a:pPr lvl="0" algn="ctr" defTabSz="914400"/>
              <a:r>
                <a:rPr lang="ja-JP" altLang="en-US" sz="1800" b="1" kern="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体験授業</a:t>
              </a:r>
            </a:p>
            <a:p>
              <a:pPr lvl="0" algn="ctr" defTabSz="914400"/>
              <a:r>
                <a:rPr lang="ja-JP" altLang="en-US" sz="1800" b="1" kern="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実施中</a:t>
              </a:r>
              <a:r>
                <a:rPr lang="en-US" altLang="ja-JP" sz="1800" b="1" kern="0" dirty="0">
                  <a:solidFill>
                    <a:schemeClr val="bg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! </a:t>
              </a:r>
            </a:p>
          </p:txBody>
        </p:sp>
      </p:grpSp>
      <p:sp>
        <p:nvSpPr>
          <p:cNvPr id="11" name="テキスト ボックス 10"/>
          <p:cNvSpPr txBox="1"/>
          <p:nvPr/>
        </p:nvSpPr>
        <p:spPr>
          <a:xfrm>
            <a:off x="4779631" y="1402226"/>
            <a:ext cx="1816232" cy="9188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94069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32.potx" id="{A2FFFB87-B135-4F6F-93C3-31EBF096B488}" vid="{48EE3F0C-4BC7-4324-B8FB-B9F6BD660F7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11夏期講習</Template>
  <TotalTime>0</TotalTime>
  <Words>282</Words>
  <Application>Microsoft Office PowerPoint</Application>
  <PresentationFormat>ユーザー設定</PresentationFormat>
  <Paragraphs>50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HGP創英角ｺﾞｼｯｸUB</vt:lpstr>
      <vt:lpstr>HG丸ｺﾞｼｯｸM-PRO</vt:lpstr>
      <vt:lpstr>ＭＳ Ｐゴシック</vt:lpstr>
      <vt:lpstr>メイリオ</vt:lpstr>
      <vt:lpstr>Arial</vt:lpstr>
      <vt:lpstr>Calibri</vt:lpstr>
      <vt:lpstr>Calibri Light</vt:lpstr>
      <vt:lpstr>Office テーマ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2015-04-28T11:49:14Z</dcterms:created>
  <dcterms:modified xsi:type="dcterms:W3CDTF">2017-02-28T09:38:31Z</dcterms:modified>
</cp:coreProperties>
</file>