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sldIdLst>
    <p:sldId id="260" r:id="rId2"/>
    <p:sldId id="262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11211"/>
    <a:srgbClr val="92574B"/>
    <a:srgbClr val="A7200E"/>
    <a:srgbClr val="861B18"/>
    <a:srgbClr val="621212"/>
    <a:srgbClr val="FEFDD5"/>
    <a:srgbClr val="1ED7EA"/>
    <a:srgbClr val="13CACE"/>
    <a:srgbClr val="99CC00"/>
    <a:srgbClr val="FAF3A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706" autoAdjust="0"/>
    <p:restoredTop sz="94660" autoAdjust="0"/>
  </p:normalViewPr>
  <p:slideViewPr>
    <p:cSldViewPr snapToGrid="0">
      <p:cViewPr varScale="1">
        <p:scale>
          <a:sx n="46" d="100"/>
          <a:sy n="46" d="100"/>
        </p:scale>
        <p:origin x="2310" y="48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3817"/>
            </a:lvl1pPr>
            <a:lvl2pPr marL="727174" indent="0" algn="ctr">
              <a:buNone/>
              <a:defRPr sz="3182"/>
            </a:lvl2pPr>
            <a:lvl3pPr marL="1454349" indent="0" algn="ctr">
              <a:buNone/>
              <a:defRPr sz="2863"/>
            </a:lvl3pPr>
            <a:lvl4pPr marL="2181522" indent="0" algn="ctr">
              <a:buNone/>
              <a:defRPr sz="2545"/>
            </a:lvl4pPr>
            <a:lvl5pPr marL="2908696" indent="0" algn="ctr">
              <a:buNone/>
              <a:defRPr sz="2545"/>
            </a:lvl5pPr>
            <a:lvl6pPr marL="3635871" indent="0" algn="ctr">
              <a:buNone/>
              <a:defRPr sz="2545"/>
            </a:lvl6pPr>
            <a:lvl7pPr marL="4363045" indent="0" algn="ctr">
              <a:buNone/>
              <a:defRPr sz="2545"/>
            </a:lvl7pPr>
            <a:lvl8pPr marL="5090220" indent="0" algn="ctr">
              <a:buNone/>
              <a:defRPr sz="2545"/>
            </a:lvl8pPr>
            <a:lvl9pPr marL="5817393" indent="0" algn="ctr">
              <a:buNone/>
              <a:defRPr sz="2545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4500196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2472228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6"/>
            <a:ext cx="1676609" cy="9243782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6"/>
            <a:ext cx="4932630" cy="924378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96305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53394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571" y="2903674"/>
            <a:ext cx="6706433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772742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9543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817">
                <a:solidFill>
                  <a:schemeClr val="tx1"/>
                </a:solidFill>
              </a:defRPr>
            </a:lvl1pPr>
            <a:lvl2pPr marL="727174" indent="0">
              <a:buNone/>
              <a:defRPr sz="3182">
                <a:solidFill>
                  <a:schemeClr val="tx1">
                    <a:tint val="75000"/>
                  </a:schemeClr>
                </a:solidFill>
              </a:defRPr>
            </a:lvl2pPr>
            <a:lvl3pPr marL="1454349" indent="0">
              <a:buNone/>
              <a:defRPr sz="2863">
                <a:solidFill>
                  <a:schemeClr val="tx1">
                    <a:tint val="75000"/>
                  </a:schemeClr>
                </a:solidFill>
              </a:defRPr>
            </a:lvl3pPr>
            <a:lvl4pPr marL="2181522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4pPr>
            <a:lvl5pPr marL="2908696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5pPr>
            <a:lvl6pPr marL="3635871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6pPr>
            <a:lvl7pPr marL="4363045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7pPr>
            <a:lvl8pPr marL="5090220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8pPr>
            <a:lvl9pPr marL="5817393" indent="0">
              <a:buNone/>
              <a:defRPr sz="254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376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4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01434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5" y="2673906"/>
            <a:ext cx="32894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5" y="3984346"/>
            <a:ext cx="32894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6" y="2673906"/>
            <a:ext cx="3305632" cy="1310439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3817" b="1"/>
            </a:lvl1pPr>
            <a:lvl2pPr marL="727174" indent="0">
              <a:buNone/>
              <a:defRPr sz="3182" b="1"/>
            </a:lvl2pPr>
            <a:lvl3pPr marL="1454349" indent="0">
              <a:buNone/>
              <a:defRPr sz="2863" b="1"/>
            </a:lvl3pPr>
            <a:lvl4pPr marL="2181522" indent="0">
              <a:buNone/>
              <a:defRPr sz="2545" b="1"/>
            </a:lvl4pPr>
            <a:lvl5pPr marL="2908696" indent="0">
              <a:buNone/>
              <a:defRPr sz="2545" b="1"/>
            </a:lvl5pPr>
            <a:lvl6pPr marL="3635871" indent="0">
              <a:buNone/>
              <a:defRPr sz="2545" b="1"/>
            </a:lvl6pPr>
            <a:lvl7pPr marL="4363045" indent="0">
              <a:buNone/>
              <a:defRPr sz="2545" b="1"/>
            </a:lvl7pPr>
            <a:lvl8pPr marL="5090220" indent="0">
              <a:buNone/>
              <a:defRPr sz="2545" b="1"/>
            </a:lvl8pPr>
            <a:lvl9pPr marL="5817393" indent="0">
              <a:buNone/>
              <a:defRPr sz="2545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6" y="3984346"/>
            <a:ext cx="3305632" cy="5860371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557566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815506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56670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5089"/>
            </a:lvl1pPr>
            <a:lvl2pPr>
              <a:defRPr sz="4454"/>
            </a:lvl2pPr>
            <a:lvl3pPr>
              <a:defRPr sz="3817"/>
            </a:lvl3pPr>
            <a:lvl4pPr>
              <a:defRPr sz="3182"/>
            </a:lvl4pPr>
            <a:lvl5pPr>
              <a:defRPr sz="3182"/>
            </a:lvl5pPr>
            <a:lvl6pPr>
              <a:defRPr sz="3182"/>
            </a:lvl6pPr>
            <a:lvl7pPr>
              <a:defRPr sz="3182"/>
            </a:lvl7pPr>
            <a:lvl8pPr>
              <a:defRPr sz="3182"/>
            </a:lvl8pPr>
            <a:lvl9pPr>
              <a:defRPr sz="318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7939298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2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5089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0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5089"/>
            </a:lvl1pPr>
            <a:lvl2pPr marL="727174" indent="0">
              <a:buNone/>
              <a:defRPr sz="4454"/>
            </a:lvl2pPr>
            <a:lvl3pPr marL="1454349" indent="0">
              <a:buNone/>
              <a:defRPr sz="3817"/>
            </a:lvl3pPr>
            <a:lvl4pPr marL="2181522" indent="0">
              <a:buNone/>
              <a:defRPr sz="3182"/>
            </a:lvl4pPr>
            <a:lvl5pPr marL="2908696" indent="0">
              <a:buNone/>
              <a:defRPr sz="3182"/>
            </a:lvl5pPr>
            <a:lvl6pPr marL="3635871" indent="0">
              <a:buNone/>
              <a:defRPr sz="3182"/>
            </a:lvl6pPr>
            <a:lvl7pPr marL="4363045" indent="0">
              <a:buNone/>
              <a:defRPr sz="3182"/>
            </a:lvl7pPr>
            <a:lvl8pPr marL="5090220" indent="0">
              <a:buNone/>
              <a:defRPr sz="3182"/>
            </a:lvl8pPr>
            <a:lvl9pPr marL="5817393" indent="0">
              <a:buNone/>
              <a:defRPr sz="3182"/>
            </a:lvl9pPr>
          </a:lstStyle>
          <a:p>
            <a:r>
              <a:rPr lang="ja-JP" altLang="en-US"/>
              <a:t>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545"/>
            </a:lvl1pPr>
            <a:lvl2pPr marL="727174" indent="0">
              <a:buNone/>
              <a:defRPr sz="2226"/>
            </a:lvl2pPr>
            <a:lvl3pPr marL="1454349" indent="0">
              <a:buNone/>
              <a:defRPr sz="1909"/>
            </a:lvl3pPr>
            <a:lvl4pPr marL="2181522" indent="0">
              <a:buNone/>
              <a:defRPr sz="1591"/>
            </a:lvl4pPr>
            <a:lvl5pPr marL="2908696" indent="0">
              <a:buNone/>
              <a:defRPr sz="1591"/>
            </a:lvl5pPr>
            <a:lvl6pPr marL="3635871" indent="0">
              <a:buNone/>
              <a:defRPr sz="1591"/>
            </a:lvl6pPr>
            <a:lvl7pPr marL="4363045" indent="0">
              <a:buNone/>
              <a:defRPr sz="1591"/>
            </a:lvl7pPr>
            <a:lvl8pPr marL="5090220" indent="0">
              <a:buNone/>
              <a:defRPr sz="1591"/>
            </a:lvl8pPr>
            <a:lvl9pPr marL="5817393" indent="0">
              <a:buNone/>
              <a:defRPr sz="159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53457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C764DE79-268F-4C1A-8933-263129D2AF90}" type="datetimeFigureOut">
              <a:rPr lang="en-US" smtClean="0"/>
              <a:pPr/>
              <a:t>2/28/2017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575660" y="10109837"/>
            <a:ext cx="2624256" cy="580734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491501" y="10109837"/>
            <a:ext cx="1749504" cy="580734"/>
          </a:xfrm>
          <a:prstGeom prst="rect">
            <a:avLst/>
          </a:prstGeom>
        </p:spPr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807733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475424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1454349" rtl="0" eaLnBrk="1" latinLnBrk="0" hangingPunct="1">
        <a:lnSpc>
          <a:spcPct val="90000"/>
        </a:lnSpc>
        <a:spcBef>
          <a:spcPct val="0"/>
        </a:spcBef>
        <a:buNone/>
        <a:defRPr kumimoji="1" sz="699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3588" indent="-363588" algn="l" defTabSz="1454349" rtl="0" eaLnBrk="1" latinLnBrk="0" hangingPunct="1">
        <a:lnSpc>
          <a:spcPct val="90000"/>
        </a:lnSpc>
        <a:spcBef>
          <a:spcPts val="1591"/>
        </a:spcBef>
        <a:buFont typeface="Arial" panose="020B0604020202020204" pitchFamily="34" charset="0"/>
        <a:buChar char="•"/>
        <a:defRPr kumimoji="1" sz="4454" kern="1200">
          <a:solidFill>
            <a:schemeClr val="tx1"/>
          </a:solidFill>
          <a:latin typeface="+mn-lt"/>
          <a:ea typeface="+mn-ea"/>
          <a:cs typeface="+mn-cs"/>
        </a:defRPr>
      </a:lvl1pPr>
      <a:lvl2pPr marL="109076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817" kern="1200">
          <a:solidFill>
            <a:schemeClr val="tx1"/>
          </a:solidFill>
          <a:latin typeface="+mn-lt"/>
          <a:ea typeface="+mn-ea"/>
          <a:cs typeface="+mn-cs"/>
        </a:defRPr>
      </a:lvl2pPr>
      <a:lvl3pPr marL="1817935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3182" kern="1200">
          <a:solidFill>
            <a:schemeClr val="tx1"/>
          </a:solidFill>
          <a:latin typeface="+mn-lt"/>
          <a:ea typeface="+mn-ea"/>
          <a:cs typeface="+mn-cs"/>
        </a:defRPr>
      </a:lvl3pPr>
      <a:lvl4pPr marL="2545110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3272284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999457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726632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453806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6180981" indent="-363588" algn="l" defTabSz="1454349" rtl="0" eaLnBrk="1" latinLnBrk="0" hangingPunct="1">
        <a:lnSpc>
          <a:spcPct val="90000"/>
        </a:lnSpc>
        <a:spcBef>
          <a:spcPts val="795"/>
        </a:spcBef>
        <a:buFont typeface="Arial" panose="020B0604020202020204" pitchFamily="34" charset="0"/>
        <a:buChar char="•"/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1pPr>
      <a:lvl2pPr marL="727174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2pPr>
      <a:lvl3pPr marL="1454349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3pPr>
      <a:lvl4pPr marL="2181522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4pPr>
      <a:lvl5pPr marL="2908696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5pPr>
      <a:lvl6pPr marL="3635871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6pPr>
      <a:lvl7pPr marL="4363045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7pPr>
      <a:lvl8pPr marL="5090220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8pPr>
      <a:lvl9pPr marL="5817393" algn="l" defTabSz="1454349" rtl="0" eaLnBrk="1" latinLnBrk="0" hangingPunct="1">
        <a:defRPr kumimoji="1" sz="286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rgbClr val="DEEBF7"/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1176360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正方形/長方形 19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blipFill>
            <a:blip r:embed="rId2" cstate="print"/>
            <a:tile tx="0" ty="0" sx="100000" sy="100000" flip="none" algn="tl"/>
          </a:blipFill>
          <a:ln w="381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>
              <a:solidFill>
                <a:prstClr val="white"/>
              </a:solidFill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481862" y="3406403"/>
            <a:ext cx="5955476" cy="77521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5300"/>
              </a:lnSpc>
            </a:pPr>
            <a:r>
              <a:rPr lang="ja-JP" altLang="en-US" sz="4500" b="1" dirty="0">
                <a:solidFill>
                  <a:srgbClr val="61121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蕎麦と落語を楽しむ会</a:t>
            </a:r>
            <a:endParaRPr kumimoji="1" lang="ja-JP" altLang="en-US" sz="4500" b="1" dirty="0">
              <a:solidFill>
                <a:srgbClr val="61121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1" name="テキスト ボックス 20"/>
          <p:cNvSpPr txBox="1"/>
          <p:nvPr/>
        </p:nvSpPr>
        <p:spPr>
          <a:xfrm>
            <a:off x="520708" y="10034765"/>
            <a:ext cx="6785833" cy="63094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>
              <a:lnSpc>
                <a:spcPts val="2100"/>
              </a:lnSpc>
            </a:pPr>
            <a:r>
              <a:rPr lang="ja-JP" altLang="en-US" sz="18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アスクルパソコン教室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(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平日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20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土・日・祝日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10:00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～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17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：</a:t>
            </a:r>
            <a:r>
              <a:rPr lang="en-US" altLang="ja-JP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00</a:t>
            </a:r>
            <a:r>
              <a:rPr lang="ja-JP" altLang="en-US" sz="1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）</a:t>
            </a:r>
          </a:p>
          <a:p>
            <a:pPr algn="ctr">
              <a:lnSpc>
                <a:spcPts val="2100"/>
              </a:lnSpc>
            </a:pP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東京都豊洲</a:t>
            </a:r>
            <a:r>
              <a:rPr lang="en-US" altLang="ja-JP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3-2-3     03-1234-1111</a:t>
            </a:r>
            <a:r>
              <a:rPr lang="ja-JP" altLang="en-US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　 </a:t>
            </a:r>
            <a:r>
              <a:rPr lang="en-US" altLang="ja-JP" sz="1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http://askult.com</a:t>
            </a:r>
          </a:p>
        </p:txBody>
      </p:sp>
      <p:sp>
        <p:nvSpPr>
          <p:cNvPr id="12" name="テキスト ボックス 11"/>
          <p:cNvSpPr txBox="1"/>
          <p:nvPr/>
        </p:nvSpPr>
        <p:spPr>
          <a:xfrm>
            <a:off x="1194852" y="4104718"/>
            <a:ext cx="4698723" cy="43088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ja-JP" altLang="en-US" sz="22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～落語、旨い酒と肴、そして蕎麦～</a:t>
            </a:r>
            <a:endParaRPr kumimoji="1" lang="ja-JP" altLang="en-US" sz="2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61" name="テキスト ボックス 60"/>
          <p:cNvSpPr txBox="1"/>
          <p:nvPr/>
        </p:nvSpPr>
        <p:spPr>
          <a:xfrm>
            <a:off x="3794922" y="10153650"/>
            <a:ext cx="184731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endParaRPr lang="ja-JP" altLang="en-US" sz="2800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9" name="正方形/長方形 8"/>
          <p:cNvSpPr/>
          <p:nvPr/>
        </p:nvSpPr>
        <p:spPr>
          <a:xfrm>
            <a:off x="0" y="9478537"/>
            <a:ext cx="7775575" cy="1429176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pic>
        <p:nvPicPr>
          <p:cNvPr id="11" name="図 10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 rot="16200000">
            <a:off x="2826890" y="2420775"/>
            <a:ext cx="2033677" cy="6463716"/>
          </a:xfrm>
          <a:prstGeom prst="rect">
            <a:avLst/>
          </a:prstGeom>
        </p:spPr>
      </p:pic>
      <p:sp>
        <p:nvSpPr>
          <p:cNvPr id="13" name="正方形/長方形 12"/>
          <p:cNvSpPr/>
          <p:nvPr/>
        </p:nvSpPr>
        <p:spPr>
          <a:xfrm>
            <a:off x="914400" y="5101788"/>
            <a:ext cx="6088566" cy="12464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3000"/>
              </a:lnSpc>
            </a:pPr>
            <a:r>
              <a:rPr lang="ja-JP" altLang="en-US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お気軽に落語を楽しんで頂いた後は</a:t>
            </a:r>
            <a:endParaRPr lang="en-US" altLang="ja-JP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ts val="3000"/>
              </a:lnSpc>
            </a:pPr>
            <a:r>
              <a:rPr lang="ja-JP" altLang="en-US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旨い酒と肴、そしてあすくる庵自慢の</a:t>
            </a:r>
            <a:endParaRPr lang="en-US" altLang="ja-JP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 algn="ctr">
              <a:lnSpc>
                <a:spcPts val="3000"/>
              </a:lnSpc>
            </a:pPr>
            <a:r>
              <a:rPr lang="ja-JP" altLang="en-US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手打ち蕎麦を楽しんでいただきます。</a:t>
            </a: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1280369" y="6946041"/>
            <a:ext cx="3801041" cy="7591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2600"/>
              </a:lnSpc>
            </a:pPr>
            <a:r>
              <a:rPr kumimoji="1" lang="en-US" altLang="ja-JP" sz="3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2015</a:t>
            </a:r>
            <a:r>
              <a:rPr kumimoji="1" lang="en-US" altLang="ja-JP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年</a:t>
            </a:r>
            <a:r>
              <a:rPr kumimoji="1" lang="ja-JP" altLang="en-US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3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kumimoji="1" lang="en-US" altLang="ja-JP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月</a:t>
            </a:r>
            <a:r>
              <a:rPr kumimoji="1" lang="ja-JP" altLang="en-US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en-US" altLang="ja-JP" sz="32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6</a:t>
            </a:r>
            <a:r>
              <a:rPr kumimoji="1" lang="en-US" altLang="ja-JP" sz="15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 </a:t>
            </a:r>
            <a:r>
              <a:rPr kumimoji="1"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日（土）</a:t>
            </a:r>
            <a:endParaRPr lang="en-US" altLang="ja-JP" sz="20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  <a:p>
            <a:pPr>
              <a:lnSpc>
                <a:spcPts val="2600"/>
              </a:lnSpc>
            </a:pP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開演 </a:t>
            </a:r>
            <a:r>
              <a:rPr lang="en-US" altLang="ja-JP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16</a:t>
            </a:r>
            <a:r>
              <a:rPr lang="ja-JP" altLang="en-US" sz="20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時～</a:t>
            </a:r>
            <a:r>
              <a:rPr lang="ja-JP" altLang="en-US" sz="1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（開場</a:t>
            </a:r>
            <a:r>
              <a:rPr lang="en-US" altLang="ja-JP" sz="1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15</a:t>
            </a:r>
            <a:r>
              <a:rPr lang="ja-JP" altLang="en-US" sz="1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時</a:t>
            </a:r>
            <a:r>
              <a:rPr lang="en-US" altLang="ja-JP" sz="1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30</a:t>
            </a:r>
            <a:r>
              <a:rPr lang="ja-JP" altLang="en-US" sz="1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分～）</a:t>
            </a:r>
            <a:endParaRPr lang="en-US" altLang="ja-JP" sz="1800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27" name="円/楕円 26"/>
          <p:cNvSpPr/>
          <p:nvPr/>
        </p:nvSpPr>
        <p:spPr>
          <a:xfrm>
            <a:off x="426790" y="6851215"/>
            <a:ext cx="751225" cy="751225"/>
          </a:xfrm>
          <a:prstGeom prst="ellipse">
            <a:avLst/>
          </a:prstGeom>
          <a:solidFill>
            <a:srgbClr val="A7200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none" tIns="64800" bIns="0" rtlCol="0" anchor="ctr"/>
          <a:lstStyle/>
          <a:p>
            <a:pPr algn="ctr"/>
            <a:r>
              <a:rPr kumimoji="1" lang="ja-JP" altLang="en-US" sz="1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日 時</a:t>
            </a:r>
          </a:p>
        </p:txBody>
      </p:sp>
      <p:sp>
        <p:nvSpPr>
          <p:cNvPr id="32" name="テキスト ボックス 31"/>
          <p:cNvSpPr txBox="1"/>
          <p:nvPr/>
        </p:nvSpPr>
        <p:spPr>
          <a:xfrm rot="21245684">
            <a:off x="2956355" y="2606329"/>
            <a:ext cx="461216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800" dirty="0">
                <a:latin typeface="HGS行書体" panose="03000600000000000000" pitchFamily="66" charset="-128"/>
                <a:ea typeface="HGS行書体" panose="03000600000000000000" pitchFamily="66" charset="-128"/>
              </a:rPr>
              <a:t>あすくる落語研究会 出演！</a:t>
            </a:r>
            <a:endParaRPr lang="en-US" altLang="ja-JP" sz="2800" dirty="0">
              <a:latin typeface="HGS行書体" panose="03000600000000000000" pitchFamily="66" charset="-128"/>
              <a:ea typeface="HGS行書体" panose="03000600000000000000" pitchFamily="66" charset="-128"/>
            </a:endParaRP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379140" y="9456234"/>
            <a:ext cx="3467616" cy="119519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>
              <a:lnSpc>
                <a:spcPts val="4300"/>
              </a:lnSpc>
            </a:pPr>
            <a:r>
              <a:rPr lang="ja-JP" altLang="en-US" sz="16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お申込み・お問い合わせは</a:t>
            </a:r>
          </a:p>
          <a:p>
            <a:pPr>
              <a:lnSpc>
                <a:spcPts val="4300"/>
              </a:lnSpc>
            </a:pPr>
            <a:r>
              <a:rPr lang="ja-JP" altLang="en-US" sz="32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そば処あすくる庵</a:t>
            </a:r>
            <a:endParaRPr kumimoji="1" lang="ja-JP" altLang="en-US" sz="3200" b="1" dirty="0">
              <a:solidFill>
                <a:schemeClr val="bg1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sp>
        <p:nvSpPr>
          <p:cNvPr id="18" name="正方形/長方形 17"/>
          <p:cNvSpPr/>
          <p:nvPr/>
        </p:nvSpPr>
        <p:spPr>
          <a:xfrm>
            <a:off x="5107258" y="7336465"/>
            <a:ext cx="2252545" cy="1807534"/>
          </a:xfrm>
          <a:prstGeom prst="rect">
            <a:avLst/>
          </a:pr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dirty="0">
                <a:solidFill>
                  <a:schemeClr val="tx1">
                    <a:lumMod val="65000"/>
                    <a:lumOff val="35000"/>
                  </a:schemeClr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地図を入れてください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4014438" y="9656956"/>
            <a:ext cx="4594302" cy="10020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03-1234-1111			</a:t>
            </a:r>
          </a:p>
          <a:p>
            <a:pPr>
              <a:spcAft>
                <a:spcPts val="600"/>
              </a:spcAft>
            </a:pPr>
            <a:r>
              <a:rPr lang="ja-JP" altLang="en-US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東京都江東区豊洲３－２－３	</a:t>
            </a:r>
          </a:p>
          <a:p>
            <a:r>
              <a:rPr lang="en-US" altLang="ja-JP" sz="1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※</a:t>
            </a:r>
            <a:r>
              <a:rPr lang="ja-JP" altLang="en-US" sz="1400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当日は通常営業はいたしません。</a:t>
            </a:r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557566" y="8006051"/>
            <a:ext cx="4795022" cy="68223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2300"/>
              </a:lnSpc>
            </a:pPr>
            <a:r>
              <a:rPr lang="ja-JP" altLang="en-US" sz="3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会費：</a:t>
            </a:r>
            <a:r>
              <a:rPr lang="en-US" altLang="ja-JP" sz="3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\4,000</a:t>
            </a:r>
          </a:p>
          <a:p>
            <a:pPr>
              <a:lnSpc>
                <a:spcPts val="2300"/>
              </a:lnSpc>
            </a:pPr>
            <a:r>
              <a:rPr lang="ja-JP" altLang="en-US" sz="38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　　　</a:t>
            </a:r>
            <a:r>
              <a:rPr lang="ja-JP" altLang="en-US" sz="1400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（お飲物・お食事代込み）</a:t>
            </a:r>
          </a:p>
        </p:txBody>
      </p:sp>
      <p:sp>
        <p:nvSpPr>
          <p:cNvPr id="39" name="テキスト ボックス 38"/>
          <p:cNvSpPr txBox="1"/>
          <p:nvPr/>
        </p:nvSpPr>
        <p:spPr>
          <a:xfrm>
            <a:off x="553846" y="8693713"/>
            <a:ext cx="620007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8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完全予約制</a:t>
            </a:r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（先着</a:t>
            </a:r>
            <a:r>
              <a:rPr lang="en-US" altLang="ja-JP" sz="2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30</a:t>
            </a:r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名様限定）</a:t>
            </a:r>
            <a:endParaRPr kumimoji="1" lang="ja-JP" altLang="en-US" sz="20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-42530" y="568749"/>
            <a:ext cx="7871849" cy="1797829"/>
          </a:xfrm>
          <a:prstGeom prst="rect">
            <a:avLst/>
          </a:prstGeom>
        </p:spPr>
      </p:pic>
      <p:sp>
        <p:nvSpPr>
          <p:cNvPr id="16" name="テキスト ボックス 15"/>
          <p:cNvSpPr txBox="1"/>
          <p:nvPr/>
        </p:nvSpPr>
        <p:spPr>
          <a:xfrm>
            <a:off x="6069949" y="1453483"/>
            <a:ext cx="90441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2400" b="1" dirty="0">
                <a:solidFill>
                  <a:schemeClr val="bg1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恒 例</a:t>
            </a:r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471208" y="2615610"/>
            <a:ext cx="1838965" cy="754053"/>
          </a:xfrm>
          <a:prstGeom prst="rect">
            <a:avLst/>
          </a:prstGeom>
          <a:noFill/>
        </p:spPr>
        <p:txBody>
          <a:bodyPr vert="horz" wrap="none" rtlCol="0">
            <a:spAutoFit/>
          </a:bodyPr>
          <a:lstStyle/>
          <a:p>
            <a:r>
              <a:rPr kumimoji="1" lang="ja-JP" altLang="en-US" sz="4300" dirty="0">
                <a:solidFill>
                  <a:srgbClr val="611211"/>
                </a:solidFill>
                <a:latin typeface="HGS行書体" panose="03000600000000000000" pitchFamily="66" charset="-128"/>
                <a:ea typeface="HGS行書体" panose="03000600000000000000" pitchFamily="66" charset="-128"/>
              </a:rPr>
              <a:t>第三回</a:t>
            </a:r>
          </a:p>
        </p:txBody>
      </p:sp>
      <p:pic>
        <p:nvPicPr>
          <p:cNvPr id="25" name="図 24"/>
          <p:cNvPicPr>
            <a:picLocks noChangeAspect="1"/>
          </p:cNvPicPr>
          <p:nvPr/>
        </p:nvPicPr>
        <p:blipFill>
          <a:blip r:embed="rId5" cstate="print"/>
          <a:stretch>
            <a:fillRect/>
          </a:stretch>
        </p:blipFill>
        <p:spPr>
          <a:xfrm>
            <a:off x="6493699" y="3388647"/>
            <a:ext cx="885297" cy="750480"/>
          </a:xfrm>
          <a:prstGeom prst="rect">
            <a:avLst/>
          </a:prstGeom>
        </p:spPr>
      </p:pic>
      <p:sp>
        <p:nvSpPr>
          <p:cNvPr id="2" name="テキスト ボックス 1"/>
          <p:cNvSpPr txBox="1"/>
          <p:nvPr/>
        </p:nvSpPr>
        <p:spPr>
          <a:xfrm>
            <a:off x="736270" y="843151"/>
            <a:ext cx="49564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3600" b="1" dirty="0">
                <a:solidFill>
                  <a:schemeClr val="bg1"/>
                </a:solidFill>
                <a:latin typeface="HGP行書体" panose="03000600000000000000" pitchFamily="66" charset="-128"/>
                <a:ea typeface="HGP行書体" panose="03000600000000000000" pitchFamily="66" charset="-128"/>
              </a:rPr>
              <a:t>そ</a:t>
            </a:r>
            <a:endParaRPr kumimoji="1" lang="ja-JP" altLang="en-US" sz="3600" b="1" dirty="0">
              <a:solidFill>
                <a:schemeClr val="bg1"/>
              </a:solidFill>
              <a:latin typeface="HGP行書体" panose="03000600000000000000" pitchFamily="66" charset="-128"/>
              <a:ea typeface="HGP行書体" panose="03000600000000000000" pitchFamily="66" charset="-128"/>
            </a:endParaRPr>
          </a:p>
        </p:txBody>
      </p:sp>
      <p:sp>
        <p:nvSpPr>
          <p:cNvPr id="28" name="テキスト ボックス 27"/>
          <p:cNvSpPr txBox="1"/>
          <p:nvPr/>
        </p:nvSpPr>
        <p:spPr>
          <a:xfrm>
            <a:off x="1007420" y="1126176"/>
            <a:ext cx="591829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b="1" dirty="0">
                <a:solidFill>
                  <a:schemeClr val="bg1"/>
                </a:solidFill>
                <a:latin typeface="HGP行書体" panose="03000600000000000000" pitchFamily="66" charset="-128"/>
                <a:ea typeface="HGP行書体" panose="03000600000000000000" pitchFamily="66" charset="-128"/>
              </a:rPr>
              <a:t>ば</a:t>
            </a:r>
          </a:p>
        </p:txBody>
      </p:sp>
      <p:sp>
        <p:nvSpPr>
          <p:cNvPr id="29" name="テキスト ボックス 28"/>
          <p:cNvSpPr txBox="1"/>
          <p:nvPr/>
        </p:nvSpPr>
        <p:spPr>
          <a:xfrm>
            <a:off x="1254822" y="1504207"/>
            <a:ext cx="64793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3600" b="1" dirty="0">
                <a:solidFill>
                  <a:schemeClr val="bg1"/>
                </a:solidFill>
                <a:latin typeface="HGP行書体" panose="03000600000000000000" pitchFamily="66" charset="-128"/>
                <a:ea typeface="HGP行書体" panose="03000600000000000000" pitchFamily="66" charset="-128"/>
              </a:rPr>
              <a:t>処</a:t>
            </a:r>
          </a:p>
        </p:txBody>
      </p:sp>
      <p:sp>
        <p:nvSpPr>
          <p:cNvPr id="30" name="テキスト ボックス 29"/>
          <p:cNvSpPr txBox="1"/>
          <p:nvPr/>
        </p:nvSpPr>
        <p:spPr>
          <a:xfrm>
            <a:off x="2026719" y="1169718"/>
            <a:ext cx="1247457" cy="8156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4700" b="1" dirty="0">
                <a:solidFill>
                  <a:schemeClr val="bg1"/>
                </a:solidFill>
                <a:latin typeface="HGP行書体" panose="03000600000000000000" pitchFamily="66" charset="-128"/>
                <a:ea typeface="HGP行書体" panose="03000600000000000000" pitchFamily="66" charset="-128"/>
              </a:rPr>
              <a:t>あす</a:t>
            </a:r>
            <a:endParaRPr kumimoji="1" lang="ja-JP" altLang="en-US" sz="4700" b="1" dirty="0">
              <a:solidFill>
                <a:schemeClr val="bg1"/>
              </a:solidFill>
              <a:latin typeface="HGP行書体" panose="03000600000000000000" pitchFamily="66" charset="-128"/>
              <a:ea typeface="HGP行書体" panose="03000600000000000000" pitchFamily="66" charset="-128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3414153" y="1169718"/>
            <a:ext cx="982961" cy="8156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700" b="1" dirty="0">
                <a:solidFill>
                  <a:schemeClr val="bg1"/>
                </a:solidFill>
                <a:latin typeface="HGP行書体" panose="03000600000000000000" pitchFamily="66" charset="-128"/>
                <a:ea typeface="HGP行書体" panose="03000600000000000000" pitchFamily="66" charset="-128"/>
              </a:rPr>
              <a:t>くる</a:t>
            </a:r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4789712" y="1169718"/>
            <a:ext cx="788999" cy="8156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4700" b="1" dirty="0">
                <a:solidFill>
                  <a:schemeClr val="bg1"/>
                </a:solidFill>
                <a:latin typeface="HGP行書体" panose="03000600000000000000" pitchFamily="66" charset="-128"/>
                <a:ea typeface="HGP行書体" panose="03000600000000000000" pitchFamily="66" charset="-128"/>
              </a:rPr>
              <a:t>庵</a:t>
            </a:r>
          </a:p>
        </p:txBody>
      </p:sp>
    </p:spTree>
    <p:extLst>
      <p:ext uri="{BB962C8B-B14F-4D97-AF65-F5344CB8AC3E}">
        <p14:creationId xmlns:p14="http://schemas.microsoft.com/office/powerpoint/2010/main" val="22168582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none" rtlCol="0">
        <a:spAutoFit/>
      </a:bodyPr>
      <a:lstStyle>
        <a:defPPr>
          <a:defRPr dirty="0">
            <a:latin typeface="メイリオ" panose="020B0604030504040204" pitchFamily="50" charset="-128"/>
            <a:ea typeface="メイリオ" panose="020B0604030504040204" pitchFamily="50" charset="-128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name="32.potx" id="{A2FFFB87-B135-4F6F-93C3-31EBF096B488}" vid="{48EE3F0C-4BC7-4324-B8FB-B9F6BD660F7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32</Template>
  <TotalTime>0</TotalTime>
  <Words>217</Words>
  <Application>Microsoft Office PowerPoint</Application>
  <PresentationFormat>ユーザー設定</PresentationFormat>
  <Paragraphs>45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HGP行書体</vt:lpstr>
      <vt:lpstr>HGS行書体</vt:lpstr>
      <vt:lpstr>HG丸ｺﾞｼｯｸM-PRO</vt:lpstr>
      <vt:lpstr>ＭＳ Ｐゴシック</vt:lpstr>
      <vt:lpstr>メイリオ</vt:lpstr>
      <vt:lpstr>Arial</vt:lpstr>
      <vt:lpstr>Calibri</vt:lpstr>
      <vt:lpstr>Calibri Light</vt:lpstr>
      <vt:lpstr>Office テーマ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2015-04-28T11:43:16Z</dcterms:created>
  <dcterms:modified xsi:type="dcterms:W3CDTF">2017-02-28T09:44:27Z</dcterms:modified>
</cp:coreProperties>
</file>

<file path=docProps/thumbnail.jpeg>
</file>