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61" r:id="rId2"/>
    <p:sldId id="260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AF3AC"/>
    <a:srgbClr val="F6E967"/>
    <a:srgbClr val="EDFFB9"/>
    <a:srgbClr val="FF99CC"/>
    <a:srgbClr val="FFCCCC"/>
    <a:srgbClr val="BAC8F7"/>
    <a:srgbClr val="DEEBF7"/>
    <a:srgbClr val="F4A300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 autoAdjust="0"/>
  </p:normalViewPr>
  <p:slideViewPr>
    <p:cSldViewPr snapToGrid="0">
      <p:cViewPr varScale="1">
        <p:scale>
          <a:sx n="46" d="100"/>
          <a:sy n="46" d="100"/>
        </p:scale>
        <p:origin x="2298" y="48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7623864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435934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05633" y="922188"/>
            <a:ext cx="6478055" cy="9848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5800" dirty="0">
                <a:solidFill>
                  <a:srgbClr val="00206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不動産投資セミナー</a:t>
            </a:r>
            <a:endParaRPr kumimoji="1" lang="ja-JP" altLang="en-US" sz="5800" dirty="0">
              <a:solidFill>
                <a:srgbClr val="002060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0" y="9995338"/>
            <a:ext cx="7775575" cy="919102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1974590" y="9573408"/>
            <a:ext cx="39549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400" dirty="0">
                <a:latin typeface="HGS明朝E" panose="02020900000000000000" pitchFamily="18" charset="-128"/>
                <a:ea typeface="HGS明朝E" panose="02020900000000000000" pitchFamily="18" charset="-128"/>
              </a:rPr>
              <a:t>参加をご希望の方は下記よりお申込みください</a:t>
            </a:r>
            <a:endParaRPr kumimoji="1" lang="ja-JP" altLang="en-US" sz="1400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413494" y="10034688"/>
            <a:ext cx="3809056" cy="3359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1900"/>
              </a:lnSpc>
            </a:pPr>
            <a:r>
              <a:rPr lang="en-US" altLang="ja-JP" sz="14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TEL 03-1234-1111</a:t>
            </a:r>
            <a:r>
              <a:rPr lang="ja-JP" altLang="en-US" sz="14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    </a:t>
            </a:r>
            <a:r>
              <a:rPr lang="en-US" altLang="ja-JP" sz="14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http://www.askult.com/</a:t>
            </a:r>
            <a:endParaRPr kumimoji="1" lang="ja-JP" altLang="en-US" sz="1400" dirty="0">
              <a:solidFill>
                <a:schemeClr val="bg1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2594850" y="10284151"/>
            <a:ext cx="264687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アスクルビジネススクール</a:t>
            </a:r>
            <a:endParaRPr kumimoji="1" lang="ja-JP" altLang="en-US" sz="1600" dirty="0">
              <a:solidFill>
                <a:schemeClr val="bg1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400219" y="3333185"/>
            <a:ext cx="2787943" cy="5386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900" dirty="0">
                <a:latin typeface="HGS明朝E" panose="02020900000000000000" pitchFamily="18" charset="-128"/>
                <a:ea typeface="HGS明朝E" panose="02020900000000000000" pitchFamily="18" charset="-128"/>
              </a:rPr>
              <a:t>アスクル会議室</a:t>
            </a:r>
            <a:endParaRPr lang="en-US" altLang="ja-JP" sz="2900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420888" y="3789705"/>
            <a:ext cx="285206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TW" altLang="en-US" sz="1600" dirty="0">
                <a:latin typeface="HGS明朝E" panose="02020900000000000000" pitchFamily="18" charset="-128"/>
                <a:ea typeface="HGS明朝E" panose="02020900000000000000" pitchFamily="18" charset="-128"/>
              </a:rPr>
              <a:t>東京都江東区豊洲３－２－３</a:t>
            </a:r>
            <a:endParaRPr kumimoji="1" lang="ja-JP" altLang="en-US" sz="1600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411958" y="591981"/>
            <a:ext cx="400301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000" dirty="0">
                <a:solidFill>
                  <a:srgbClr val="00206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初めての方が 「失敗しない」 ための</a:t>
            </a:r>
            <a:endParaRPr kumimoji="1" lang="ja-JP" altLang="en-US" sz="2000" dirty="0">
              <a:solidFill>
                <a:srgbClr val="002060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4316521" y="10096902"/>
            <a:ext cx="322075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※</a:t>
            </a:r>
            <a:r>
              <a:rPr lang="ja-JP" altLang="en-US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お電話に受付は平日の</a:t>
            </a:r>
            <a:r>
              <a:rPr lang="en-US" altLang="ja-JP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9</a:t>
            </a:r>
            <a:r>
              <a:rPr lang="ja-JP" altLang="en-US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：</a:t>
            </a:r>
            <a:r>
              <a:rPr lang="en-US" altLang="ja-JP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00</a:t>
            </a:r>
            <a:r>
              <a:rPr lang="ja-JP" altLang="en-US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～</a:t>
            </a:r>
            <a:r>
              <a:rPr lang="en-US" altLang="ja-JP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17</a:t>
            </a:r>
            <a:r>
              <a:rPr lang="ja-JP" altLang="en-US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：</a:t>
            </a:r>
            <a:r>
              <a:rPr lang="en-US" altLang="ja-JP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00</a:t>
            </a:r>
            <a:r>
              <a:rPr lang="ja-JP" altLang="en-US" sz="10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になります。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488079" y="4941018"/>
            <a:ext cx="6838950" cy="39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16000" tIns="0" bIns="36000" rtlCol="0" anchor="ctr"/>
          <a:lstStyle/>
          <a:p>
            <a:pPr>
              <a:lnSpc>
                <a:spcPts val="3200"/>
              </a:lnSpc>
            </a:pPr>
            <a:r>
              <a:rPr lang="ja-JP" altLang="en-US" sz="18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● 不動産投資の基礎知識が欲しい</a:t>
            </a:r>
            <a:endParaRPr lang="en-US" altLang="ja-JP" sz="1800" dirty="0">
              <a:solidFill>
                <a:schemeClr val="bg1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067569" y="4506591"/>
            <a:ext cx="57246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800" dirty="0">
                <a:solidFill>
                  <a:srgbClr val="00206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こんなお悩みをお持ちの方は是非ご来場ください！！</a:t>
            </a:r>
            <a:endParaRPr kumimoji="1" lang="ja-JP" altLang="en-US" sz="1800" dirty="0">
              <a:solidFill>
                <a:srgbClr val="002060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398124" y="2380336"/>
            <a:ext cx="3748208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200"/>
              </a:lnSpc>
            </a:pPr>
            <a:r>
              <a:rPr kumimoji="1" lang="en-US" altLang="ja-JP" sz="24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2015</a:t>
            </a:r>
            <a:r>
              <a:rPr kumimoji="1" lang="ja-JP" altLang="en-US" sz="24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年 </a:t>
            </a:r>
            <a:r>
              <a:rPr kumimoji="1" lang="en-US" altLang="ja-JP" sz="5600" b="1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6</a:t>
            </a:r>
            <a:r>
              <a:rPr kumimoji="1" lang="en-US" altLang="ja-JP" sz="1200" b="1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 </a:t>
            </a:r>
            <a:r>
              <a:rPr kumimoji="1" lang="ja-JP" altLang="en-US" sz="24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月</a:t>
            </a:r>
            <a:r>
              <a:rPr kumimoji="1" lang="ja-JP" altLang="en-US" sz="2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 </a:t>
            </a:r>
            <a:r>
              <a:rPr kumimoji="1" lang="en-US" altLang="ja-JP" sz="5600" b="1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6</a:t>
            </a:r>
            <a:r>
              <a:rPr kumimoji="1" lang="en-US" altLang="ja-JP" sz="1200" b="1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 </a:t>
            </a:r>
            <a:r>
              <a:rPr kumimoji="1" lang="ja-JP" altLang="en-US" sz="24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日（土）  </a:t>
            </a:r>
            <a:endParaRPr kumimoji="1" lang="en-US" altLang="ja-JP" sz="2400" dirty="0">
              <a:latin typeface="Century" panose="02040604050505020304" pitchFamily="18" charset="0"/>
              <a:ea typeface="HGP明朝E" panose="02020900000000000000" pitchFamily="18" charset="-128"/>
              <a:cs typeface="Times New Roman" panose="02020603050405020304" pitchFamily="18" charset="0"/>
            </a:endParaRPr>
          </a:p>
          <a:p>
            <a:pPr>
              <a:lnSpc>
                <a:spcPts val="3200"/>
              </a:lnSpc>
            </a:pPr>
            <a:r>
              <a:rPr lang="ja-JP" altLang="en-US" sz="24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午後</a:t>
            </a:r>
            <a:r>
              <a:rPr lang="en-US" altLang="ja-JP" sz="24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13</a:t>
            </a:r>
            <a:r>
              <a:rPr lang="ja-JP" altLang="en-US" sz="24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～</a:t>
            </a:r>
            <a:r>
              <a:rPr lang="en-US" altLang="ja-JP" sz="24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16</a:t>
            </a:r>
            <a:r>
              <a:rPr lang="ja-JP" altLang="en-US" sz="2400" dirty="0">
                <a:latin typeface="Century" panose="02040604050505020304" pitchFamily="18" charset="0"/>
                <a:ea typeface="HGP明朝E" panose="02020900000000000000" pitchFamily="18" charset="-128"/>
                <a:cs typeface="Times New Roman" panose="02020603050405020304" pitchFamily="18" charset="0"/>
              </a:rPr>
              <a:t>時</a:t>
            </a:r>
            <a:endParaRPr lang="en-US" altLang="ja-JP" sz="2400" dirty="0">
              <a:latin typeface="Century" panose="02040604050505020304" pitchFamily="18" charset="0"/>
              <a:ea typeface="HGP明朝E" panose="020209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1716284" y="8136298"/>
            <a:ext cx="5528560" cy="612000"/>
          </a:xfrm>
          <a:prstGeom prst="rect">
            <a:avLst/>
          </a:prstGeom>
          <a:noFill/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正方形/長方形 44"/>
          <p:cNvSpPr/>
          <p:nvPr/>
        </p:nvSpPr>
        <p:spPr>
          <a:xfrm>
            <a:off x="514275" y="8136298"/>
            <a:ext cx="1208568" cy="612000"/>
          </a:xfrm>
          <a:prstGeom prst="rect">
            <a:avLst/>
          </a:prstGeom>
          <a:solidFill>
            <a:srgbClr val="00206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latin typeface="HGS明朝E" panose="02020900000000000000" pitchFamily="18" charset="-128"/>
                <a:ea typeface="HGS明朝E" panose="02020900000000000000" pitchFamily="18" charset="-128"/>
              </a:rPr>
              <a:t>第１部</a:t>
            </a:r>
            <a:endParaRPr kumimoji="1" lang="ja-JP" altLang="en-US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1834644" y="8185106"/>
            <a:ext cx="4946178" cy="5283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altLang="zh-TW" sz="1500" dirty="0">
                <a:latin typeface="HGP明朝E" panose="02020900000000000000" pitchFamily="18" charset="-128"/>
                <a:ea typeface="HGP明朝E" panose="02020900000000000000" pitchFamily="18" charset="-128"/>
              </a:rPr>
              <a:t>13</a:t>
            </a:r>
            <a:r>
              <a:rPr lang="zh-TW" altLang="en-US" sz="1500" dirty="0">
                <a:latin typeface="HGP明朝E" panose="02020900000000000000" pitchFamily="18" charset="-128"/>
                <a:ea typeface="HGP明朝E" panose="02020900000000000000" pitchFamily="18" charset="-128"/>
              </a:rPr>
              <a:t>時～</a:t>
            </a:r>
            <a:r>
              <a:rPr lang="en-US" altLang="zh-TW" sz="1500" dirty="0">
                <a:latin typeface="HGP明朝E" panose="02020900000000000000" pitchFamily="18" charset="-128"/>
                <a:ea typeface="HGP明朝E" panose="02020900000000000000" pitchFamily="18" charset="-128"/>
              </a:rPr>
              <a:t>14</a:t>
            </a:r>
            <a:r>
              <a:rPr lang="zh-TW" altLang="en-US" sz="1500" dirty="0">
                <a:latin typeface="HGP明朝E" panose="02020900000000000000" pitchFamily="18" charset="-128"/>
                <a:ea typeface="HGP明朝E" panose="02020900000000000000" pitchFamily="18" charset="-128"/>
              </a:rPr>
              <a:t>時</a:t>
            </a:r>
            <a:r>
              <a:rPr lang="en-US" altLang="zh-TW" sz="1500" dirty="0">
                <a:latin typeface="HGP明朝E" panose="02020900000000000000" pitchFamily="18" charset="-128"/>
                <a:ea typeface="HGP明朝E" panose="02020900000000000000" pitchFamily="18" charset="-128"/>
              </a:rPr>
              <a:t>30</a:t>
            </a:r>
            <a:r>
              <a:rPr lang="zh-TW" altLang="en-US" sz="1500" dirty="0">
                <a:latin typeface="HGP明朝E" panose="02020900000000000000" pitchFamily="18" charset="-128"/>
                <a:ea typeface="HGP明朝E" panose="02020900000000000000" pitchFamily="18" charset="-128"/>
              </a:rPr>
              <a:t>分</a:t>
            </a:r>
            <a:r>
              <a:rPr lang="ja-JP" altLang="en-US" sz="1500" dirty="0">
                <a:latin typeface="HGP明朝E" panose="02020900000000000000" pitchFamily="18" charset="-128"/>
                <a:ea typeface="HGP明朝E" panose="02020900000000000000" pitchFamily="18" charset="-128"/>
              </a:rPr>
              <a:t>　：　不動産投資の基礎知識と心構え</a:t>
            </a:r>
            <a:endParaRPr lang="en-US" altLang="ja-JP" sz="1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講師 ： 鈴木　健太（ファイナンシャルプランナー）</a:t>
            </a:r>
            <a:endParaRPr kumimoji="1" lang="ja-JP" altLang="en-US" sz="1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1718556" y="8857000"/>
            <a:ext cx="5528560" cy="612000"/>
          </a:xfrm>
          <a:prstGeom prst="rect">
            <a:avLst/>
          </a:prstGeom>
          <a:noFill/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正方形/長方形 46"/>
          <p:cNvSpPr/>
          <p:nvPr/>
        </p:nvSpPr>
        <p:spPr>
          <a:xfrm>
            <a:off x="514275" y="8857000"/>
            <a:ext cx="1208568" cy="612000"/>
          </a:xfrm>
          <a:prstGeom prst="rect">
            <a:avLst/>
          </a:prstGeom>
          <a:solidFill>
            <a:srgbClr val="00206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latin typeface="HGS明朝E" panose="02020900000000000000" pitchFamily="18" charset="-128"/>
                <a:ea typeface="HGS明朝E" panose="02020900000000000000" pitchFamily="18" charset="-128"/>
              </a:rPr>
              <a:t>第２部</a:t>
            </a:r>
            <a:endParaRPr kumimoji="1" lang="ja-JP" altLang="en-US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1834643" y="8905808"/>
            <a:ext cx="5546678" cy="5283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altLang="zh-TW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14</a:t>
            </a:r>
            <a:r>
              <a:rPr lang="zh-TW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時</a:t>
            </a:r>
            <a:r>
              <a:rPr lang="en-US" altLang="zh-TW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30</a:t>
            </a:r>
            <a:r>
              <a:rPr lang="zh-TW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分</a:t>
            </a:r>
            <a:r>
              <a:rPr lang="ja-JP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～</a:t>
            </a:r>
            <a:r>
              <a:rPr lang="en-US" altLang="ja-JP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16</a:t>
            </a:r>
            <a:r>
              <a:rPr lang="ja-JP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時　：　</a:t>
            </a:r>
            <a:r>
              <a:rPr lang="ja-JP" altLang="en-US" sz="1500" dirty="0">
                <a:latin typeface="HGP明朝E" panose="02020900000000000000" pitchFamily="18" charset="-128"/>
                <a:ea typeface="HGP明朝E" panose="02020900000000000000" pitchFamily="18" charset="-128"/>
              </a:rPr>
              <a:t>マンション経営のはじめ方とリスク回避術</a:t>
            </a:r>
            <a:endParaRPr lang="en-US" altLang="ja-JP" sz="15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講師 ： 明日　来子（ファイナンシャルプランナー）</a:t>
            </a:r>
            <a:endParaRPr lang="en-US" altLang="ja-JP" sz="120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51" name="正方形/長方形 50"/>
          <p:cNvSpPr/>
          <p:nvPr/>
        </p:nvSpPr>
        <p:spPr>
          <a:xfrm>
            <a:off x="488079" y="5461281"/>
            <a:ext cx="6838950" cy="39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16000" tIns="0" bIns="36000" rtlCol="0" anchor="ctr"/>
          <a:lstStyle/>
          <a:p>
            <a:pPr>
              <a:lnSpc>
                <a:spcPts val="3200"/>
              </a:lnSpc>
            </a:pPr>
            <a:r>
              <a:rPr lang="ja-JP" altLang="en-US" sz="18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● 年金以外老後の収入が欲しい</a:t>
            </a:r>
          </a:p>
        </p:txBody>
      </p:sp>
      <p:sp>
        <p:nvSpPr>
          <p:cNvPr id="57" name="正方形/長方形 56"/>
          <p:cNvSpPr/>
          <p:nvPr/>
        </p:nvSpPr>
        <p:spPr>
          <a:xfrm>
            <a:off x="488079" y="5981544"/>
            <a:ext cx="6838950" cy="39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16000" tIns="0" bIns="36000" rtlCol="0" anchor="ctr"/>
          <a:lstStyle/>
          <a:p>
            <a:pPr>
              <a:lnSpc>
                <a:spcPts val="3200"/>
              </a:lnSpc>
            </a:pPr>
            <a:r>
              <a:rPr lang="ja-JP" altLang="en-US" sz="18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● 投資をする資金がない方</a:t>
            </a:r>
          </a:p>
        </p:txBody>
      </p:sp>
      <p:sp>
        <p:nvSpPr>
          <p:cNvPr id="59" name="正方形/長方形 58"/>
          <p:cNvSpPr/>
          <p:nvPr/>
        </p:nvSpPr>
        <p:spPr>
          <a:xfrm>
            <a:off x="488079" y="6501807"/>
            <a:ext cx="6838950" cy="39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16000" tIns="0" bIns="36000" rtlCol="0" anchor="ctr"/>
          <a:lstStyle/>
          <a:p>
            <a:pPr>
              <a:lnSpc>
                <a:spcPts val="3200"/>
              </a:lnSpc>
            </a:pPr>
            <a:r>
              <a:rPr lang="ja-JP" altLang="en-US" sz="18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● マンション経営を始めたい</a:t>
            </a:r>
          </a:p>
        </p:txBody>
      </p:sp>
      <p:sp>
        <p:nvSpPr>
          <p:cNvPr id="60" name="正方形/長方形 59"/>
          <p:cNvSpPr/>
          <p:nvPr/>
        </p:nvSpPr>
        <p:spPr>
          <a:xfrm>
            <a:off x="488079" y="7022070"/>
            <a:ext cx="6838950" cy="39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16000" tIns="0" bIns="36000" rtlCol="0" anchor="ctr"/>
          <a:lstStyle/>
          <a:p>
            <a:pPr>
              <a:lnSpc>
                <a:spcPts val="3200"/>
              </a:lnSpc>
            </a:pPr>
            <a:r>
              <a:rPr lang="ja-JP" altLang="en-US" sz="1800" dirty="0">
                <a:solidFill>
                  <a:schemeClr val="bg1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● 低金利時代の資産運用がわからない</a:t>
            </a:r>
          </a:p>
        </p:txBody>
      </p:sp>
      <p:sp>
        <p:nvSpPr>
          <p:cNvPr id="61" name="正方形/長方形 60"/>
          <p:cNvSpPr/>
          <p:nvPr/>
        </p:nvSpPr>
        <p:spPr>
          <a:xfrm>
            <a:off x="488079" y="7542333"/>
            <a:ext cx="6838950" cy="396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16000" tIns="0" bIns="36000" rtlCol="0" anchor="ctr"/>
          <a:lstStyle/>
          <a:p>
            <a:pPr>
              <a:lnSpc>
                <a:spcPts val="3200"/>
              </a:lnSpc>
            </a:pPr>
            <a:r>
              <a:rPr lang="ja-JP" altLang="en-US" sz="1800" dirty="0">
                <a:latin typeface="HGS明朝E" panose="02020900000000000000" pitchFamily="18" charset="-128"/>
                <a:ea typeface="HGS明朝E" panose="02020900000000000000" pitchFamily="18" charset="-128"/>
              </a:rPr>
              <a:t>● リスクが怖くて投資ができない</a:t>
            </a:r>
          </a:p>
        </p:txBody>
      </p:sp>
      <p:sp>
        <p:nvSpPr>
          <p:cNvPr id="25" name="星 16 24"/>
          <p:cNvSpPr/>
          <p:nvPr/>
        </p:nvSpPr>
        <p:spPr>
          <a:xfrm rot="476303">
            <a:off x="4993070" y="5707113"/>
            <a:ext cx="2019300" cy="2019300"/>
          </a:xfrm>
          <a:prstGeom prst="star16">
            <a:avLst/>
          </a:prstGeom>
          <a:solidFill>
            <a:schemeClr val="bg1"/>
          </a:solidFill>
          <a:ln w="5715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正方形/長方形 42"/>
          <p:cNvSpPr/>
          <p:nvPr/>
        </p:nvSpPr>
        <p:spPr>
          <a:xfrm rot="856107">
            <a:off x="5122561" y="6394291"/>
            <a:ext cx="1737394" cy="7463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2400"/>
              </a:lnSpc>
              <a:spcAft>
                <a:spcPts val="300"/>
              </a:spcAft>
            </a:pPr>
            <a:r>
              <a:rPr lang="ja-JP" altLang="en-US" sz="2400" dirty="0">
                <a:solidFill>
                  <a:srgbClr val="C0000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入場無料</a:t>
            </a:r>
            <a:endParaRPr lang="en-US" altLang="ja-JP" sz="2400" dirty="0">
              <a:solidFill>
                <a:srgbClr val="C00000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  <a:p>
            <a:pPr algn="ctr">
              <a:lnSpc>
                <a:spcPts val="2400"/>
              </a:lnSpc>
              <a:spcAft>
                <a:spcPts val="300"/>
              </a:spcAft>
            </a:pPr>
            <a:r>
              <a:rPr lang="ja-JP" altLang="en-US" sz="1600" dirty="0">
                <a:solidFill>
                  <a:srgbClr val="C0000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（先着</a:t>
            </a:r>
            <a:r>
              <a:rPr lang="en-US" altLang="ja-JP" sz="1600" dirty="0">
                <a:solidFill>
                  <a:srgbClr val="C0000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100</a:t>
            </a:r>
            <a:r>
              <a:rPr lang="ja-JP" altLang="en-US" sz="1600" dirty="0">
                <a:solidFill>
                  <a:srgbClr val="C0000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名）</a:t>
            </a:r>
          </a:p>
        </p:txBody>
      </p:sp>
      <p:cxnSp>
        <p:nvCxnSpPr>
          <p:cNvPr id="15" name="直線コネクタ 14"/>
          <p:cNvCxnSpPr/>
          <p:nvPr/>
        </p:nvCxnSpPr>
        <p:spPr>
          <a:xfrm>
            <a:off x="0" y="10483703"/>
            <a:ext cx="2304000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線コネクタ 37"/>
          <p:cNvCxnSpPr/>
          <p:nvPr/>
        </p:nvCxnSpPr>
        <p:spPr>
          <a:xfrm>
            <a:off x="5471575" y="10483703"/>
            <a:ext cx="2304000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テキスト ボックス 2"/>
          <p:cNvSpPr txBox="1"/>
          <p:nvPr/>
        </p:nvSpPr>
        <p:spPr>
          <a:xfrm>
            <a:off x="4401879" y="3261560"/>
            <a:ext cx="2892056" cy="365091"/>
          </a:xfrm>
          <a:prstGeom prst="rect">
            <a:avLst/>
          </a:prstGeom>
          <a:solidFill>
            <a:schemeClr val="bg1"/>
          </a:solidFill>
        </p:spPr>
        <p:txBody>
          <a:bodyPr wrap="square" tIns="72000" rtlCol="0" anchor="ctr" anchorCtr="0">
            <a:spAutoFit/>
          </a:bodyPr>
          <a:lstStyle/>
          <a:p>
            <a:pPr algn="ctr"/>
            <a:r>
              <a:rPr kumimoji="1" lang="ja-JP" altLang="en-US" sz="1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写真を入れてください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4778088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none" rtlCol="0">
        <a:spAutoFit/>
      </a:bodyPr>
      <a:lstStyle>
        <a:defPPr>
          <a:defRPr dirty="0">
            <a:latin typeface="メイリオ" panose="020B0604030504040204" pitchFamily="50" charset="-128"/>
            <a:ea typeface="メイリオ" panose="020B060403050404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32</Template>
  <TotalTime>0</TotalTime>
  <Words>262</Words>
  <Application>Microsoft Office PowerPoint</Application>
  <PresentationFormat>ユーザー設定</PresentationFormat>
  <Paragraphs>43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10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3" baseType="lpstr">
      <vt:lpstr>HGP明朝E</vt:lpstr>
      <vt:lpstr>HGS明朝E</vt:lpstr>
      <vt:lpstr>HG丸ｺﾞｼｯｸM-PRO</vt:lpstr>
      <vt:lpstr>ＭＳ Ｐゴシック</vt:lpstr>
      <vt:lpstr>メイリオ</vt:lpstr>
      <vt:lpstr>Arial</vt:lpstr>
      <vt:lpstr>Calibri</vt:lpstr>
      <vt:lpstr>Calibri Light</vt:lpstr>
      <vt:lpstr>Century</vt:lpstr>
      <vt:lpstr>Times New Roman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2015-04-28T11:59:15Z</dcterms:created>
  <dcterms:modified xsi:type="dcterms:W3CDTF">2017-02-28T09:54:18Z</dcterms:modified>
</cp:coreProperties>
</file>

<file path=docProps/thumbnail.jpeg>
</file>