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sldIdLst>
    <p:sldId id="259" r:id="rId2"/>
    <p:sldId id="258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  <p15:guide id="3" pos="244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8267E"/>
    <a:srgbClr val="FFDD7D"/>
    <a:srgbClr val="530D3F"/>
    <a:srgbClr val="5B334A"/>
    <a:srgbClr val="FFFCF3"/>
    <a:srgbClr val="EBDAC5"/>
    <a:srgbClr val="F3F3F3"/>
    <a:srgbClr val="E4E4E4"/>
    <a:srgbClr val="611211"/>
    <a:srgbClr val="00B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 autoAdjust="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  <p:guide pos="2441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3817"/>
            </a:lvl1pPr>
            <a:lvl2pPr marL="727174" indent="0" algn="ctr">
              <a:buNone/>
              <a:defRPr sz="3182"/>
            </a:lvl2pPr>
            <a:lvl3pPr marL="1454349" indent="0" algn="ctr">
              <a:buNone/>
              <a:defRPr sz="2863"/>
            </a:lvl3pPr>
            <a:lvl4pPr marL="2181522" indent="0" algn="ctr">
              <a:buNone/>
              <a:defRPr sz="2545"/>
            </a:lvl4pPr>
            <a:lvl5pPr marL="2908696" indent="0" algn="ctr">
              <a:buNone/>
              <a:defRPr sz="2545"/>
            </a:lvl5pPr>
            <a:lvl6pPr marL="3635871" indent="0" algn="ctr">
              <a:buNone/>
              <a:defRPr sz="2545"/>
            </a:lvl6pPr>
            <a:lvl7pPr marL="4363045" indent="0" algn="ctr">
              <a:buNone/>
              <a:defRPr sz="2545"/>
            </a:lvl7pPr>
            <a:lvl8pPr marL="5090220" indent="0" algn="ctr">
              <a:buNone/>
              <a:defRPr sz="2545"/>
            </a:lvl8pPr>
            <a:lvl9pPr marL="5817393" indent="0" algn="ctr">
              <a:buNone/>
              <a:defRPr sz="2545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4722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6"/>
            <a:ext cx="1676609" cy="9243782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6"/>
            <a:ext cx="4932630" cy="924378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305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817">
                <a:solidFill>
                  <a:schemeClr val="tx1"/>
                </a:solidFill>
              </a:defRPr>
            </a:lvl1pPr>
            <a:lvl2pPr marL="727174" indent="0">
              <a:buNone/>
              <a:defRPr sz="3182">
                <a:solidFill>
                  <a:schemeClr val="tx1">
                    <a:tint val="75000"/>
                  </a:schemeClr>
                </a:solidFill>
              </a:defRPr>
            </a:lvl2pPr>
            <a:lvl3pPr marL="1454349" indent="0">
              <a:buNone/>
              <a:defRPr sz="2863">
                <a:solidFill>
                  <a:schemeClr val="tx1">
                    <a:tint val="75000"/>
                  </a:schemeClr>
                </a:solidFill>
              </a:defRPr>
            </a:lvl3pPr>
            <a:lvl4pPr marL="2181522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4pPr>
            <a:lvl5pPr marL="2908696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5pPr>
            <a:lvl6pPr marL="3635871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6pPr>
            <a:lvl7pPr marL="4363045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7pPr>
            <a:lvl8pPr marL="5090220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8pPr>
            <a:lvl9pPr marL="5817393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6"/>
            <a:ext cx="32894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6"/>
            <a:ext cx="32894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6"/>
            <a:ext cx="33056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6"/>
            <a:ext cx="33056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5089"/>
            </a:lvl1pPr>
            <a:lvl2pPr>
              <a:defRPr sz="4454"/>
            </a:lvl2pPr>
            <a:lvl3pPr>
              <a:defRPr sz="3817"/>
            </a:lvl3pPr>
            <a:lvl4pPr>
              <a:defRPr sz="3182"/>
            </a:lvl4pPr>
            <a:lvl5pPr>
              <a:defRPr sz="3182"/>
            </a:lvl5pPr>
            <a:lvl6pPr>
              <a:defRPr sz="3182"/>
            </a:lvl6pPr>
            <a:lvl7pPr>
              <a:defRPr sz="3182"/>
            </a:lvl7pPr>
            <a:lvl8pPr>
              <a:defRPr sz="3182"/>
            </a:lvl8pPr>
            <a:lvl9pPr>
              <a:defRPr sz="318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5089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454349" rtl="0" eaLnBrk="1" latinLnBrk="0" hangingPunct="1">
        <a:lnSpc>
          <a:spcPct val="90000"/>
        </a:lnSpc>
        <a:spcBef>
          <a:spcPct val="0"/>
        </a:spcBef>
        <a:buNone/>
        <a:defRPr kumimoji="1" sz="6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49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4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35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2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0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84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57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32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06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098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4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49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22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696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71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45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2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393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989874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 cstate="print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テキスト ボックス 167"/>
          <p:cNvSpPr txBox="1"/>
          <p:nvPr/>
        </p:nvSpPr>
        <p:spPr>
          <a:xfrm>
            <a:off x="12765460" y="8205537"/>
            <a:ext cx="493340" cy="92398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endParaRPr kumimoji="1" lang="ja-JP" altLang="en-US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47" name="正方形/長方形 146"/>
          <p:cNvSpPr/>
          <p:nvPr/>
        </p:nvSpPr>
        <p:spPr>
          <a:xfrm>
            <a:off x="0" y="9054255"/>
            <a:ext cx="7776219" cy="1853457"/>
          </a:xfrm>
          <a:prstGeom prst="rect">
            <a:avLst/>
          </a:prstGeom>
          <a:solidFill>
            <a:srgbClr val="61121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48" name="テキスト ボックス 147"/>
          <p:cNvSpPr txBox="1"/>
          <p:nvPr/>
        </p:nvSpPr>
        <p:spPr>
          <a:xfrm>
            <a:off x="553435" y="9354011"/>
            <a:ext cx="6739994" cy="843821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ts val="2500"/>
              </a:lnSpc>
              <a:spcAft>
                <a:spcPts val="1200"/>
              </a:spcAft>
            </a:pPr>
            <a:r>
              <a:rPr lang="ja-JP" altLang="en-US" sz="1400" spc="300" dirty="0">
                <a:solidFill>
                  <a:schemeClr val="accent4">
                    <a:lumMod val="20000"/>
                    <a:lumOff val="80000"/>
                  </a:schemeClr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お問合せ・お申込み</a:t>
            </a:r>
            <a:r>
              <a:rPr lang="en-US" altLang="ja-JP" sz="1400" spc="300" dirty="0">
                <a:solidFill>
                  <a:schemeClr val="accent4">
                    <a:lumMod val="20000"/>
                    <a:lumOff val="80000"/>
                  </a:schemeClr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 </a:t>
            </a:r>
            <a:r>
              <a:rPr lang="ja-JP" altLang="en-US" sz="2000" spc="300" dirty="0">
                <a:solidFill>
                  <a:schemeClr val="accent4">
                    <a:lumMod val="20000"/>
                    <a:lumOff val="80000"/>
                  </a:schemeClr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アスクル妖怪研究会事務局　</a:t>
            </a:r>
            <a:endParaRPr lang="en-US" altLang="ja-JP" sz="2000" spc="300" dirty="0">
              <a:solidFill>
                <a:schemeClr val="accent4">
                  <a:lumMod val="20000"/>
                  <a:lumOff val="80000"/>
                </a:schemeClr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  <a:p>
            <a:pPr>
              <a:lnSpc>
                <a:spcPct val="90000"/>
              </a:lnSpc>
              <a:spcAft>
                <a:spcPts val="600"/>
              </a:spcAft>
            </a:pPr>
            <a:r>
              <a:rPr lang="en-US" altLang="ja-JP" sz="2000" spc="300" dirty="0">
                <a:solidFill>
                  <a:schemeClr val="accent4">
                    <a:lumMod val="20000"/>
                    <a:lumOff val="80000"/>
                  </a:schemeClr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03-1234-1111</a:t>
            </a:r>
            <a:r>
              <a:rPr lang="ja-JP" altLang="en-US" sz="2000" spc="300" dirty="0">
                <a:solidFill>
                  <a:schemeClr val="accent4">
                    <a:lumMod val="20000"/>
                    <a:lumOff val="80000"/>
                  </a:schemeClr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 </a:t>
            </a:r>
            <a:r>
              <a:rPr lang="ja-JP" altLang="en-US" sz="1600" spc="300">
                <a:solidFill>
                  <a:schemeClr val="accent4">
                    <a:lumMod val="20000"/>
                    <a:lumOff val="80000"/>
                  </a:schemeClr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詳しくは  </a:t>
            </a:r>
            <a:r>
              <a:rPr lang="en-US" altLang="ja-JP" sz="1600" spc="300">
                <a:solidFill>
                  <a:schemeClr val="accent4">
                    <a:lumMod val="20000"/>
                    <a:lumOff val="80000"/>
                  </a:schemeClr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http://www.askult.com/</a:t>
            </a:r>
            <a:endParaRPr kumimoji="1" lang="ja-JP" altLang="en-US" sz="1600" spc="300" dirty="0">
              <a:solidFill>
                <a:schemeClr val="accent4">
                  <a:lumMod val="20000"/>
                  <a:lumOff val="80000"/>
                </a:schemeClr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417446" y="10284425"/>
            <a:ext cx="539121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dirty="0">
                <a:solidFill>
                  <a:schemeClr val="accent4">
                    <a:lumMod val="20000"/>
                    <a:lumOff val="80000"/>
                  </a:schemeClr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「妖怪タイムス」定期購読者募集中！グッズも販売しています。</a:t>
            </a:r>
            <a:endParaRPr kumimoji="1" lang="ja-JP" altLang="en-US" sz="1400" dirty="0">
              <a:solidFill>
                <a:schemeClr val="accent4">
                  <a:lumMod val="20000"/>
                  <a:lumOff val="80000"/>
                </a:schemeClr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898266" y="4752203"/>
            <a:ext cx="427552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000" spc="300" dirty="0">
                <a:solidFill>
                  <a:srgbClr val="530D3F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大人のための江戸文化セミナー</a:t>
            </a:r>
            <a:endParaRPr kumimoji="1" lang="ja-JP" altLang="en-US" sz="2000" spc="300" dirty="0">
              <a:solidFill>
                <a:srgbClr val="530D3F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2879675" y="1277392"/>
            <a:ext cx="221086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『</a:t>
            </a:r>
            <a:r>
              <a:rPr lang="ja-JP" altLang="en-US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妖怪の歴史</a:t>
            </a:r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』</a:t>
            </a:r>
            <a:endParaRPr kumimoji="1" lang="ja-JP" altLang="en-US" sz="2000" spc="3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2591643" y="773336"/>
            <a:ext cx="368562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『</a:t>
            </a:r>
            <a:r>
              <a:rPr lang="ja-JP" altLang="en-US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こんな妖怪に会いたい</a:t>
            </a:r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』</a:t>
            </a:r>
            <a:endParaRPr kumimoji="1" lang="ja-JP" altLang="en-US" sz="2000" spc="3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3167707" y="1853456"/>
            <a:ext cx="28007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『</a:t>
            </a:r>
            <a:r>
              <a:rPr lang="ja-JP" altLang="en-US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妖怪遭遇体験談</a:t>
            </a:r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』</a:t>
            </a:r>
            <a:endParaRPr kumimoji="1" lang="ja-JP" altLang="en-US" sz="2000" spc="3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4247827" y="2357512"/>
            <a:ext cx="309571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『</a:t>
            </a:r>
            <a:r>
              <a:rPr lang="ja-JP" altLang="en-US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妖怪マップの作成</a:t>
            </a:r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』</a:t>
            </a:r>
            <a:endParaRPr kumimoji="1" lang="ja-JP" altLang="en-US" sz="2000" spc="3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511564" y="8557336"/>
            <a:ext cx="628928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400" dirty="0">
                <a:solidFill>
                  <a:srgbClr val="58267E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※</a:t>
            </a:r>
            <a:r>
              <a:rPr lang="ja-JP" altLang="en-US" sz="1400" dirty="0">
                <a:solidFill>
                  <a:srgbClr val="58267E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研究会の後は「妖怪映画」の上映会があります。</a:t>
            </a:r>
            <a:endParaRPr kumimoji="1" lang="ja-JP" altLang="en-US" sz="1400" dirty="0">
              <a:solidFill>
                <a:srgbClr val="58267E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4823891" y="1277392"/>
            <a:ext cx="28007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『</a:t>
            </a:r>
            <a:r>
              <a:rPr lang="ja-JP" altLang="en-US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妖怪グッズ自慢</a:t>
            </a:r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』</a:t>
            </a:r>
            <a:endParaRPr kumimoji="1" lang="ja-JP" altLang="en-US" sz="2000" spc="3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1367507" y="269280"/>
            <a:ext cx="339067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『</a:t>
            </a:r>
            <a:r>
              <a:rPr lang="ja-JP" altLang="en-US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私の好きな妖怪漫画</a:t>
            </a:r>
            <a:r>
              <a:rPr lang="en-US" altLang="ja-JP" sz="2000" spc="300" dirty="0">
                <a:solidFill>
                  <a:srgbClr val="61121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』</a:t>
            </a:r>
            <a:endParaRPr kumimoji="1" lang="ja-JP" altLang="en-US" sz="2000" spc="3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4" name="正方形/長方形 23"/>
          <p:cNvSpPr/>
          <p:nvPr/>
        </p:nvSpPr>
        <p:spPr>
          <a:xfrm>
            <a:off x="511564" y="7681692"/>
            <a:ext cx="6445404" cy="8607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ja-JP" altLang="en-US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日　時 ： </a:t>
            </a:r>
            <a:r>
              <a:rPr lang="en-US" altLang="ja-JP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2015</a:t>
            </a:r>
            <a:r>
              <a:rPr lang="ja-JP" altLang="en-US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年</a:t>
            </a:r>
            <a:r>
              <a:rPr lang="en-US" altLang="ja-JP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8</a:t>
            </a:r>
            <a:r>
              <a:rPr lang="ja-JP" altLang="en-US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月</a:t>
            </a:r>
            <a:r>
              <a:rPr lang="en-US" altLang="ja-JP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8</a:t>
            </a:r>
            <a:r>
              <a:rPr lang="ja-JP" altLang="en-US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日（土曜日）</a:t>
            </a:r>
            <a:r>
              <a:rPr lang="en-US" altLang="ja-JP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15</a:t>
            </a:r>
            <a:r>
              <a:rPr lang="ja-JP" altLang="en-US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時～</a:t>
            </a:r>
          </a:p>
          <a:p>
            <a:pPr>
              <a:lnSpc>
                <a:spcPct val="120000"/>
              </a:lnSpc>
            </a:pPr>
            <a:r>
              <a:rPr lang="ja-JP" altLang="en-US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場　所 ： アスクル会議室（東京都江東区豊洲</a:t>
            </a:r>
            <a:r>
              <a:rPr lang="en-US" altLang="ja-JP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3-2-3</a:t>
            </a:r>
            <a:r>
              <a:rPr lang="ja-JP" altLang="en-US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）</a:t>
            </a:r>
          </a:p>
          <a:p>
            <a:pPr>
              <a:lnSpc>
                <a:spcPct val="120000"/>
              </a:lnSpc>
            </a:pPr>
            <a:r>
              <a:rPr lang="ja-JP" altLang="en-US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参加料 ： ￥</a:t>
            </a:r>
            <a:r>
              <a:rPr lang="en-US" altLang="ja-JP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3,000</a:t>
            </a:r>
            <a:r>
              <a:rPr lang="ja-JP" altLang="en-US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（１ドリンク付き）		</a:t>
            </a: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734354" y="2429520"/>
            <a:ext cx="9065607" cy="51552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ja-JP" altLang="en-US" sz="11500" spc="300" dirty="0">
                <a:solidFill>
                  <a:schemeClr val="accent4">
                    <a:lumMod val="40000"/>
                    <a:lumOff val="60000"/>
                  </a:schemeClr>
                </a:solidFill>
                <a:latin typeface="HG明朝E"/>
                <a:ea typeface="HG明朝E"/>
                <a:cs typeface="HG明朝E"/>
              </a:rPr>
              <a:t>妖怪研</a:t>
            </a:r>
          </a:p>
          <a:p>
            <a:pPr>
              <a:lnSpc>
                <a:spcPct val="130000"/>
              </a:lnSpc>
            </a:pPr>
            <a:r>
              <a:rPr lang="ja-JP" altLang="en-US" sz="11500" spc="300" dirty="0">
                <a:solidFill>
                  <a:schemeClr val="accent4">
                    <a:lumMod val="40000"/>
                    <a:lumOff val="60000"/>
                  </a:schemeClr>
                </a:solidFill>
                <a:latin typeface="HG明朝E"/>
                <a:ea typeface="HG明朝E"/>
                <a:cs typeface="HG明朝E"/>
              </a:rPr>
              <a:t>発表会</a:t>
            </a:r>
          </a:p>
          <a:p>
            <a:endParaRPr kumimoji="1" lang="ja-JP" altLang="en-US" sz="2400" dirty="0">
              <a:solidFill>
                <a:schemeClr val="accent4">
                  <a:lumMod val="40000"/>
                  <a:lumOff val="6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720699" y="2357512"/>
            <a:ext cx="4888966" cy="4605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ja-JP" altLang="en-US" sz="11500" spc="300" dirty="0">
                <a:solidFill>
                  <a:srgbClr val="800000"/>
                </a:solidFill>
                <a:latin typeface="HG明朝E"/>
                <a:ea typeface="HG明朝E"/>
                <a:cs typeface="HG明朝E"/>
              </a:rPr>
              <a:t>妖怪研</a:t>
            </a:r>
          </a:p>
          <a:p>
            <a:pPr>
              <a:lnSpc>
                <a:spcPct val="130000"/>
              </a:lnSpc>
            </a:pPr>
            <a:r>
              <a:rPr lang="ja-JP" altLang="en-US" sz="11500" spc="300" dirty="0">
                <a:solidFill>
                  <a:srgbClr val="800000"/>
                </a:solidFill>
                <a:latin typeface="HG明朝E"/>
                <a:ea typeface="HG明朝E"/>
                <a:cs typeface="HG明朝E"/>
              </a:rPr>
              <a:t>発表会</a:t>
            </a:r>
            <a:endParaRPr kumimoji="1" lang="ja-JP" altLang="en-US" sz="11500" spc="300" dirty="0">
              <a:solidFill>
                <a:srgbClr val="800000"/>
              </a:solidFill>
              <a:latin typeface="HG明朝E"/>
              <a:ea typeface="HG明朝E"/>
              <a:cs typeface="HG明朝E"/>
            </a:endParaRPr>
          </a:p>
        </p:txBody>
      </p:sp>
    </p:spTree>
    <p:extLst>
      <p:ext uri="{BB962C8B-B14F-4D97-AF65-F5344CB8AC3E}">
        <p14:creationId xmlns:p14="http://schemas.microsoft.com/office/powerpoint/2010/main" val="18974334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none" rtlCol="0">
        <a:spAutoFit/>
      </a:bodyPr>
      <a:lstStyle>
        <a:defPPr>
          <a:defRPr dirty="0">
            <a:latin typeface="メイリオ" panose="020B0604030504040204" pitchFamily="50" charset="-128"/>
            <a:ea typeface="メイリオ" panose="020B0604030504040204" pitchFamily="50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32.potx" id="{A2FFFB87-B135-4F6F-93C3-31EBF096B488}" vid="{48EE3F0C-4BC7-4324-B8FB-B9F6BD660F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32</Template>
  <TotalTime>0</TotalTime>
  <Words>192</Words>
  <Application>Microsoft Office PowerPoint</Application>
  <PresentationFormat>ユーザー設定</PresentationFormat>
  <Paragraphs>35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HGS明朝E</vt:lpstr>
      <vt:lpstr>HG丸ｺﾞｼｯｸM-PRO</vt:lpstr>
      <vt:lpstr>HG明朝E</vt:lpstr>
      <vt:lpstr>ＭＳ Ｐゴシック</vt:lpstr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2015-04-28T12:01:50Z</dcterms:created>
  <dcterms:modified xsi:type="dcterms:W3CDTF">2017-03-03T10:03:28Z</dcterms:modified>
</cp:coreProperties>
</file>

<file path=docProps/thumbnail.jpeg>
</file>