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A5514"/>
    <a:srgbClr val="E95377"/>
    <a:srgbClr val="EA5975"/>
    <a:srgbClr val="3E0000"/>
    <a:srgbClr val="00A6AE"/>
    <a:srgbClr val="807F80"/>
    <a:srgbClr val="AA67A7"/>
    <a:srgbClr val="FBC600"/>
    <a:srgbClr val="F29A76"/>
    <a:srgbClr val="F6A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図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36" y="735581"/>
            <a:ext cx="6467869" cy="3834392"/>
          </a:xfrm>
          <a:prstGeom prst="rect">
            <a:avLst/>
          </a:prstGeom>
        </p:spPr>
      </p:pic>
      <p:sp>
        <p:nvSpPr>
          <p:cNvPr id="48" name="正方形/長方形 47"/>
          <p:cNvSpPr/>
          <p:nvPr/>
        </p:nvSpPr>
        <p:spPr>
          <a:xfrm>
            <a:off x="488525" y="9455150"/>
            <a:ext cx="1147320" cy="226800"/>
          </a:xfrm>
          <a:prstGeom prst="rect">
            <a:avLst/>
          </a:prstGeom>
          <a:solidFill>
            <a:srgbClr val="EA55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700" y="6303859"/>
            <a:ext cx="3014478" cy="2368301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0635" y="4424023"/>
            <a:ext cx="1801372" cy="1801372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525" y="4424023"/>
            <a:ext cx="1981204" cy="1804420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0252" y="4456138"/>
            <a:ext cx="1981204" cy="1804420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4788" y="6459128"/>
            <a:ext cx="341377" cy="341377"/>
          </a:xfrm>
          <a:prstGeom prst="rect">
            <a:avLst/>
          </a:prstGeom>
        </p:spPr>
      </p:pic>
      <p:pic>
        <p:nvPicPr>
          <p:cNvPr id="37" name="図 3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606" y="6459128"/>
            <a:ext cx="341377" cy="341377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8424" y="6459128"/>
            <a:ext cx="341377" cy="341377"/>
          </a:xfrm>
          <a:prstGeom prst="rect">
            <a:avLst/>
          </a:prstGeom>
        </p:spPr>
      </p:pic>
      <p:pic>
        <p:nvPicPr>
          <p:cNvPr id="39" name="図 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0243" y="6459128"/>
            <a:ext cx="341377" cy="341377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8335" y="7581870"/>
            <a:ext cx="3596647" cy="853442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1427" y="5230976"/>
            <a:ext cx="679705" cy="469393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747" y="5230976"/>
            <a:ext cx="679705" cy="469393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7987" y="5230976"/>
            <a:ext cx="679705" cy="469393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9979" y="1852675"/>
            <a:ext cx="1539243" cy="1527051"/>
          </a:xfrm>
          <a:prstGeom prst="rect">
            <a:avLst/>
          </a:prstGeom>
        </p:spPr>
      </p:pic>
      <p:sp>
        <p:nvSpPr>
          <p:cNvPr id="2" name="正方形/長方形 1"/>
          <p:cNvSpPr/>
          <p:nvPr/>
        </p:nvSpPr>
        <p:spPr>
          <a:xfrm>
            <a:off x="2280900" y="497680"/>
            <a:ext cx="303480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200" dirty="0">
                <a:solidFill>
                  <a:srgbClr val="00A6A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英会話教室</a:t>
            </a:r>
            <a:r>
              <a:rPr lang="ja-JP" altLang="en-US" sz="3200" dirty="0">
                <a:solidFill>
                  <a:srgbClr val="00A6A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</a:t>
            </a:r>
            <a:endParaRPr lang="ja-JP" altLang="en-US" sz="2200" dirty="0">
              <a:solidFill>
                <a:srgbClr val="00A6A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16872" y="4404275"/>
            <a:ext cx="1588898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親子</a:t>
            </a:r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クラス</a:t>
            </a:r>
            <a:endParaRPr lang="en-US" altLang="ja-JP" sz="1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（小学生まで）</a:t>
            </a:r>
          </a:p>
        </p:txBody>
      </p:sp>
      <p:sp>
        <p:nvSpPr>
          <p:cNvPr id="4" name="正方形/長方形 3"/>
          <p:cNvSpPr/>
          <p:nvPr/>
        </p:nvSpPr>
        <p:spPr>
          <a:xfrm>
            <a:off x="1305432" y="5167555"/>
            <a:ext cx="101177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ja-JP" sz="2800" dirty="0">
                <a:solidFill>
                  <a:srgbClr val="FBC6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50</a:t>
            </a:r>
            <a:r>
              <a:rPr lang="ja-JP" altLang="en-US" sz="1600" dirty="0">
                <a:solidFill>
                  <a:srgbClr val="FBC6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985614" y="5616991"/>
            <a:ext cx="165141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800</a:t>
            </a:r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円／回</a:t>
            </a:r>
          </a:p>
        </p:txBody>
      </p:sp>
      <p:sp>
        <p:nvSpPr>
          <p:cNvPr id="7" name="正方形/長方形 6"/>
          <p:cNvSpPr/>
          <p:nvPr/>
        </p:nvSpPr>
        <p:spPr>
          <a:xfrm>
            <a:off x="3069815" y="4404275"/>
            <a:ext cx="1588897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幼児</a:t>
            </a:r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クラス</a:t>
            </a:r>
            <a:endParaRPr lang="en-US" altLang="ja-JP" sz="1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（未就学児）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3443315" y="5167555"/>
            <a:ext cx="8418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800" dirty="0">
                <a:solidFill>
                  <a:srgbClr val="00A6A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60</a:t>
            </a:r>
            <a:r>
              <a:rPr lang="ja-JP" altLang="en-US" sz="1600" dirty="0">
                <a:solidFill>
                  <a:srgbClr val="00A6A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2864631" y="5616991"/>
            <a:ext cx="19992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6,500</a:t>
            </a:r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円／回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5025525" y="4404275"/>
            <a:ext cx="1999265" cy="8617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小学生</a:t>
            </a:r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クラス</a:t>
            </a:r>
            <a:endParaRPr lang="en-US" altLang="ja-JP" sz="18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（１年生</a:t>
            </a:r>
            <a:r>
              <a:rPr lang="en-US" altLang="ja-JP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〜</a:t>
            </a:r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5604209" y="5167555"/>
            <a:ext cx="8418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2800" dirty="0">
                <a:solidFill>
                  <a:srgbClr val="AA67A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90</a:t>
            </a:r>
            <a:r>
              <a:rPr lang="ja-JP" altLang="en-US" sz="1600" dirty="0">
                <a:solidFill>
                  <a:srgbClr val="AA67A7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分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780423" y="6651226"/>
            <a:ext cx="253466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100" dirty="0">
                <a:solidFill>
                  <a:srgbClr val="EA5975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今だけの入会特典！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772270" y="7079500"/>
            <a:ext cx="2765101" cy="1214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700"/>
              </a:lnSpc>
            </a:pP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・入会金／年会費／教材費　不要！</a:t>
            </a:r>
          </a:p>
          <a:p>
            <a:pPr>
              <a:lnSpc>
                <a:spcPts val="1700"/>
              </a:lnSpc>
            </a:pP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・追加レッスン１回分サービス！</a:t>
            </a:r>
          </a:p>
          <a:p>
            <a:pPr>
              <a:lnSpc>
                <a:spcPts val="1700"/>
              </a:lnSpc>
            </a:pP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・無料体験レッスン受講後、</a:t>
            </a:r>
          </a:p>
          <a:p>
            <a:pPr>
              <a:lnSpc>
                <a:spcPts val="1700"/>
              </a:lnSpc>
            </a:pP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入会を決めていただいた方には</a:t>
            </a:r>
          </a:p>
          <a:p>
            <a:pPr>
              <a:lnSpc>
                <a:spcPts val="1700"/>
              </a:lnSpc>
            </a:pP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 「こども英会話</a:t>
            </a:r>
            <a:r>
              <a:rPr lang="en-US" altLang="ja-JP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book</a:t>
            </a:r>
            <a:r>
              <a:rPr lang="ja-JP" altLang="en-US" sz="1200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」をプレゼント！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4851422" y="6446970"/>
            <a:ext cx="25154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1800" dirty="0">
                <a:solidFill>
                  <a:srgbClr val="EA5514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レッスン実施日のご案内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3653865" y="6817295"/>
            <a:ext cx="35881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>
                <a:solidFill>
                  <a:srgbClr val="807F8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7</a:t>
            </a:r>
            <a:r>
              <a:rPr lang="ja-JP" altLang="en-US" sz="1800" dirty="0">
                <a:solidFill>
                  <a:srgbClr val="807F8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月・</a:t>
            </a:r>
            <a:r>
              <a:rPr lang="en-US" altLang="ja-JP" sz="1800" dirty="0">
                <a:solidFill>
                  <a:srgbClr val="807F8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8</a:t>
            </a:r>
            <a:r>
              <a:rPr lang="ja-JP" altLang="en-US" sz="1800" dirty="0">
                <a:solidFill>
                  <a:srgbClr val="807F8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月は毎週土曜日の</a:t>
            </a:r>
            <a:r>
              <a:rPr lang="en-US" altLang="ja-JP" sz="1800" dirty="0">
                <a:solidFill>
                  <a:srgbClr val="807F8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14</a:t>
            </a:r>
            <a:r>
              <a:rPr lang="ja-JP" altLang="en-US" sz="1800" dirty="0">
                <a:solidFill>
                  <a:srgbClr val="807F8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時から</a:t>
            </a:r>
          </a:p>
          <a:p>
            <a:r>
              <a:rPr lang="ja-JP" altLang="en-US" sz="1800" dirty="0">
                <a:solidFill>
                  <a:srgbClr val="807F8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受け付けています。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751193" y="7581870"/>
            <a:ext cx="349085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500" dirty="0">
                <a:solidFill>
                  <a:srgbClr val="00A6A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英語劇団員、同時募集！</a:t>
            </a:r>
            <a:endParaRPr lang="ja-JP" altLang="en-US" sz="2500" dirty="0">
              <a:solidFill>
                <a:srgbClr val="00A6A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3797264" y="8036495"/>
            <a:ext cx="334724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100" dirty="0">
                <a:solidFill>
                  <a:srgbClr val="00A6A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（年齢・●●不問）　</a:t>
            </a:r>
            <a:r>
              <a:rPr lang="en-US" altLang="ja-JP" sz="1100" dirty="0">
                <a:solidFill>
                  <a:srgbClr val="00A6A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※</a:t>
            </a:r>
            <a:r>
              <a:rPr lang="ja-JP" altLang="en-US" sz="1100" dirty="0">
                <a:solidFill>
                  <a:srgbClr val="00A6A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詳細はお問い合わせください。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409253" y="8737964"/>
            <a:ext cx="3560590" cy="6155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7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英会話教室 </a:t>
            </a:r>
            <a:r>
              <a:rPr lang="ja-JP" altLang="en-US" sz="34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</a:t>
            </a:r>
          </a:p>
        </p:txBody>
      </p:sp>
      <p:sp>
        <p:nvSpPr>
          <p:cNvPr id="21" name="正方形/長方形 20"/>
          <p:cNvSpPr/>
          <p:nvPr/>
        </p:nvSpPr>
        <p:spPr>
          <a:xfrm>
            <a:off x="452503" y="9415364"/>
            <a:ext cx="120097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1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お問い合わせは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1622151" y="9401100"/>
            <a:ext cx="58541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TEL </a:t>
            </a:r>
            <a:endParaRPr lang="ja-JP" altLang="en-US" sz="1600" dirty="0">
              <a:solidFill>
                <a:srgbClr val="3E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2028786" y="9302969"/>
            <a:ext cx="270458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6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  <a:endParaRPr lang="ja-JP" altLang="en-US" sz="2600" dirty="0">
              <a:solidFill>
                <a:srgbClr val="3E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389183" y="9758490"/>
            <a:ext cx="432543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営業時間　平日</a:t>
            </a:r>
            <a:r>
              <a:rPr lang="en-US" altLang="ja-JP" sz="12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12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2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00〜20</a:t>
            </a:r>
            <a:r>
              <a:rPr lang="ja-JP" altLang="en-US" sz="12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2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2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　土・日・祝日</a:t>
            </a:r>
            <a:r>
              <a:rPr lang="en-US" altLang="ja-JP" sz="12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9</a:t>
            </a:r>
            <a:r>
              <a:rPr lang="ja-JP" altLang="en-US" sz="12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2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00〜19</a:t>
            </a:r>
            <a:r>
              <a:rPr lang="ja-JP" altLang="en-US" sz="12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2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endParaRPr lang="ja-JP" altLang="en-US" sz="1200" dirty="0">
              <a:solidFill>
                <a:srgbClr val="3E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368560" y="9988688"/>
            <a:ext cx="38862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TW" altLang="en-US" sz="12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〒</a:t>
            </a:r>
            <a:r>
              <a:rPr lang="en-US" altLang="zh-TW" sz="12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135-0061 </a:t>
            </a:r>
            <a:r>
              <a:rPr lang="zh-TW" altLang="en-US" sz="12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東京都江東区豊洲</a:t>
            </a:r>
            <a:r>
              <a:rPr lang="en-US" altLang="zh-TW" sz="12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3-2-3</a:t>
            </a:r>
            <a:endParaRPr lang="ja-JP" altLang="en-US" sz="1200" dirty="0">
              <a:solidFill>
                <a:srgbClr val="3E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400560" y="10139360"/>
            <a:ext cx="291938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2000" dirty="0">
                <a:solidFill>
                  <a:srgbClr val="3E000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http://www.askult.com/</a:t>
            </a:r>
            <a:endParaRPr lang="ja-JP" altLang="en-US" sz="2000" dirty="0">
              <a:solidFill>
                <a:srgbClr val="3E000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5025525" y="5616991"/>
            <a:ext cx="199926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32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6,500</a:t>
            </a:r>
            <a:r>
              <a:rPr lang="ja-JP" altLang="en-US" sz="180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円／回</a:t>
            </a:r>
          </a:p>
        </p:txBody>
      </p:sp>
      <p:sp>
        <p:nvSpPr>
          <p:cNvPr id="5" name="正方形/長方形 4"/>
          <p:cNvSpPr/>
          <p:nvPr/>
        </p:nvSpPr>
        <p:spPr>
          <a:xfrm rot="-600000">
            <a:off x="5226747" y="2187284"/>
            <a:ext cx="1380506" cy="979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2000" dirty="0">
                <a:ln w="3175">
                  <a:solidFill>
                    <a:srgbClr val="E95377"/>
                  </a:solidFill>
                </a:ln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夏</a:t>
            </a:r>
            <a:r>
              <a:rPr lang="ja-JP" altLang="en-US" sz="1200" dirty="0">
                <a:ln w="3175">
                  <a:solidFill>
                    <a:srgbClr val="E95377"/>
                  </a:solidFill>
                </a:ln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から</a:t>
            </a:r>
            <a:r>
              <a:rPr lang="ja-JP" altLang="en-US" sz="1800" dirty="0">
                <a:ln w="3175">
                  <a:solidFill>
                    <a:srgbClr val="E95377"/>
                  </a:solidFill>
                </a:ln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始める</a:t>
            </a:r>
            <a:endParaRPr lang="en-US" altLang="ja-JP" sz="2000" dirty="0">
              <a:ln w="3175">
                <a:solidFill>
                  <a:srgbClr val="E95377"/>
                </a:solidFill>
              </a:ln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/>
            <a:r>
              <a:rPr lang="ja-JP" altLang="en-US" sz="1600" dirty="0">
                <a:ln w="3175">
                  <a:solidFill>
                    <a:srgbClr val="E95377"/>
                  </a:solidFill>
                </a:ln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こども</a:t>
            </a:r>
            <a:endParaRPr lang="en-US" altLang="ja-JP" sz="2000" dirty="0">
              <a:ln w="3175">
                <a:solidFill>
                  <a:srgbClr val="E95377"/>
                </a:solidFill>
              </a:ln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  <a:p>
            <a:pPr algn="ctr">
              <a:lnSpc>
                <a:spcPts val="2600"/>
              </a:lnSpc>
            </a:pPr>
            <a:r>
              <a:rPr lang="ja-JP" altLang="en-US" sz="2400" dirty="0">
                <a:ln w="3175">
                  <a:solidFill>
                    <a:srgbClr val="E95377"/>
                  </a:solidFill>
                </a:ln>
                <a:solidFill>
                  <a:schemeClr val="bg1"/>
                </a:solidFill>
                <a:latin typeface="HGP創英角ﾎﾟｯﾌﾟ体" panose="040B0A00000000000000" pitchFamily="50" charset="-128"/>
                <a:ea typeface="HGP創英角ﾎﾟｯﾌﾟ体" panose="040B0A00000000000000" pitchFamily="50" charset="-128"/>
              </a:rPr>
              <a:t>英会話</a:t>
            </a:r>
            <a:endParaRPr lang="ja-JP" altLang="en-US" sz="2000" dirty="0">
              <a:ln w="3175">
                <a:solidFill>
                  <a:srgbClr val="E95377"/>
                </a:solidFill>
              </a:ln>
              <a:solidFill>
                <a:schemeClr val="bg1"/>
              </a:solidFill>
              <a:latin typeface="HGP創英角ﾎﾟｯﾌﾟ体" panose="040B0A00000000000000" pitchFamily="50" charset="-128"/>
              <a:ea typeface="HGP創英角ﾎﾟｯﾌﾟ体" panose="040B0A00000000000000" pitchFamily="50" charset="-128"/>
            </a:endParaRPr>
          </a:p>
        </p:txBody>
      </p:sp>
      <p:pic>
        <p:nvPicPr>
          <p:cNvPr id="35" name="図 3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423" y="8756362"/>
            <a:ext cx="6861062" cy="39624"/>
          </a:xfrm>
          <a:prstGeom prst="rect">
            <a:avLst/>
          </a:prstGeom>
        </p:spPr>
      </p:pic>
      <p:sp>
        <p:nvSpPr>
          <p:cNvPr id="43" name="正方形/長方形 42"/>
          <p:cNvSpPr/>
          <p:nvPr/>
        </p:nvSpPr>
        <p:spPr>
          <a:xfrm>
            <a:off x="3518140" y="642847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prstClr val="white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無</a:t>
            </a:r>
            <a:endParaRPr lang="ja-JP" altLang="en-US" sz="2000" dirty="0"/>
          </a:p>
        </p:txBody>
      </p:sp>
      <p:sp>
        <p:nvSpPr>
          <p:cNvPr id="44" name="正方形/長方形 43"/>
          <p:cNvSpPr/>
          <p:nvPr/>
        </p:nvSpPr>
        <p:spPr>
          <a:xfrm>
            <a:off x="3852382" y="642847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prstClr val="white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料</a:t>
            </a:r>
            <a:endParaRPr lang="ja-JP" altLang="en-US" sz="2000" dirty="0"/>
          </a:p>
        </p:txBody>
      </p:sp>
      <p:sp>
        <p:nvSpPr>
          <p:cNvPr id="45" name="正方形/長方形 44"/>
          <p:cNvSpPr/>
          <p:nvPr/>
        </p:nvSpPr>
        <p:spPr>
          <a:xfrm>
            <a:off x="4186624" y="642847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prstClr val="white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体</a:t>
            </a:r>
            <a:endParaRPr lang="ja-JP" altLang="en-US" sz="2000" dirty="0"/>
          </a:p>
        </p:txBody>
      </p:sp>
      <p:sp>
        <p:nvSpPr>
          <p:cNvPr id="47" name="正方形/長方形 46"/>
          <p:cNvSpPr/>
          <p:nvPr/>
        </p:nvSpPr>
        <p:spPr>
          <a:xfrm>
            <a:off x="4520865" y="642847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000" dirty="0">
                <a:solidFill>
                  <a:prstClr val="white"/>
                </a:solidFill>
                <a:latin typeface="HG創英角ｺﾞｼｯｸUB" panose="020B0909000000000000" pitchFamily="49" charset="-128"/>
                <a:ea typeface="HG創英角ｺﾞｼｯｸUB" panose="020B0909000000000000" pitchFamily="49" charset="-128"/>
              </a:rPr>
              <a:t>験</a:t>
            </a:r>
            <a:endParaRPr lang="ja-JP" altLang="en-US" sz="2000" dirty="0"/>
          </a:p>
        </p:txBody>
      </p:sp>
      <p:sp>
        <p:nvSpPr>
          <p:cNvPr id="15" name="正方形/長方形 14"/>
          <p:cNvSpPr/>
          <p:nvPr/>
        </p:nvSpPr>
        <p:spPr>
          <a:xfrm>
            <a:off x="4754138" y="8924646"/>
            <a:ext cx="2541600" cy="1504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230</Words>
  <Application>Microsoft Office PowerPoint</Application>
  <PresentationFormat>ユーザー設定</PresentationFormat>
  <Paragraphs>56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2" baseType="lpstr">
      <vt:lpstr>HGP創英角ｺﾞｼｯｸUB</vt:lpstr>
      <vt:lpstr>HGP創英角ﾎﾟｯﾌﾟ体</vt:lpstr>
      <vt:lpstr>HG丸ｺﾞｼｯｸM-PRO</vt:lpstr>
      <vt:lpstr>HG創英角ｺﾞｼｯｸUB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2015-06-04T11:13:10Z</dcterms:created>
  <dcterms:modified xsi:type="dcterms:W3CDTF">2017-03-03T10:36:35Z</dcterms:modified>
</cp:coreProperties>
</file>