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3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0D22"/>
    <a:srgbClr val="D0AA3F"/>
    <a:srgbClr val="F8F095"/>
    <a:srgbClr val="8FC31F"/>
    <a:srgbClr val="FF9933"/>
    <a:srgbClr val="000066"/>
    <a:srgbClr val="66FF33"/>
    <a:srgbClr val="66FF66"/>
    <a:srgbClr val="ED6C00"/>
    <a:srgbClr val="65AA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63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825" cy="522288"/>
          </a:xfrm>
          <a:prstGeom prst="rect">
            <a:avLst/>
          </a:prstGeom>
        </p:spPr>
        <p:txBody>
          <a:bodyPr vert="horz" lIns="91420" tIns="45710" rIns="91420" bIns="4571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5" y="0"/>
            <a:ext cx="3171825" cy="522288"/>
          </a:xfrm>
          <a:prstGeom prst="rect">
            <a:avLst/>
          </a:prstGeom>
        </p:spPr>
        <p:txBody>
          <a:bodyPr vert="horz" lIns="91420" tIns="45710" rIns="91420" bIns="45710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2" y="9926640"/>
            <a:ext cx="3171825" cy="522287"/>
          </a:xfrm>
          <a:prstGeom prst="rect">
            <a:avLst/>
          </a:prstGeom>
        </p:spPr>
        <p:txBody>
          <a:bodyPr vert="horz" lIns="91420" tIns="45710" rIns="91420" bIns="4571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5" y="9926640"/>
            <a:ext cx="3171825" cy="522287"/>
          </a:xfrm>
          <a:prstGeom prst="rect">
            <a:avLst/>
          </a:prstGeom>
        </p:spPr>
        <p:txBody>
          <a:bodyPr vert="horz" lIns="91420" tIns="45710" rIns="91420" bIns="45710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3171295" cy="524340"/>
          </a:xfrm>
          <a:prstGeom prst="rect">
            <a:avLst/>
          </a:prstGeom>
        </p:spPr>
        <p:txBody>
          <a:bodyPr vert="horz" lIns="97144" tIns="48573" rIns="97144" bIns="4857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0" y="0"/>
            <a:ext cx="3171295" cy="524340"/>
          </a:xfrm>
          <a:prstGeom prst="rect">
            <a:avLst/>
          </a:prstGeom>
        </p:spPr>
        <p:txBody>
          <a:bodyPr vert="horz" lIns="97144" tIns="48573" rIns="97144" bIns="4857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44" tIns="48573" rIns="97144" bIns="4857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2"/>
            <a:ext cx="5854700" cy="4114889"/>
          </a:xfrm>
          <a:prstGeom prst="rect">
            <a:avLst/>
          </a:prstGeom>
        </p:spPr>
        <p:txBody>
          <a:bodyPr vert="horz" lIns="97144" tIns="48573" rIns="97144" bIns="4857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4" y="9926178"/>
            <a:ext cx="3171295" cy="524339"/>
          </a:xfrm>
          <a:prstGeom prst="rect">
            <a:avLst/>
          </a:prstGeom>
        </p:spPr>
        <p:txBody>
          <a:bodyPr vert="horz" lIns="97144" tIns="48573" rIns="97144" bIns="4857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0" y="9926178"/>
            <a:ext cx="3171295" cy="524339"/>
          </a:xfrm>
          <a:prstGeom prst="rect">
            <a:avLst/>
          </a:prstGeom>
        </p:spPr>
        <p:txBody>
          <a:bodyPr vert="horz" lIns="97144" tIns="48573" rIns="97144" bIns="4857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図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1" y="11575"/>
            <a:ext cx="7776000" cy="11011938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7905" y="1704794"/>
            <a:ext cx="2392685" cy="1539243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0672" y="5858583"/>
            <a:ext cx="1481331" cy="1478283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7391" y="5858583"/>
            <a:ext cx="1481331" cy="1478283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7616" y="5858583"/>
            <a:ext cx="1481331" cy="1478283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871" y="3646962"/>
            <a:ext cx="5431547" cy="1965964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 rot="20819381">
            <a:off x="-16032" y="913972"/>
            <a:ext cx="5257914" cy="230832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ts val="9000"/>
              </a:lnSpc>
            </a:pPr>
            <a:r>
              <a:rPr lang="en-US" altLang="ja-JP" sz="11500" spc="500" dirty="0" err="1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X’mas</a:t>
            </a:r>
            <a:endParaRPr lang="en-US" altLang="ja-JP" sz="11500" spc="500" dirty="0">
              <a:solidFill>
                <a:schemeClr val="bg1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algn="ctr">
              <a:lnSpc>
                <a:spcPts val="9000"/>
              </a:lnSpc>
            </a:pPr>
            <a:r>
              <a:rPr lang="en-US" altLang="ja-JP" sz="11500" spc="500" dirty="0">
                <a:solidFill>
                  <a:schemeClr val="bg1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   Party</a:t>
            </a:r>
            <a:endParaRPr lang="ja-JP" altLang="en-US" sz="11500" spc="500" dirty="0">
              <a:solidFill>
                <a:schemeClr val="bg1"/>
              </a:solidFill>
              <a:latin typeface="Cambria Math" panose="02040503050406030204" pitchFamily="18" charset="0"/>
            </a:endParaRPr>
          </a:p>
        </p:txBody>
      </p:sp>
      <p:sp>
        <p:nvSpPr>
          <p:cNvPr id="3" name="正方形/長方形 2"/>
          <p:cNvSpPr/>
          <p:nvPr/>
        </p:nvSpPr>
        <p:spPr>
          <a:xfrm rot="754088">
            <a:off x="5686085" y="2082859"/>
            <a:ext cx="1128514" cy="67710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22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ご予約</a:t>
            </a:r>
          </a:p>
          <a:p>
            <a:pPr algn="ctr"/>
            <a:r>
              <a:rPr lang="ja-JP" altLang="en-US" sz="22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承ります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2255094" y="3150963"/>
            <a:ext cx="3270126" cy="33855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2200" spc="350" dirty="0">
                <a:gradFill flip="none" rotWithShape="1">
                  <a:gsLst>
                    <a:gs pos="0">
                      <a:srgbClr val="F8F095"/>
                    </a:gs>
                    <a:gs pos="100000">
                      <a:srgbClr val="D0AA3F"/>
                    </a:gs>
                  </a:gsLst>
                  <a:lin ang="0" scaled="1"/>
                  <a:tileRect/>
                </a:gradFill>
                <a:latin typeface="HGS明朝E" panose="02020900000000000000" pitchFamily="18" charset="-128"/>
                <a:ea typeface="HGS明朝E" panose="02020900000000000000" pitchFamily="18" charset="-128"/>
              </a:rPr>
              <a:t>クリスマスパーティー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537453" y="4091089"/>
            <a:ext cx="4565353" cy="2462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altLang="ja-JP" sz="1600" spc="2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【</a:t>
            </a:r>
            <a:r>
              <a:rPr lang="ja-JP" altLang="en-US" sz="1600" spc="2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おひとり様￥</a:t>
            </a:r>
            <a:r>
              <a:rPr lang="en-US" altLang="ja-JP" sz="1600" spc="2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3,600】</a:t>
            </a:r>
            <a:r>
              <a:rPr lang="ja-JP" altLang="en-US" sz="1600" spc="2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＆フリードリンク付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499816" y="4589521"/>
            <a:ext cx="4732065" cy="57708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ja-JP" altLang="en-US" sz="9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・サーモンのマリネ・気まぐれサラダ・ガーリックトースト・生ハムとチーズの盛り合わせ</a:t>
            </a:r>
          </a:p>
          <a:p>
            <a:pPr algn="ctr">
              <a:lnSpc>
                <a:spcPts val="1500"/>
              </a:lnSpc>
            </a:pPr>
            <a:r>
              <a:rPr lang="ja-JP" altLang="en-US" sz="9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・おまかせピザ・海老のチリマヨソース和え・三河地鶏のスパイス揚げ</a:t>
            </a:r>
          </a:p>
          <a:p>
            <a:pPr algn="ctr">
              <a:lnSpc>
                <a:spcPts val="1500"/>
              </a:lnSpc>
            </a:pPr>
            <a:r>
              <a:rPr lang="ja-JP" altLang="en-US" sz="9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・人気のペペロンチーノ・デザート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1613916" y="5995425"/>
            <a:ext cx="923330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1200" dirty="0">
                <a:solidFill>
                  <a:srgbClr val="C30D22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欧州創作料理</a:t>
            </a:r>
            <a:endParaRPr lang="en-US" altLang="ja-JP" sz="1200" dirty="0">
              <a:solidFill>
                <a:srgbClr val="C30D22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390628" y="6205863"/>
            <a:ext cx="1368000" cy="1008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ts val="1200"/>
              </a:lnSpc>
            </a:pPr>
            <a:r>
              <a:rPr lang="ja-JP" altLang="en-US" sz="900" dirty="0">
                <a:latin typeface="HGP明朝E" panose="02020900000000000000" pitchFamily="18" charset="-128"/>
                <a:ea typeface="HGP明朝E" panose="02020900000000000000" pitchFamily="18" charset="-128"/>
              </a:rPr>
              <a:t>日本の四季の旬の素材</a:t>
            </a:r>
            <a:endParaRPr lang="en-US" altLang="ja-JP" sz="9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algn="dist">
              <a:lnSpc>
                <a:spcPts val="1200"/>
              </a:lnSpc>
            </a:pPr>
            <a:r>
              <a:rPr lang="ja-JP" altLang="en-US" sz="900" dirty="0">
                <a:latin typeface="HGP明朝E" panose="02020900000000000000" pitchFamily="18" charset="-128"/>
                <a:ea typeface="HGP明朝E" panose="02020900000000000000" pitchFamily="18" charset="-128"/>
              </a:rPr>
              <a:t>を活かした“西洋フュー</a:t>
            </a:r>
            <a:endParaRPr lang="en-US" altLang="ja-JP" sz="9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algn="dist">
              <a:lnSpc>
                <a:spcPts val="1200"/>
              </a:lnSpc>
            </a:pPr>
            <a:r>
              <a:rPr lang="ja-JP" altLang="en-US" sz="900" dirty="0">
                <a:latin typeface="HGP明朝E" panose="02020900000000000000" pitchFamily="18" charset="-128"/>
                <a:ea typeface="HGP明朝E" panose="02020900000000000000" pitchFamily="18" charset="-128"/>
              </a:rPr>
              <a:t>ジョン料理” イタリアン</a:t>
            </a:r>
            <a:endParaRPr lang="en-US" altLang="ja-JP" sz="9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algn="dist">
              <a:lnSpc>
                <a:spcPts val="1200"/>
              </a:lnSpc>
            </a:pPr>
            <a:r>
              <a:rPr lang="ja-JP" altLang="en-US" sz="900" dirty="0">
                <a:latin typeface="HGP明朝E" panose="02020900000000000000" pitchFamily="18" charset="-128"/>
                <a:ea typeface="HGP明朝E" panose="02020900000000000000" pitchFamily="18" charset="-128"/>
              </a:rPr>
              <a:t>やフレンチをベースにア</a:t>
            </a:r>
            <a:endParaRPr lang="en-US" altLang="ja-JP" sz="9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algn="dist">
              <a:lnSpc>
                <a:spcPts val="1200"/>
              </a:lnSpc>
            </a:pPr>
            <a:r>
              <a:rPr lang="ja-JP" altLang="en-US" sz="900" dirty="0">
                <a:latin typeface="HGP明朝E" panose="02020900000000000000" pitchFamily="18" charset="-128"/>
                <a:ea typeface="HGP明朝E" panose="02020900000000000000" pitchFamily="18" charset="-128"/>
              </a:rPr>
              <a:t>レンジした料理をパー</a:t>
            </a:r>
            <a:endParaRPr lang="en-US" altLang="ja-JP" sz="9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>
              <a:lnSpc>
                <a:spcPts val="1200"/>
              </a:lnSpc>
            </a:pPr>
            <a:r>
              <a:rPr lang="ja-JP" altLang="en-US" sz="900" dirty="0">
                <a:latin typeface="HGP明朝E" panose="02020900000000000000" pitchFamily="18" charset="-128"/>
                <a:ea typeface="HGP明朝E" panose="02020900000000000000" pitchFamily="18" charset="-128"/>
              </a:rPr>
              <a:t>ティープランで♪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3205959" y="6525328"/>
            <a:ext cx="1368000" cy="396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ts val="1200"/>
              </a:lnSpc>
            </a:pPr>
            <a:r>
              <a:rPr lang="ja-JP" altLang="en-US" sz="900" dirty="0">
                <a:latin typeface="HGP明朝E" panose="02020900000000000000" pitchFamily="18" charset="-128"/>
                <a:ea typeface="HGP明朝E" panose="02020900000000000000" pitchFamily="18" charset="-128"/>
              </a:rPr>
              <a:t>豊洲駅すぐの好立地で</a:t>
            </a:r>
            <a:endParaRPr lang="en-US" altLang="ja-JP" sz="9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>
              <a:lnSpc>
                <a:spcPts val="1200"/>
              </a:lnSpc>
            </a:pPr>
            <a:r>
              <a:rPr lang="ja-JP" altLang="en-US" sz="900" dirty="0">
                <a:latin typeface="HGP明朝E" panose="02020900000000000000" pitchFamily="18" charset="-128"/>
                <a:ea typeface="HGP明朝E" panose="02020900000000000000" pitchFamily="18" charset="-128"/>
              </a:rPr>
              <a:t>アクセスの良さ抜群！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3543936" y="6291071"/>
            <a:ext cx="695703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200" dirty="0">
                <a:solidFill>
                  <a:srgbClr val="C30D22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豊洲駅</a:t>
            </a:r>
            <a:r>
              <a:rPr lang="en-US" altLang="ja-JP" sz="1200" dirty="0">
                <a:solidFill>
                  <a:srgbClr val="C30D22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2</a:t>
            </a:r>
            <a:r>
              <a:rPr lang="ja-JP" altLang="en-US" sz="1200" dirty="0">
                <a:solidFill>
                  <a:srgbClr val="C30D22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分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5018535" y="6386106"/>
            <a:ext cx="1386000" cy="900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ts val="1200"/>
              </a:lnSpc>
            </a:pPr>
            <a:r>
              <a:rPr lang="ja-JP" altLang="en-US" sz="900" dirty="0">
                <a:latin typeface="HGP明朝E" panose="02020900000000000000" pitchFamily="18" charset="-128"/>
                <a:ea typeface="HGP明朝E" panose="02020900000000000000" pitchFamily="18" charset="-128"/>
              </a:rPr>
              <a:t>モダンな中にもガーリー</a:t>
            </a:r>
            <a:endParaRPr lang="en-US" altLang="ja-JP" sz="9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algn="dist">
              <a:lnSpc>
                <a:spcPts val="1200"/>
              </a:lnSpc>
            </a:pPr>
            <a:r>
              <a:rPr lang="ja-JP" altLang="en-US" sz="900" dirty="0">
                <a:latin typeface="HGP明朝E" panose="02020900000000000000" pitchFamily="18" charset="-128"/>
                <a:ea typeface="HGP明朝E" panose="02020900000000000000" pitchFamily="18" charset="-128"/>
              </a:rPr>
              <a:t>テイストを散りばめたデ</a:t>
            </a:r>
            <a:endParaRPr lang="en-US" altLang="ja-JP" sz="9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algn="dist">
              <a:lnSpc>
                <a:spcPts val="1200"/>
              </a:lnSpc>
            </a:pPr>
            <a:r>
              <a:rPr lang="ja-JP" altLang="en-US" sz="900" dirty="0">
                <a:latin typeface="HGP明朝E" panose="02020900000000000000" pitchFamily="18" charset="-128"/>
                <a:ea typeface="HGP明朝E" panose="02020900000000000000" pitchFamily="18" charset="-128"/>
              </a:rPr>
              <a:t>ザイン。デザイナーでも</a:t>
            </a:r>
            <a:r>
              <a:rPr lang="ja-JP" altLang="en-US" sz="900" dirty="0" err="1">
                <a:latin typeface="HGP明朝E" panose="02020900000000000000" pitchFamily="18" charset="-128"/>
                <a:ea typeface="HGP明朝E" panose="02020900000000000000" pitchFamily="18" charset="-128"/>
              </a:rPr>
              <a:t>あ</a:t>
            </a:r>
            <a:endParaRPr lang="en-US" altLang="ja-JP" sz="9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algn="dist">
              <a:lnSpc>
                <a:spcPts val="1200"/>
              </a:lnSpc>
            </a:pPr>
            <a:r>
              <a:rPr lang="ja-JP" altLang="en-US" sz="900" dirty="0">
                <a:latin typeface="HGP明朝E" panose="02020900000000000000" pitchFamily="18" charset="-128"/>
                <a:ea typeface="HGP明朝E" panose="02020900000000000000" pitchFamily="18" charset="-128"/>
              </a:rPr>
              <a:t>るオーナーの感性を活か</a:t>
            </a:r>
            <a:endParaRPr lang="en-US" altLang="ja-JP" sz="9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>
              <a:lnSpc>
                <a:spcPts val="1200"/>
              </a:lnSpc>
            </a:pPr>
            <a:r>
              <a:rPr lang="ja-JP" altLang="en-US" sz="900" dirty="0">
                <a:latin typeface="HGP明朝E" panose="02020900000000000000" pitchFamily="18" charset="-128"/>
                <a:ea typeface="HGP明朝E" panose="02020900000000000000" pitchFamily="18" charset="-128"/>
              </a:rPr>
              <a:t>した、オシャレな空間。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5231584" y="5978670"/>
            <a:ext cx="969817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1200" dirty="0">
                <a:solidFill>
                  <a:srgbClr val="C30D22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スタイリッシュな</a:t>
            </a:r>
            <a:endParaRPr lang="en-US" altLang="ja-JP" sz="1200" dirty="0">
              <a:solidFill>
                <a:srgbClr val="C30D22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algn="ctr"/>
            <a:r>
              <a:rPr lang="ja-JP" altLang="en-US" sz="1200" dirty="0">
                <a:solidFill>
                  <a:srgbClr val="C30D22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店内空間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2762239" y="7494976"/>
            <a:ext cx="2250616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800" spc="15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レストランアスクル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1959555" y="7845613"/>
            <a:ext cx="3879267" cy="3847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zh-TW" altLang="en-US" sz="11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営業時間：火曜日</a:t>
            </a:r>
            <a:r>
              <a:rPr lang="en-US" altLang="zh-TW" sz="11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〜</a:t>
            </a:r>
            <a:r>
              <a:rPr lang="zh-TW" altLang="en-US" sz="11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日曜日／</a:t>
            </a:r>
            <a:r>
              <a:rPr lang="en-US" altLang="zh-TW" sz="11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10</a:t>
            </a:r>
            <a:r>
              <a:rPr lang="zh-TW" altLang="en-US" sz="11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：</a:t>
            </a:r>
            <a:r>
              <a:rPr lang="en-US" altLang="zh-TW" sz="11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00-22</a:t>
            </a:r>
            <a:r>
              <a:rPr lang="zh-TW" altLang="en-US" sz="11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：</a:t>
            </a:r>
            <a:r>
              <a:rPr lang="en-US" altLang="zh-TW" sz="11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00</a:t>
            </a:r>
            <a:r>
              <a:rPr lang="zh-TW" altLang="en-US" sz="11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／定休日：月曜日</a:t>
            </a:r>
          </a:p>
          <a:p>
            <a:pPr algn="ctr">
              <a:lnSpc>
                <a:spcPts val="1500"/>
              </a:lnSpc>
            </a:pPr>
            <a:r>
              <a:rPr lang="zh-TW" altLang="en-US" sz="1100" spc="1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〒</a:t>
            </a:r>
            <a:r>
              <a:rPr lang="en-US" altLang="zh-TW" sz="1100" spc="1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135-0061 </a:t>
            </a:r>
            <a:r>
              <a:rPr lang="zh-TW" altLang="en-US" sz="1100" spc="1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東京都江東区豊洲</a:t>
            </a:r>
            <a:r>
              <a:rPr lang="en-US" altLang="zh-TW" sz="1100" spc="1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3-2-3</a:t>
            </a:r>
            <a:endParaRPr lang="en-US" altLang="zh-TW" sz="900" spc="100" dirty="0">
              <a:solidFill>
                <a:schemeClr val="bg1"/>
              </a:solidFill>
              <a:latin typeface="HG明朝E" panose="02020909000000000000" pitchFamily="17" charset="-128"/>
              <a:ea typeface="HG明朝E" panose="02020909000000000000" pitchFamily="17" charset="-128"/>
            </a:endParaRP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6960" y="8697457"/>
            <a:ext cx="2593853" cy="2210255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" y="8694860"/>
            <a:ext cx="2596901" cy="2212852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1411" y="8694860"/>
            <a:ext cx="2596901" cy="2212852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32345" y="4448304"/>
            <a:ext cx="4706122" cy="6096"/>
          </a:xfrm>
          <a:prstGeom prst="rect">
            <a:avLst/>
          </a:prstGeom>
        </p:spPr>
      </p:pic>
      <p:sp>
        <p:nvSpPr>
          <p:cNvPr id="25" name="正方形/長方形 24"/>
          <p:cNvSpPr/>
          <p:nvPr/>
        </p:nvSpPr>
        <p:spPr>
          <a:xfrm>
            <a:off x="3407121" y="8231534"/>
            <a:ext cx="1384995" cy="276999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/>
          <a:p>
            <a:r>
              <a:rPr lang="en-US" altLang="zh-TW" sz="1800" spc="50" dirty="0">
                <a:solidFill>
                  <a:schemeClr val="bg1"/>
                </a:solidFill>
                <a:latin typeface="Book Antiqua" panose="02040602050305030304" pitchFamily="18" charset="0"/>
                <a:ea typeface="HG明朝E" panose="02020909000000000000" pitchFamily="17" charset="-128"/>
              </a:rPr>
              <a:t>03-1234-1111</a:t>
            </a:r>
            <a:endParaRPr lang="ja-JP" altLang="en-US" spc="50" dirty="0">
              <a:solidFill>
                <a:schemeClr val="bg1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3040140" y="8277700"/>
            <a:ext cx="347852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zh-TW" sz="1200" spc="50" dirty="0">
                <a:solidFill>
                  <a:schemeClr val="bg1"/>
                </a:solidFill>
                <a:latin typeface="Book Antiqua" panose="02040602050305030304" pitchFamily="18" charset="0"/>
                <a:ea typeface="HG明朝E" panose="02020909000000000000" pitchFamily="17" charset="-128"/>
              </a:rPr>
              <a:t>TEL.</a:t>
            </a:r>
            <a:endParaRPr lang="ja-JP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907327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636</TotalTime>
  <Words>261</Words>
  <Application>Microsoft Office PowerPoint</Application>
  <PresentationFormat>ユーザー設定</PresentationFormat>
  <Paragraphs>48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4" baseType="lpstr">
      <vt:lpstr>HGP明朝E</vt:lpstr>
      <vt:lpstr>HGS教科書体</vt:lpstr>
      <vt:lpstr>HGS明朝E</vt:lpstr>
      <vt:lpstr>HG丸ｺﾞｼｯｸM-PRO</vt:lpstr>
      <vt:lpstr>HG明朝E</vt:lpstr>
      <vt:lpstr>ＭＳ Ｐゴシック</vt:lpstr>
      <vt:lpstr>Arial</vt:lpstr>
      <vt:lpstr>Book Antiqua</vt:lpstr>
      <vt:lpstr>Calibri</vt:lpstr>
      <vt:lpstr>Calibri Light</vt:lpstr>
      <vt:lpstr>Cambria Math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鈴木 翔</cp:lastModifiedBy>
  <cp:revision>95</cp:revision>
  <cp:lastPrinted>2015-12-02T04:15:06Z</cp:lastPrinted>
  <dcterms:created xsi:type="dcterms:W3CDTF">2013-08-07T01:16:52Z</dcterms:created>
  <dcterms:modified xsi:type="dcterms:W3CDTF">2017-03-03T10:48:35Z</dcterms:modified>
</cp:coreProperties>
</file>