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5"/>
  </p:notesMasterIdLst>
  <p:handoutMasterIdLst>
    <p:handoutMasterId r:id="rId6"/>
  </p:handoutMasterIdLst>
  <p:sldIdLst>
    <p:sldId id="260" r:id="rId2"/>
    <p:sldId id="264" r:id="rId3"/>
    <p:sldId id="265" r:id="rId4"/>
  </p:sldIdLst>
  <p:sldSz cx="7775575" cy="10907713"/>
  <p:notesSz cx="7099300" cy="102346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000B"/>
    <a:srgbClr val="FFF000"/>
    <a:srgbClr val="40210F"/>
    <a:srgbClr val="8FC31F"/>
    <a:srgbClr val="FF9933"/>
    <a:srgbClr val="000066"/>
    <a:srgbClr val="66FF33"/>
    <a:srgbClr val="66FF66"/>
    <a:srgbClr val="ED6C00"/>
    <a:srgbClr val="65AA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63" autoAdjust="0"/>
    <p:restoredTop sz="94660"/>
  </p:normalViewPr>
  <p:slideViewPr>
    <p:cSldViewPr snapToGrid="0">
      <p:cViewPr varScale="1">
        <p:scale>
          <a:sx n="47" d="100"/>
          <a:sy n="47" d="100"/>
        </p:scale>
        <p:origin x="-2190" y="-96"/>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76877" cy="511498"/>
          </a:xfrm>
          <a:prstGeom prst="rect">
            <a:avLst/>
          </a:prstGeom>
        </p:spPr>
        <p:txBody>
          <a:bodyPr vert="horz" lIns="89190" tIns="44595" rIns="89190" bIns="4459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0885" y="0"/>
            <a:ext cx="3076877" cy="511498"/>
          </a:xfrm>
          <a:prstGeom prst="rect">
            <a:avLst/>
          </a:prstGeom>
        </p:spPr>
        <p:txBody>
          <a:bodyPr vert="horz" lIns="89190" tIns="44595" rIns="89190" bIns="44595" rtlCol="0"/>
          <a:lstStyle>
            <a:lvl1pPr algn="r">
              <a:defRPr sz="1200"/>
            </a:lvl1pPr>
          </a:lstStyle>
          <a:p>
            <a:fld id="{EA4C0380-2DE9-498B-B68D-60B46204BA80}" type="datetimeFigureOut">
              <a:rPr kumimoji="1" lang="ja-JP" altLang="en-US" smtClean="0"/>
              <a:t>2015/12/2</a:t>
            </a:fld>
            <a:endParaRPr kumimoji="1" lang="ja-JP" altLang="en-US"/>
          </a:p>
        </p:txBody>
      </p:sp>
      <p:sp>
        <p:nvSpPr>
          <p:cNvPr id="4" name="フッター プレースホルダー 3"/>
          <p:cNvSpPr>
            <a:spLocks noGrp="1"/>
          </p:cNvSpPr>
          <p:nvPr>
            <p:ph type="ftr" sz="quarter" idx="2"/>
          </p:nvPr>
        </p:nvSpPr>
        <p:spPr>
          <a:xfrm>
            <a:off x="1" y="9721562"/>
            <a:ext cx="3076877" cy="511497"/>
          </a:xfrm>
          <a:prstGeom prst="rect">
            <a:avLst/>
          </a:prstGeom>
        </p:spPr>
        <p:txBody>
          <a:bodyPr vert="horz" lIns="89190" tIns="44595" rIns="89190" bIns="4459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0885" y="9721562"/>
            <a:ext cx="3076877" cy="511497"/>
          </a:xfrm>
          <a:prstGeom prst="rect">
            <a:avLst/>
          </a:prstGeom>
        </p:spPr>
        <p:txBody>
          <a:bodyPr vert="horz" lIns="89190" tIns="44595" rIns="89190" bIns="4459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076363" cy="513508"/>
          </a:xfrm>
          <a:prstGeom prst="rect">
            <a:avLst/>
          </a:prstGeom>
        </p:spPr>
        <p:txBody>
          <a:bodyPr vert="horz" lIns="94775" tIns="47388" rIns="94775" bIns="47388"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7" y="0"/>
            <a:ext cx="3076363" cy="513508"/>
          </a:xfrm>
          <a:prstGeom prst="rect">
            <a:avLst/>
          </a:prstGeom>
        </p:spPr>
        <p:txBody>
          <a:bodyPr vert="horz" lIns="94775" tIns="47388" rIns="94775" bIns="47388" rtlCol="0"/>
          <a:lstStyle>
            <a:lvl1pPr algn="r">
              <a:defRPr sz="1200"/>
            </a:lvl1pPr>
          </a:lstStyle>
          <a:p>
            <a:fld id="{70F99883-74AE-4A2C-81B7-5B86A08198C0}" type="datetimeFigureOut">
              <a:rPr kumimoji="1" lang="ja-JP" altLang="en-US" smtClean="0"/>
              <a:t>2015/12/2</a:t>
            </a:fld>
            <a:endParaRPr kumimoji="1" lang="ja-JP" altLang="en-US"/>
          </a:p>
        </p:txBody>
      </p:sp>
      <p:sp>
        <p:nvSpPr>
          <p:cNvPr id="4" name="スライド イメージ プレースホルダー 3"/>
          <p:cNvSpPr>
            <a:spLocks noGrp="1" noRot="1" noChangeAspect="1"/>
          </p:cNvSpPr>
          <p:nvPr>
            <p:ph type="sldImg" idx="2"/>
          </p:nvPr>
        </p:nvSpPr>
        <p:spPr>
          <a:xfrm>
            <a:off x="2319338" y="1277938"/>
            <a:ext cx="2460625" cy="3455987"/>
          </a:xfrm>
          <a:prstGeom prst="rect">
            <a:avLst/>
          </a:prstGeom>
          <a:noFill/>
          <a:ln w="12700">
            <a:solidFill>
              <a:prstClr val="black"/>
            </a:solidFill>
          </a:ln>
        </p:spPr>
        <p:txBody>
          <a:bodyPr vert="horz" lIns="94775" tIns="47388" rIns="94775" bIns="47388"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8"/>
          </a:xfrm>
          <a:prstGeom prst="rect">
            <a:avLst/>
          </a:prstGeom>
        </p:spPr>
        <p:txBody>
          <a:bodyPr vert="horz" lIns="94775" tIns="47388" rIns="94775" bIns="4738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721110"/>
            <a:ext cx="3076363" cy="513507"/>
          </a:xfrm>
          <a:prstGeom prst="rect">
            <a:avLst/>
          </a:prstGeom>
        </p:spPr>
        <p:txBody>
          <a:bodyPr vert="horz" lIns="94775" tIns="47388" rIns="94775" bIns="4738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7" y="9721110"/>
            <a:ext cx="3076363" cy="513507"/>
          </a:xfrm>
          <a:prstGeom prst="rect">
            <a:avLst/>
          </a:prstGeom>
        </p:spPr>
        <p:txBody>
          <a:bodyPr vert="horz" lIns="94775" tIns="47388" rIns="94775" bIns="4738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12/2/2015</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図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12"/>
            <a:ext cx="7776000" cy="10905885"/>
          </a:xfrm>
          <a:prstGeom prst="rect">
            <a:avLst/>
          </a:prstGeom>
        </p:spPr>
      </p:pic>
      <p:sp>
        <p:nvSpPr>
          <p:cNvPr id="27" name="正方形/長方形 26"/>
          <p:cNvSpPr/>
          <p:nvPr/>
        </p:nvSpPr>
        <p:spPr>
          <a:xfrm>
            <a:off x="0" y="9156595"/>
            <a:ext cx="7783904" cy="1754605"/>
          </a:xfrm>
          <a:prstGeom prst="rect">
            <a:avLst/>
          </a:prstGeom>
          <a:solidFill>
            <a:srgbClr val="4021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5842" y="9308543"/>
            <a:ext cx="2036068" cy="1133858"/>
          </a:xfrm>
          <a:prstGeom prst="rect">
            <a:avLst/>
          </a:prstGeom>
        </p:spPr>
      </p:pic>
      <p:pic>
        <p:nvPicPr>
          <p:cNvPr id="26" name="図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5080" y="9146277"/>
            <a:ext cx="2734062" cy="1761748"/>
          </a:xfrm>
          <a:prstGeom prst="rect">
            <a:avLst/>
          </a:prstGeom>
        </p:spPr>
      </p:pic>
      <p:pic>
        <p:nvPicPr>
          <p:cNvPr id="29" name="図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18737" y="10414278"/>
            <a:ext cx="2090932" cy="124968"/>
          </a:xfrm>
          <a:prstGeom prst="rect">
            <a:avLst/>
          </a:prstGeom>
        </p:spPr>
      </p:pic>
      <p:pic>
        <p:nvPicPr>
          <p:cNvPr id="32" name="図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11117" y="9415905"/>
            <a:ext cx="2106172" cy="304801"/>
          </a:xfrm>
          <a:prstGeom prst="rect">
            <a:avLst/>
          </a:prstGeom>
        </p:spPr>
      </p:pic>
      <p:pic>
        <p:nvPicPr>
          <p:cNvPr id="34" name="図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5534" y="4401428"/>
            <a:ext cx="6303277" cy="1792228"/>
          </a:xfrm>
          <a:prstGeom prst="rect">
            <a:avLst/>
          </a:prstGeom>
        </p:spPr>
      </p:pic>
      <p:sp>
        <p:nvSpPr>
          <p:cNvPr id="2" name="正方形/長方形 1"/>
          <p:cNvSpPr/>
          <p:nvPr/>
        </p:nvSpPr>
        <p:spPr>
          <a:xfrm rot="21220098">
            <a:off x="3759745" y="704416"/>
            <a:ext cx="3157916" cy="707886"/>
          </a:xfrm>
          <a:prstGeom prst="rect">
            <a:avLst/>
          </a:prstGeom>
        </p:spPr>
        <p:txBody>
          <a:bodyPr wrap="none" lIns="0" tIns="0" rIns="0" bIns="0">
            <a:spAutoFit/>
          </a:bodyPr>
          <a:lstStyle/>
          <a:p>
            <a:pPr>
              <a:lnSpc>
                <a:spcPts val="2700"/>
              </a:lnSpc>
            </a:pPr>
            <a:r>
              <a:rPr lang="ja-JP" altLang="en-US" sz="2300" dirty="0" smtClean="0">
                <a:solidFill>
                  <a:schemeClr val="bg1"/>
                </a:solidFill>
                <a:latin typeface="HGP創英角ｺﾞｼｯｸUB" panose="020B0900000000000000" pitchFamily="50" charset="-128"/>
                <a:ea typeface="HGP創英角ｺﾞｼｯｸUB" panose="020B0900000000000000" pitchFamily="50" charset="-128"/>
              </a:rPr>
              <a:t>今年の忘年会は</a:t>
            </a:r>
          </a:p>
          <a:p>
            <a:pPr>
              <a:lnSpc>
                <a:spcPts val="2700"/>
              </a:lnSpc>
            </a:pPr>
            <a:r>
              <a:rPr lang="ja-JP" altLang="en-US" sz="2300" dirty="0" smtClean="0">
                <a:solidFill>
                  <a:schemeClr val="bg1"/>
                </a:solidFill>
                <a:latin typeface="HGP創英角ｺﾞｼｯｸUB" panose="020B0900000000000000" pitchFamily="50" charset="-128"/>
                <a:ea typeface="HGP創英角ｺﾞｼｯｸUB" panose="020B0900000000000000" pitchFamily="50" charset="-128"/>
              </a:rPr>
              <a:t>居酒屋あすくる</a:t>
            </a:r>
            <a:r>
              <a:rPr lang="ja-JP" altLang="en-US" sz="2300" dirty="0" err="1" smtClean="0">
                <a:solidFill>
                  <a:schemeClr val="bg1"/>
                </a:solidFill>
                <a:latin typeface="HGP創英角ｺﾞｼｯｸUB" panose="020B0900000000000000" pitchFamily="50" charset="-128"/>
                <a:ea typeface="HGP創英角ｺﾞｼｯｸUB" panose="020B0900000000000000" pitchFamily="50" charset="-128"/>
              </a:rPr>
              <a:t>で</a:t>
            </a:r>
            <a:r>
              <a:rPr lang="ja-JP" altLang="en-US" sz="2300" dirty="0" smtClean="0">
                <a:solidFill>
                  <a:schemeClr val="bg1"/>
                </a:solidFill>
                <a:latin typeface="HGP創英角ｺﾞｼｯｸUB" panose="020B0900000000000000" pitchFamily="50" charset="-128"/>
                <a:ea typeface="HGP創英角ｺﾞｼｯｸUB" panose="020B0900000000000000" pitchFamily="50" charset="-128"/>
              </a:rPr>
              <a:t>決まり！</a:t>
            </a:r>
            <a:endParaRPr lang="ja-JP" altLang="en-US" sz="23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7" name="正方形/長方形 6"/>
          <p:cNvSpPr/>
          <p:nvPr/>
        </p:nvSpPr>
        <p:spPr>
          <a:xfrm>
            <a:off x="3105218" y="4609068"/>
            <a:ext cx="2806859" cy="738664"/>
          </a:xfrm>
          <a:prstGeom prst="rect">
            <a:avLst/>
          </a:prstGeom>
        </p:spPr>
        <p:txBody>
          <a:bodyPr wrap="none" lIns="0" tIns="0" rIns="0" bIns="0">
            <a:spAutoFit/>
          </a:bodyPr>
          <a:lstStyle/>
          <a:p>
            <a:r>
              <a:rPr lang="ja-JP" altLang="en-US" sz="4800" dirty="0" smtClean="0">
                <a:solidFill>
                  <a:srgbClr val="C7000B"/>
                </a:solidFill>
                <a:latin typeface="HGP創英ﾌﾟﾚｾﾞﾝｽEB" panose="02020800000000000000" pitchFamily="18" charset="-128"/>
                <a:ea typeface="HGP創英ﾌﾟﾚｾﾞﾝｽEB" panose="02020800000000000000" pitchFamily="18" charset="-128"/>
              </a:rPr>
              <a:t>３，８００円</a:t>
            </a:r>
            <a:endParaRPr lang="ja-JP" altLang="en-US" sz="4800" dirty="0">
              <a:solidFill>
                <a:srgbClr val="C7000B"/>
              </a:solidFill>
              <a:latin typeface="HGP創英ﾌﾟﾚｾﾞﾝｽEB" panose="02020800000000000000" pitchFamily="18" charset="-128"/>
              <a:ea typeface="HGP創英ﾌﾟﾚｾﾞﾝｽEB" panose="02020800000000000000" pitchFamily="18" charset="-128"/>
            </a:endParaRPr>
          </a:p>
        </p:txBody>
      </p:sp>
      <p:sp>
        <p:nvSpPr>
          <p:cNvPr id="8" name="正方形/長方形 7"/>
          <p:cNvSpPr/>
          <p:nvPr/>
        </p:nvSpPr>
        <p:spPr>
          <a:xfrm>
            <a:off x="1276182" y="5483006"/>
            <a:ext cx="4324902" cy="369332"/>
          </a:xfrm>
          <a:prstGeom prst="rect">
            <a:avLst/>
          </a:prstGeom>
        </p:spPr>
        <p:txBody>
          <a:bodyPr wrap="none" lIns="0" tIns="0" rIns="0" bIns="0">
            <a:spAutoFit/>
          </a:bodyPr>
          <a:lstStyle/>
          <a:p>
            <a:r>
              <a:rPr lang="en-US" altLang="ja-JP" sz="2400" spc="100" dirty="0">
                <a:solidFill>
                  <a:prstClr val="black"/>
                </a:solidFill>
                <a:latin typeface="HGP創英ﾌﾟﾚｾﾞﾝｽEB" panose="02020800000000000000" pitchFamily="18" charset="-128"/>
                <a:ea typeface="HGP創英ﾌﾟﾚｾﾞﾝｽEB" panose="02020800000000000000" pitchFamily="18" charset="-128"/>
              </a:rPr>
              <a:t>【</a:t>
            </a:r>
            <a:r>
              <a:rPr lang="ja-JP" altLang="en-US" sz="2400" spc="100" dirty="0" smtClean="0">
                <a:solidFill>
                  <a:prstClr val="black"/>
                </a:solidFill>
                <a:latin typeface="HGP創英ﾌﾟﾚｾﾞﾝｽEB" panose="02020800000000000000" pitchFamily="18" charset="-128"/>
                <a:ea typeface="HGP創英ﾌﾟﾚｾﾞﾝｽEB" panose="02020800000000000000" pitchFamily="18" charset="-128"/>
              </a:rPr>
              <a:t>料理 </a:t>
            </a:r>
            <a:r>
              <a:rPr lang="en-US" altLang="ja-JP" sz="2400" spc="100" dirty="0" smtClean="0">
                <a:solidFill>
                  <a:prstClr val="black"/>
                </a:solidFill>
                <a:latin typeface="HGP創英ﾌﾟﾚｾﾞﾝｽEB" panose="02020800000000000000" pitchFamily="18" charset="-128"/>
                <a:ea typeface="HGP創英ﾌﾟﾚｾﾞﾝｽEB" panose="02020800000000000000" pitchFamily="18" charset="-128"/>
              </a:rPr>
              <a:t>6</a:t>
            </a:r>
            <a:r>
              <a:rPr lang="ja-JP" altLang="en-US" sz="2400" spc="100" dirty="0" smtClean="0">
                <a:solidFill>
                  <a:prstClr val="black"/>
                </a:solidFill>
                <a:latin typeface="HGP創英ﾌﾟﾚｾﾞﾝｽEB" panose="02020800000000000000" pitchFamily="18" charset="-128"/>
                <a:ea typeface="HGP創英ﾌﾟﾚｾﾞﾝｽEB" panose="02020800000000000000" pitchFamily="18" charset="-128"/>
              </a:rPr>
              <a:t> 品</a:t>
            </a:r>
            <a:r>
              <a:rPr lang="en-US" altLang="ja-JP" sz="2400" spc="100" dirty="0">
                <a:solidFill>
                  <a:prstClr val="black"/>
                </a:solidFill>
                <a:latin typeface="HGP創英ﾌﾟﾚｾﾞﾝｽEB" panose="02020800000000000000" pitchFamily="18" charset="-128"/>
                <a:ea typeface="HGP創英ﾌﾟﾚｾﾞﾝｽEB" panose="02020800000000000000" pitchFamily="18" charset="-128"/>
              </a:rPr>
              <a:t>+</a:t>
            </a:r>
            <a:r>
              <a:rPr lang="ja-JP" altLang="en-US" sz="2400" spc="100" dirty="0" smtClean="0">
                <a:solidFill>
                  <a:prstClr val="black"/>
                </a:solidFill>
                <a:latin typeface="HGP創英ﾌﾟﾚｾﾞﾝｽEB" panose="02020800000000000000" pitchFamily="18" charset="-128"/>
                <a:ea typeface="HGP創英ﾌﾟﾚｾﾞﾝｽEB" panose="02020800000000000000" pitchFamily="18" charset="-128"/>
              </a:rPr>
              <a:t>飲み放題 </a:t>
            </a:r>
            <a:r>
              <a:rPr lang="en-US" altLang="ja-JP" sz="2400" spc="100" dirty="0" smtClean="0">
                <a:solidFill>
                  <a:prstClr val="black"/>
                </a:solidFill>
                <a:latin typeface="HGP創英ﾌﾟﾚｾﾞﾝｽEB" panose="02020800000000000000" pitchFamily="18" charset="-128"/>
                <a:ea typeface="HGP創英ﾌﾟﾚｾﾞﾝｽEB" panose="02020800000000000000" pitchFamily="18" charset="-128"/>
              </a:rPr>
              <a:t>2</a:t>
            </a:r>
            <a:r>
              <a:rPr lang="ja-JP" altLang="en-US" sz="2400" spc="100" dirty="0" smtClean="0">
                <a:solidFill>
                  <a:prstClr val="black"/>
                </a:solidFill>
                <a:latin typeface="HGP創英ﾌﾟﾚｾﾞﾝｽEB" panose="02020800000000000000" pitchFamily="18" charset="-128"/>
                <a:ea typeface="HGP創英ﾌﾟﾚｾﾞﾝｽEB" panose="02020800000000000000" pitchFamily="18" charset="-128"/>
              </a:rPr>
              <a:t> 時間</a:t>
            </a:r>
            <a:r>
              <a:rPr lang="en-US" altLang="ja-JP" sz="2400" spc="100" dirty="0">
                <a:solidFill>
                  <a:prstClr val="black"/>
                </a:solidFill>
                <a:latin typeface="HGP創英ﾌﾟﾚｾﾞﾝｽEB" panose="02020800000000000000" pitchFamily="18" charset="-128"/>
                <a:ea typeface="HGP創英ﾌﾟﾚｾﾞﾝｽEB" panose="02020800000000000000" pitchFamily="18" charset="-128"/>
              </a:rPr>
              <a:t>】</a:t>
            </a:r>
            <a:endParaRPr lang="ja-JP" altLang="en-US" sz="2400" spc="100" dirty="0">
              <a:solidFill>
                <a:prstClr val="black"/>
              </a:solidFill>
              <a:latin typeface="HGP創英ﾌﾟﾚｾﾞﾝｽEB" panose="02020800000000000000" pitchFamily="18" charset="-128"/>
              <a:ea typeface="HGP創英ﾌﾟﾚｾﾞﾝｽEB" panose="02020800000000000000" pitchFamily="18" charset="-128"/>
            </a:endParaRPr>
          </a:p>
        </p:txBody>
      </p:sp>
      <p:sp>
        <p:nvSpPr>
          <p:cNvPr id="9" name="正方形/長方形 8"/>
          <p:cNvSpPr/>
          <p:nvPr/>
        </p:nvSpPr>
        <p:spPr>
          <a:xfrm>
            <a:off x="1811468" y="6494026"/>
            <a:ext cx="4211409" cy="2519800"/>
          </a:xfrm>
          <a:prstGeom prst="rect">
            <a:avLst/>
          </a:prstGeom>
        </p:spPr>
        <p:txBody>
          <a:bodyPr vert="eaVert" wrap="square">
            <a:spAutoFit/>
          </a:bodyPr>
          <a:lstStyle/>
          <a:p>
            <a:pPr>
              <a:lnSpc>
                <a:spcPts val="3100"/>
              </a:lnSpc>
            </a:pPr>
            <a:r>
              <a:rPr lang="ja-JP" altLang="en-US" sz="2000" spc="100" dirty="0">
                <a:solidFill>
                  <a:schemeClr val="bg1"/>
                </a:solidFill>
                <a:latin typeface="HGP創英ﾌﾟﾚｾﾞﾝｽEB" panose="02020800000000000000" pitchFamily="18" charset="-128"/>
                <a:ea typeface="HGP創英ﾌﾟﾚｾﾞﾝｽEB" panose="02020800000000000000" pitchFamily="18" charset="-128"/>
              </a:rPr>
              <a:t>料理メニュー</a:t>
            </a:r>
            <a:endParaRPr lang="en-US" altLang="ja-JP" sz="1600" spc="100" dirty="0">
              <a:solidFill>
                <a:schemeClr val="bg1"/>
              </a:solidFill>
              <a:latin typeface="HGP創英ﾌﾟﾚｾﾞﾝｽEB" panose="02020800000000000000" pitchFamily="18" charset="-128"/>
              <a:ea typeface="HGP創英ﾌﾟﾚｾﾞﾝｽEB" panose="02020800000000000000" pitchFamily="18" charset="-128"/>
            </a:endParaRPr>
          </a:p>
          <a:p>
            <a:pPr>
              <a:lnSpc>
                <a:spcPts val="35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◆前菜</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3</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点盛り</a:t>
            </a:r>
            <a:r>
              <a:rPr lang="en-US" altLang="ja-JP" sz="1500" dirty="0" smtClean="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smtClean="0">
                <a:solidFill>
                  <a:schemeClr val="bg1"/>
                </a:solidFill>
                <a:latin typeface="HGP創英ﾌﾟﾚｾﾞﾝｽEB" panose="02020800000000000000" pitchFamily="18" charset="-128"/>
                <a:ea typeface="HGP創英ﾌﾟﾚｾﾞﾝｽEB" panose="02020800000000000000" pitchFamily="18" charset="-128"/>
              </a:rPr>
              <a:t>０００円</a:t>
            </a:r>
            <a:endParaRPr lang="ja-JP" altLang="en-US" sz="1500" dirty="0">
              <a:solidFill>
                <a:schemeClr val="bg1"/>
              </a:solidFill>
              <a:latin typeface="HGP創英ﾌﾟﾚｾﾞﾝｽEB" panose="02020800000000000000" pitchFamily="18" charset="-128"/>
              <a:ea typeface="HGP創英ﾌﾟﾚｾﾞﾝｽEB" panose="02020800000000000000" pitchFamily="18" charset="-128"/>
            </a:endParaRP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◆枝豆</a:t>
            </a:r>
            <a:r>
              <a:rPr lang="en-US" altLang="ja-JP" sz="1500" dirty="0" smtClean="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smtClean="0">
                <a:solidFill>
                  <a:schemeClr val="bg1"/>
                </a:solidFill>
                <a:latin typeface="HGP創英ﾌﾟﾚｾﾞﾝｽEB" panose="02020800000000000000" pitchFamily="18" charset="-128"/>
                <a:ea typeface="HGP創英ﾌﾟﾚｾﾞﾝｽEB" panose="02020800000000000000" pitchFamily="18" charset="-128"/>
              </a:rPr>
              <a:t>０００円</a:t>
            </a:r>
            <a:endParaRPr lang="ja-JP" altLang="en-US" sz="1500" dirty="0">
              <a:solidFill>
                <a:schemeClr val="bg1"/>
              </a:solidFill>
              <a:latin typeface="HGP創英ﾌﾟﾚｾﾞﾝｽEB" panose="02020800000000000000" pitchFamily="18" charset="-128"/>
              <a:ea typeface="HGP創英ﾌﾟﾚｾﾞﾝｽEB" panose="02020800000000000000" pitchFamily="18" charset="-128"/>
            </a:endParaRP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◆焼魚</a:t>
            </a:r>
            <a:r>
              <a:rPr lang="en-US" altLang="ja-JP" sz="1500" dirty="0" smtClean="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smtClean="0">
                <a:solidFill>
                  <a:schemeClr val="bg1"/>
                </a:solidFill>
                <a:latin typeface="HGP創英ﾌﾟﾚｾﾞﾝｽEB" panose="02020800000000000000" pitchFamily="18" charset="-128"/>
                <a:ea typeface="HGP創英ﾌﾟﾚｾﾞﾝｽEB" panose="02020800000000000000" pitchFamily="18" charset="-128"/>
              </a:rPr>
              <a:t>０００円</a:t>
            </a:r>
            <a:endParaRPr lang="ja-JP" altLang="en-US" sz="1500" dirty="0">
              <a:solidFill>
                <a:schemeClr val="bg1"/>
              </a:solidFill>
              <a:latin typeface="HGP創英ﾌﾟﾚｾﾞﾝｽEB" panose="02020800000000000000" pitchFamily="18" charset="-128"/>
              <a:ea typeface="HGP創英ﾌﾟﾚｾﾞﾝｽEB" panose="02020800000000000000" pitchFamily="18" charset="-128"/>
            </a:endParaRP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◆海鮮サラダ</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０００円</a:t>
            </a: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◆だし巻き卵</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０００円</a:t>
            </a: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◆カルパッチョ</a:t>
            </a:r>
            <a:r>
              <a:rPr lang="en-US" altLang="ja-JP" sz="1500" dirty="0" smtClean="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smtClean="0">
                <a:solidFill>
                  <a:schemeClr val="bg1"/>
                </a:solidFill>
                <a:latin typeface="HGP創英ﾌﾟﾚｾﾞﾝｽEB" panose="02020800000000000000" pitchFamily="18" charset="-128"/>
                <a:ea typeface="HGP創英ﾌﾟﾚｾﾞﾝｽEB" panose="02020800000000000000" pitchFamily="18" charset="-128"/>
              </a:rPr>
              <a:t>０００円</a:t>
            </a:r>
            <a:endParaRPr lang="ja-JP" altLang="en-US" sz="1500" dirty="0">
              <a:solidFill>
                <a:schemeClr val="bg1"/>
              </a:solidFill>
              <a:latin typeface="HGP創英ﾌﾟﾚｾﾞﾝｽEB" panose="02020800000000000000" pitchFamily="18" charset="-128"/>
              <a:ea typeface="HGP創英ﾌﾟﾚｾﾞﾝｽEB" panose="02020800000000000000" pitchFamily="18" charset="-128"/>
            </a:endParaRP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◆寄せ豆腐</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０００円</a:t>
            </a: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◆鶏茶漬け</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０００円</a:t>
            </a:r>
          </a:p>
          <a:p>
            <a:pPr>
              <a:lnSpc>
                <a:spcPts val="3100"/>
              </a:lnSpc>
            </a:pP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◆デザート</a:t>
            </a:r>
            <a:r>
              <a:rPr lang="en-US" altLang="ja-JP" sz="1500" dirty="0">
                <a:solidFill>
                  <a:schemeClr val="bg1"/>
                </a:solidFill>
                <a:latin typeface="HGP創英ﾌﾟﾚｾﾞﾝｽEB" panose="02020800000000000000" pitchFamily="18" charset="-128"/>
                <a:ea typeface="HGP創英ﾌﾟﾚｾﾞﾝｽEB" panose="02020800000000000000" pitchFamily="18" charset="-128"/>
              </a:rPr>
              <a:t>………</a:t>
            </a:r>
            <a:r>
              <a:rPr lang="ja-JP" altLang="en-US" sz="1500" dirty="0">
                <a:solidFill>
                  <a:schemeClr val="bg1"/>
                </a:solidFill>
                <a:latin typeface="HGP創英ﾌﾟﾚｾﾞﾝｽEB" panose="02020800000000000000" pitchFamily="18" charset="-128"/>
                <a:ea typeface="HGP創英ﾌﾟﾚｾﾞﾝｽEB" panose="02020800000000000000" pitchFamily="18" charset="-128"/>
              </a:rPr>
              <a:t>０００円</a:t>
            </a:r>
          </a:p>
        </p:txBody>
      </p:sp>
      <p:sp>
        <p:nvSpPr>
          <p:cNvPr id="10" name="正方形/長方形 9"/>
          <p:cNvSpPr/>
          <p:nvPr/>
        </p:nvSpPr>
        <p:spPr>
          <a:xfrm>
            <a:off x="6205536" y="9097580"/>
            <a:ext cx="310983" cy="107722"/>
          </a:xfrm>
          <a:prstGeom prst="rect">
            <a:avLst/>
          </a:prstGeom>
        </p:spPr>
        <p:txBody>
          <a:bodyPr wrap="none" lIns="0" tIns="0" rIns="0" bIns="0">
            <a:spAutoFit/>
          </a:bodyPr>
          <a:lstStyle/>
          <a:p>
            <a:r>
              <a:rPr lang="ja-JP" altLang="en-US" sz="700" spc="100" dirty="0">
                <a:ln w="6350">
                  <a:solidFill>
                    <a:srgbClr val="C7000B"/>
                  </a:solidFill>
                </a:ln>
                <a:solidFill>
                  <a:schemeClr val="bg1"/>
                </a:solidFill>
                <a:latin typeface="HGP創英角ｺﾞｼｯｸUB" panose="020B0900000000000000" pitchFamily="50" charset="-128"/>
                <a:ea typeface="HGP創英角ｺﾞｼｯｸUB" panose="020B0900000000000000" pitchFamily="50" charset="-128"/>
              </a:rPr>
              <a:t>キリトリ</a:t>
            </a:r>
          </a:p>
        </p:txBody>
      </p:sp>
      <p:sp>
        <p:nvSpPr>
          <p:cNvPr id="11" name="正方形/長方形 10"/>
          <p:cNvSpPr/>
          <p:nvPr/>
        </p:nvSpPr>
        <p:spPr>
          <a:xfrm>
            <a:off x="5736627" y="9381450"/>
            <a:ext cx="1255152" cy="338554"/>
          </a:xfrm>
          <a:prstGeom prst="rect">
            <a:avLst/>
          </a:prstGeom>
        </p:spPr>
        <p:txBody>
          <a:bodyPr wrap="none" lIns="0" tIns="0" rIns="0" bIns="0">
            <a:spAutoFit/>
          </a:bodyPr>
          <a:lstStyle/>
          <a:p>
            <a:r>
              <a:rPr lang="ja-JP" altLang="en-US" sz="2200" dirty="0">
                <a:solidFill>
                  <a:srgbClr val="C7000B"/>
                </a:solidFill>
                <a:latin typeface="HGP創英角ｺﾞｼｯｸUB" panose="020B0900000000000000" pitchFamily="50" charset="-128"/>
                <a:ea typeface="HGP創英角ｺﾞｼｯｸUB" panose="020B0900000000000000" pitchFamily="50" charset="-128"/>
              </a:rPr>
              <a:t>クーポン券</a:t>
            </a:r>
          </a:p>
        </p:txBody>
      </p:sp>
      <p:sp>
        <p:nvSpPr>
          <p:cNvPr id="13" name="正方形/長方形 12"/>
          <p:cNvSpPr/>
          <p:nvPr/>
        </p:nvSpPr>
        <p:spPr>
          <a:xfrm>
            <a:off x="470630" y="9358664"/>
            <a:ext cx="2228174" cy="1033616"/>
          </a:xfrm>
          <a:prstGeom prst="rect">
            <a:avLst/>
          </a:prstGeom>
        </p:spPr>
        <p:txBody>
          <a:bodyPr wrap="none" lIns="0" tIns="0" rIns="0" bIns="0">
            <a:spAutoFit/>
          </a:bodyPr>
          <a:lstStyle/>
          <a:p>
            <a:r>
              <a:rPr lang="ja-JP" altLang="en-US" sz="2300" dirty="0">
                <a:solidFill>
                  <a:schemeClr val="bg1"/>
                </a:solidFill>
                <a:latin typeface="HGP創英角ｺﾞｼｯｸUB" panose="020B0900000000000000" pitchFamily="50" charset="-128"/>
                <a:ea typeface="HGP創英角ｺﾞｼｯｸUB" panose="020B0900000000000000" pitchFamily="50" charset="-128"/>
              </a:rPr>
              <a:t>居酒屋あすくる</a:t>
            </a:r>
          </a:p>
          <a:p>
            <a:pPr>
              <a:lnSpc>
                <a:spcPts val="2900"/>
              </a:lnSpc>
            </a:pPr>
            <a:r>
              <a:rPr lang="en-US" altLang="ja-JP" sz="1700" dirty="0">
                <a:solidFill>
                  <a:schemeClr val="bg1"/>
                </a:solidFill>
                <a:latin typeface="HGP創英角ｺﾞｼｯｸUB" panose="020B0900000000000000" pitchFamily="50" charset="-128"/>
                <a:ea typeface="HGP創英角ｺﾞｼｯｸUB" panose="020B0900000000000000" pitchFamily="50" charset="-128"/>
              </a:rPr>
              <a:t>TEL.</a:t>
            </a:r>
            <a:r>
              <a:rPr lang="en-US" altLang="ja-JP" sz="2200" spc="-200" dirty="0">
                <a:solidFill>
                  <a:schemeClr val="bg1"/>
                </a:solidFill>
                <a:latin typeface="HGP創英角ｺﾞｼｯｸUB" panose="020B0900000000000000" pitchFamily="50" charset="-128"/>
                <a:ea typeface="HGP創英角ｺﾞｼｯｸUB" panose="020B0900000000000000" pitchFamily="50" charset="-128"/>
              </a:rPr>
              <a:t>03-1234-1111</a:t>
            </a:r>
          </a:p>
          <a:p>
            <a:pPr>
              <a:lnSpc>
                <a:spcPts val="1200"/>
              </a:lnSpc>
            </a:pPr>
            <a:r>
              <a:rPr lang="en-US" altLang="ja-JP" sz="1100" dirty="0">
                <a:solidFill>
                  <a:schemeClr val="bg1"/>
                </a:solidFill>
                <a:latin typeface="HGPｺﾞｼｯｸE" panose="020B0900000000000000" pitchFamily="50" charset="-128"/>
                <a:ea typeface="HGPｺﾞｼｯｸE" panose="020B0900000000000000" pitchFamily="50" charset="-128"/>
              </a:rPr>
              <a:t>〒135-0061 </a:t>
            </a:r>
            <a:r>
              <a:rPr lang="ja-JP" altLang="en-US" sz="1100" dirty="0">
                <a:solidFill>
                  <a:schemeClr val="bg1"/>
                </a:solidFill>
                <a:latin typeface="HGPｺﾞｼｯｸE" panose="020B0900000000000000" pitchFamily="50" charset="-128"/>
                <a:ea typeface="HGPｺﾞｼｯｸE" panose="020B0900000000000000" pitchFamily="50" charset="-128"/>
              </a:rPr>
              <a:t>東京都江東区豊洲</a:t>
            </a:r>
            <a:r>
              <a:rPr lang="en-US" altLang="ja-JP" sz="1100" dirty="0">
                <a:solidFill>
                  <a:schemeClr val="bg1"/>
                </a:solidFill>
                <a:latin typeface="HGPｺﾞｼｯｸE" panose="020B0900000000000000" pitchFamily="50" charset="-128"/>
                <a:ea typeface="HGPｺﾞｼｯｸE" panose="020B0900000000000000" pitchFamily="50" charset="-128"/>
              </a:rPr>
              <a:t>3-2-3</a:t>
            </a:r>
          </a:p>
          <a:p>
            <a:pPr>
              <a:lnSpc>
                <a:spcPts val="1200"/>
              </a:lnSpc>
            </a:pPr>
            <a:r>
              <a:rPr lang="en-US" altLang="ja-JP" sz="1100" dirty="0">
                <a:solidFill>
                  <a:schemeClr val="bg1"/>
                </a:solidFill>
                <a:latin typeface="HGPｺﾞｼｯｸE" panose="020B0900000000000000" pitchFamily="50" charset="-128"/>
                <a:ea typeface="HGPｺﾞｼｯｸE" panose="020B0900000000000000" pitchFamily="50" charset="-128"/>
              </a:rPr>
              <a:t>http://www.askul.com/</a:t>
            </a:r>
            <a:endParaRPr lang="ja-JP" altLang="en-US" dirty="0">
              <a:solidFill>
                <a:schemeClr val="bg1"/>
              </a:solidFill>
              <a:latin typeface="HGPｺﾞｼｯｸE" panose="020B0900000000000000" pitchFamily="50" charset="-128"/>
              <a:ea typeface="HGPｺﾞｼｯｸE" panose="020B0900000000000000" pitchFamily="50" charset="-128"/>
            </a:endParaRPr>
          </a:p>
        </p:txBody>
      </p:sp>
      <p:sp>
        <p:nvSpPr>
          <p:cNvPr id="16" name="正方形/長方形 15"/>
          <p:cNvSpPr/>
          <p:nvPr/>
        </p:nvSpPr>
        <p:spPr>
          <a:xfrm>
            <a:off x="5403203" y="9735971"/>
            <a:ext cx="1922001" cy="615553"/>
          </a:xfrm>
          <a:prstGeom prst="rect">
            <a:avLst/>
          </a:prstGeom>
        </p:spPr>
        <p:txBody>
          <a:bodyPr wrap="none" lIns="0" tIns="0" rIns="0" bIns="0">
            <a:spAutoFit/>
          </a:bodyPr>
          <a:lstStyle/>
          <a:p>
            <a:r>
              <a:rPr lang="ja-JP" altLang="en-US" sz="4000" dirty="0" smtClean="0">
                <a:ln w="6350">
                  <a:solidFill>
                    <a:srgbClr val="C7000B"/>
                  </a:solidFill>
                </a:ln>
                <a:solidFill>
                  <a:srgbClr val="FFF000"/>
                </a:solidFill>
                <a:latin typeface="Impact" panose="020B0806030902050204" pitchFamily="34" charset="0"/>
                <a:ea typeface="HGP創英角ｺﾞｼｯｸUB" panose="020B0900000000000000" pitchFamily="50" charset="-128"/>
              </a:rPr>
              <a:t>２０</a:t>
            </a:r>
            <a:r>
              <a:rPr lang="ja-JP" altLang="en-US" sz="2800" dirty="0" smtClean="0">
                <a:ln w="6350">
                  <a:solidFill>
                    <a:srgbClr val="C7000B"/>
                  </a:solidFill>
                </a:ln>
                <a:solidFill>
                  <a:srgbClr val="FFF000"/>
                </a:solidFill>
                <a:latin typeface="Impact" panose="020B0806030902050204" pitchFamily="34" charset="0"/>
                <a:ea typeface="HGP創英角ｺﾞｼｯｸUB" panose="020B0900000000000000" pitchFamily="50" charset="-128"/>
              </a:rPr>
              <a:t>％ＯＦＦ</a:t>
            </a:r>
            <a:endParaRPr lang="ja-JP" altLang="en-US" sz="2800" dirty="0">
              <a:ln w="6350">
                <a:solidFill>
                  <a:srgbClr val="C7000B"/>
                </a:solidFill>
              </a:ln>
              <a:solidFill>
                <a:srgbClr val="FFF000"/>
              </a:solidFill>
              <a:latin typeface="Impact" panose="020B0806030902050204" pitchFamily="34" charset="0"/>
              <a:ea typeface="HGP創英角ｺﾞｼｯｸUB" panose="020B0900000000000000" pitchFamily="50" charset="-128"/>
            </a:endParaRPr>
          </a:p>
        </p:txBody>
      </p:sp>
      <p:sp>
        <p:nvSpPr>
          <p:cNvPr id="18" name="正方形/長方形 17"/>
          <p:cNvSpPr/>
          <p:nvPr/>
        </p:nvSpPr>
        <p:spPr>
          <a:xfrm>
            <a:off x="4999950" y="9830807"/>
            <a:ext cx="107722" cy="387927"/>
          </a:xfrm>
          <a:prstGeom prst="rect">
            <a:avLst/>
          </a:prstGeom>
        </p:spPr>
        <p:txBody>
          <a:bodyPr vert="eaVert" wrap="none" lIns="0" tIns="0" rIns="0" bIns="0">
            <a:spAutoFit/>
          </a:bodyPr>
          <a:lstStyle/>
          <a:p>
            <a:r>
              <a:rPr lang="ja-JP" altLang="en-US" sz="700" spc="100" dirty="0">
                <a:ln w="6350">
                  <a:solidFill>
                    <a:srgbClr val="C7000B"/>
                  </a:solidFill>
                </a:ln>
                <a:solidFill>
                  <a:schemeClr val="bg1"/>
                </a:solidFill>
                <a:latin typeface="HGP創英角ｺﾞｼｯｸUB" panose="020B0900000000000000" pitchFamily="50" charset="-128"/>
                <a:ea typeface="HGP創英角ｺﾞｼｯｸUB" panose="020B0900000000000000" pitchFamily="50" charset="-128"/>
              </a:rPr>
              <a:t>キリトリ</a:t>
            </a:r>
          </a:p>
        </p:txBody>
      </p:sp>
      <p:sp>
        <p:nvSpPr>
          <p:cNvPr id="19" name="正方形/長方形 18"/>
          <p:cNvSpPr/>
          <p:nvPr/>
        </p:nvSpPr>
        <p:spPr>
          <a:xfrm>
            <a:off x="5626661" y="10365068"/>
            <a:ext cx="1475084" cy="215444"/>
          </a:xfrm>
          <a:prstGeom prst="rect">
            <a:avLst/>
          </a:prstGeom>
        </p:spPr>
        <p:txBody>
          <a:bodyPr wrap="none">
            <a:spAutoFit/>
          </a:bodyPr>
          <a:lstStyle/>
          <a:p>
            <a:pPr lvl="0"/>
            <a:r>
              <a:rPr lang="en-US" altLang="ja-JP" sz="800" dirty="0">
                <a:solidFill>
                  <a:schemeClr val="bg1"/>
                </a:solidFill>
                <a:latin typeface="HGPｺﾞｼｯｸE" panose="020B0900000000000000" pitchFamily="50" charset="-128"/>
                <a:ea typeface="HGPｺﾞｼｯｸE" panose="020B0900000000000000" pitchFamily="50" charset="-128"/>
              </a:rPr>
              <a:t>※</a:t>
            </a:r>
            <a:r>
              <a:rPr lang="ja-JP" altLang="en-US" sz="800" dirty="0">
                <a:solidFill>
                  <a:schemeClr val="bg1"/>
                </a:solidFill>
                <a:latin typeface="HGPｺﾞｼｯｸE" panose="020B0900000000000000" pitchFamily="50" charset="-128"/>
                <a:ea typeface="HGPｺﾞｼｯｸE" panose="020B0900000000000000" pitchFamily="50" charset="-128"/>
              </a:rPr>
              <a:t>ご来店時にお持ちください。</a:t>
            </a:r>
          </a:p>
        </p:txBody>
      </p:sp>
      <p:pic>
        <p:nvPicPr>
          <p:cNvPr id="28" name="図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97760" y="4844255"/>
            <a:ext cx="1237491" cy="1219202"/>
          </a:xfrm>
          <a:prstGeom prst="rect">
            <a:avLst/>
          </a:prstGeom>
        </p:spPr>
      </p:pic>
      <p:pic>
        <p:nvPicPr>
          <p:cNvPr id="31" name="図 3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5765" y="5017799"/>
            <a:ext cx="1990348" cy="393193"/>
          </a:xfrm>
          <a:prstGeom prst="rect">
            <a:avLst/>
          </a:prstGeom>
        </p:spPr>
      </p:pic>
      <p:sp>
        <p:nvSpPr>
          <p:cNvPr id="6" name="正方形/長方形 5"/>
          <p:cNvSpPr/>
          <p:nvPr/>
        </p:nvSpPr>
        <p:spPr>
          <a:xfrm>
            <a:off x="1244442" y="4746108"/>
            <a:ext cx="1601400" cy="415498"/>
          </a:xfrm>
          <a:prstGeom prst="rect">
            <a:avLst/>
          </a:prstGeom>
        </p:spPr>
        <p:txBody>
          <a:bodyPr wrap="none" lIns="0" tIns="0" rIns="0" bIns="0">
            <a:spAutoFit/>
          </a:bodyPr>
          <a:lstStyle/>
          <a:p>
            <a:r>
              <a:rPr lang="ja-JP" altLang="en-US" sz="2700" dirty="0">
                <a:solidFill>
                  <a:prstClr val="black"/>
                </a:solidFill>
                <a:latin typeface="HGP創英ﾌﾟﾚｾﾞﾝｽEB" panose="02020800000000000000" pitchFamily="18" charset="-128"/>
                <a:ea typeface="HGP創英ﾌﾟﾚｾﾞﾝｽEB" panose="02020800000000000000" pitchFamily="18" charset="-128"/>
              </a:rPr>
              <a:t>宴会コース</a:t>
            </a:r>
          </a:p>
        </p:txBody>
      </p:sp>
    </p:spTree>
    <p:extLst>
      <p:ext uri="{BB962C8B-B14F-4D97-AF65-F5344CB8AC3E}">
        <p14:creationId xmlns:p14="http://schemas.microsoft.com/office/powerpoint/2010/main" val="870089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3468457673"/>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694</TotalTime>
  <Words>771</Words>
  <Application>Microsoft Office PowerPoint</Application>
  <PresentationFormat>ユーザー設定</PresentationFormat>
  <Paragraphs>74</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情報ソリューション事業部</cp:lastModifiedBy>
  <cp:revision>99</cp:revision>
  <cp:lastPrinted>2015-11-17T08:25:30Z</cp:lastPrinted>
  <dcterms:created xsi:type="dcterms:W3CDTF">2013-08-07T01:16:52Z</dcterms:created>
  <dcterms:modified xsi:type="dcterms:W3CDTF">2015-12-02T01:21:53Z</dcterms:modified>
</cp:coreProperties>
</file>