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F87"/>
    <a:srgbClr val="7F4E20"/>
    <a:srgbClr val="DF7C75"/>
    <a:srgbClr val="8FC31F"/>
    <a:srgbClr val="FF9933"/>
    <a:srgbClr val="000066"/>
    <a:srgbClr val="66FF33"/>
    <a:srgbClr val="66FF66"/>
    <a:srgbClr val="ED6C00"/>
    <a:srgbClr val="65A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1" y="1509"/>
            <a:ext cx="7776000" cy="1090529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960" y="0"/>
            <a:ext cx="3422911" cy="393802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35" y="0"/>
            <a:ext cx="3422911" cy="3938024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514" y="10291478"/>
            <a:ext cx="320041" cy="149352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666" y="6603914"/>
            <a:ext cx="1094234" cy="39014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75" y="10291478"/>
            <a:ext cx="320041" cy="149352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52" y="7727871"/>
            <a:ext cx="877826" cy="75895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52" y="8757614"/>
            <a:ext cx="877826" cy="758954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17" y="7772540"/>
            <a:ext cx="734569" cy="731521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17" y="8807902"/>
            <a:ext cx="734569" cy="731521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" y="3687417"/>
            <a:ext cx="7776000" cy="279936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70" y="3147802"/>
            <a:ext cx="1182626" cy="1179578"/>
          </a:xfrm>
          <a:prstGeom prst="rect">
            <a:avLst/>
          </a:prstGeom>
        </p:spPr>
      </p:pic>
      <p:sp>
        <p:nvSpPr>
          <p:cNvPr id="32" name="円/楕円 31"/>
          <p:cNvSpPr/>
          <p:nvPr/>
        </p:nvSpPr>
        <p:spPr>
          <a:xfrm>
            <a:off x="2763693" y="6633799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 rot="21303285">
            <a:off x="1004849" y="3406240"/>
            <a:ext cx="730969" cy="64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2100" spc="-200" dirty="0">
                <a:solidFill>
                  <a:srgbClr val="7F4E20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夫婦で</a:t>
            </a:r>
          </a:p>
          <a:p>
            <a:pPr algn="ctr">
              <a:lnSpc>
                <a:spcPts val="2500"/>
              </a:lnSpc>
            </a:pPr>
            <a:r>
              <a:rPr lang="ja-JP" altLang="en-US" sz="2100" spc="-200" dirty="0">
                <a:solidFill>
                  <a:srgbClr val="7F4E20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学ぶ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081391" y="4896481"/>
            <a:ext cx="3616376" cy="754053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algn="ctr"/>
            <a:r>
              <a:rPr lang="ja-JP" altLang="en-US" sz="4800" spc="-2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無料セミナー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61395" y="5733644"/>
            <a:ext cx="7005123" cy="29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Work </a:t>
            </a:r>
            <a:r>
              <a:rPr lang="ja-JP" altLang="en-US" sz="14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と</a:t>
            </a:r>
            <a:r>
              <a:rPr lang="ja-JP" altLang="en-US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Life </a:t>
            </a:r>
            <a:r>
              <a:rPr lang="ja-JP" altLang="en-US" sz="14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の</a:t>
            </a:r>
            <a:r>
              <a:rPr lang="ja-JP" altLang="en-US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Balance </a:t>
            </a:r>
            <a:r>
              <a:rPr lang="ja-JP" altLang="en-US" sz="14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の</a:t>
            </a:r>
            <a:r>
              <a:rPr lang="ja-JP" altLang="en-US" sz="19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ja-JP" altLang="en-US" sz="17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実現</a:t>
            </a:r>
            <a:r>
              <a:rPr lang="ja-JP" altLang="en-US" sz="15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に</a:t>
            </a:r>
            <a:r>
              <a:rPr lang="ja-JP" altLang="en-US" sz="17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向けて「働き方」</a:t>
            </a:r>
            <a:r>
              <a:rPr lang="ja-JP" altLang="en-US" sz="15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を</a:t>
            </a:r>
            <a:r>
              <a:rPr lang="ja-JP" altLang="en-US" sz="1700" spc="-5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変えてみましょう</a:t>
            </a:r>
            <a:r>
              <a:rPr lang="en-US" altLang="ja-JP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!!</a:t>
            </a:r>
            <a:r>
              <a:rPr lang="en-US" altLang="ja-JP" sz="19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40612" y="6389581"/>
            <a:ext cx="2473754" cy="677108"/>
          </a:xfrm>
          <a:prstGeom prst="rect">
            <a:avLst/>
          </a:prstGeom>
        </p:spPr>
        <p:txBody>
          <a:bodyPr wrap="none" tIns="0" bIns="0">
            <a:spAutoFit/>
          </a:bodyPr>
          <a:lstStyle/>
          <a:p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3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4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3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318677" y="6389581"/>
            <a:ext cx="288540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900" spc="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先着</a:t>
            </a:r>
            <a:r>
              <a:rPr lang="en-US" altLang="ja-JP" sz="4400" spc="150" dirty="0">
                <a:solidFill>
                  <a:schemeClr val="bg1"/>
                </a:solidFill>
                <a:latin typeface="ＨＧＳゴシックＥ"/>
                <a:ea typeface="HGS創英角ｺﾞｼｯｸUB" panose="020B0900000000000000" pitchFamily="50" charset="-128"/>
              </a:rPr>
              <a:t>50</a:t>
            </a:r>
            <a:r>
              <a:rPr lang="ja-JP" altLang="en-US" sz="1900" spc="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組</a:t>
            </a:r>
            <a:r>
              <a:rPr lang="en-US" altLang="ja-JP" sz="4400" spc="150" dirty="0">
                <a:solidFill>
                  <a:schemeClr val="bg1"/>
                </a:solidFill>
                <a:latin typeface="ＨＧＳゴシックＥ"/>
                <a:ea typeface="HGS創英角ｺﾞｼｯｸUB" panose="020B0900000000000000" pitchFamily="50" charset="-128"/>
              </a:rPr>
              <a:t>100</a:t>
            </a:r>
            <a:r>
              <a:rPr lang="ja-JP" altLang="en-US" sz="1900" spc="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名様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269736" y="6646201"/>
            <a:ext cx="1038746" cy="2887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お一人様でも</a:t>
            </a:r>
          </a:p>
          <a:p>
            <a:pPr algn="ctr">
              <a:lnSpc>
                <a:spcPts val="12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お申込みできます。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43133" y="7010654"/>
            <a:ext cx="2864887" cy="415498"/>
          </a:xfrm>
          <a:prstGeom prst="rect">
            <a:avLst/>
          </a:prstGeom>
        </p:spPr>
        <p:txBody>
          <a:bodyPr wrap="none" bIns="0">
            <a:spAutoFit/>
          </a:bodyPr>
          <a:lstStyle/>
          <a:p>
            <a:pPr algn="ctr"/>
            <a:r>
              <a:rPr lang="ja-JP" altLang="en-US" sz="2400" spc="-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１６：００</a:t>
            </a:r>
            <a:r>
              <a:rPr lang="en-US" altLang="ja-JP" sz="2400" spc="-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</a:t>
            </a:r>
            <a:r>
              <a:rPr lang="ja-JP" altLang="en-US" sz="2400" spc="-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１８：００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25828" y="7164704"/>
            <a:ext cx="4130939" cy="2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アスクルホテル５階</a:t>
            </a:r>
            <a:r>
              <a:rPr lang="en-US" altLang="ja-JP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</a:t>
            </a:r>
            <a:r>
              <a:rPr lang="ja-JP" altLang="en-US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豊洲の間</a:t>
            </a:r>
            <a:r>
              <a:rPr lang="en-US" altLang="ja-JP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】 </a:t>
            </a:r>
            <a:r>
              <a:rPr lang="ja-JP" altLang="en-US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東京都江東区豊洲３</a:t>
            </a:r>
            <a:r>
              <a:rPr lang="en-US" altLang="ja-JP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-</a:t>
            </a:r>
            <a:r>
              <a:rPr lang="ja-JP" altLang="en-US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２</a:t>
            </a:r>
            <a:r>
              <a:rPr lang="en-US" altLang="ja-JP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-</a:t>
            </a:r>
            <a:r>
              <a:rPr lang="ja-JP" altLang="en-US" sz="13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３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18840" y="7973636"/>
            <a:ext cx="439864" cy="261610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fontAlgn="ctr"/>
            <a:r>
              <a:rPr lang="ja-JP" altLang="en-US" sz="120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</a:t>
            </a:r>
            <a:r>
              <a:rPr lang="ja-JP" altLang="en-US" sz="170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</a:t>
            </a:r>
            <a:r>
              <a:rPr lang="ja-JP" altLang="en-US" sz="1200" spc="-1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部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620976" y="7828319"/>
            <a:ext cx="4514056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300" spc="-1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「仕事と育児・介護」の両立の為に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520254" y="7972508"/>
            <a:ext cx="554639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000" spc="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</a:p>
          <a:p>
            <a:r>
              <a:rPr lang="en-US" altLang="ja-JP" sz="1000" spc="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〜17:00</a:t>
            </a:r>
            <a:endParaRPr lang="ja-JP" altLang="en-US" sz="1000" spc="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14352" y="8997469"/>
            <a:ext cx="448841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 fontAlgn="ctr"/>
            <a:r>
              <a:rPr lang="ja-JP" altLang="en-US" sz="1200" spc="-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</a:t>
            </a:r>
            <a:r>
              <a:rPr lang="ja-JP" altLang="en-US" sz="1700" spc="-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２</a:t>
            </a:r>
            <a:r>
              <a:rPr lang="ja-JP" altLang="en-US" sz="1200" spc="-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部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743040" y="8303675"/>
            <a:ext cx="255839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講</a:t>
            </a:r>
            <a:r>
              <a:rPr lang="ja-JP" altLang="en-US" sz="1200" spc="-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師：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明日 来</a:t>
            </a:r>
            <a:r>
              <a:rPr lang="ja-JP" altLang="en-US" sz="1200" spc="-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子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ライフプランナ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ー）</a:t>
            </a:r>
            <a:endParaRPr lang="ja-JP" altLang="en-US" sz="1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620976" y="8861228"/>
            <a:ext cx="479105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「地域活動とボランティアの勧め」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520254" y="9017691"/>
            <a:ext cx="554639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000" spc="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17:00</a:t>
            </a:r>
          </a:p>
          <a:p>
            <a:r>
              <a:rPr lang="en-US" altLang="ja-JP" sz="1000" spc="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〜18:00</a:t>
            </a:r>
            <a:endParaRPr lang="ja-JP" altLang="en-US" sz="1000" spc="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43040" y="9333757"/>
            <a:ext cx="255839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講</a:t>
            </a:r>
            <a:r>
              <a:rPr lang="ja-JP" altLang="en-US" sz="1200" spc="-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師：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明日 来</a:t>
            </a:r>
            <a:r>
              <a:rPr lang="ja-JP" altLang="en-US" sz="1200" spc="-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男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ライフプランナ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ー）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779387" y="9926547"/>
            <a:ext cx="126957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お申込みお問合わせ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131338" y="9817338"/>
            <a:ext cx="2962349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200" spc="-15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アスクルセミナー事務局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134954" y="10254095"/>
            <a:ext cx="1223412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spc="-8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1400" spc="-8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810340" y="10297806"/>
            <a:ext cx="211596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00" spc="100" dirty="0">
                <a:solidFill>
                  <a:srgbClr val="DF7C75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endParaRPr lang="ja-JP" altLang="en-US" sz="1400" spc="100" dirty="0">
              <a:solidFill>
                <a:srgbClr val="DF7C75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832193" y="10254095"/>
            <a:ext cx="2194512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spc="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400" spc="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516206" y="10297806"/>
            <a:ext cx="222818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00" spc="100" dirty="0">
                <a:solidFill>
                  <a:srgbClr val="DF7C75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URL</a:t>
            </a:r>
            <a:endParaRPr lang="ja-JP" altLang="en-US" sz="800" spc="100" dirty="0">
              <a:solidFill>
                <a:srgbClr val="DF7C75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94672" y="4038563"/>
            <a:ext cx="7053213" cy="9233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6000" spc="-9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ワー</a:t>
            </a:r>
            <a:r>
              <a:rPr lang="ja-JP" altLang="en-US" sz="6000" spc="-25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ク・</a:t>
            </a:r>
            <a:r>
              <a:rPr lang="ja-JP" altLang="en-US" sz="6000" spc="-9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ライ</a:t>
            </a:r>
            <a:r>
              <a:rPr lang="ja-JP" altLang="en-US" sz="6000" spc="-25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フ・</a:t>
            </a:r>
            <a:r>
              <a:rPr lang="ja-JP" altLang="en-US" sz="6000" spc="-900" dirty="0">
                <a:solidFill>
                  <a:schemeClr val="bg1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バランス</a:t>
            </a:r>
            <a:endParaRPr lang="en-US" altLang="ja-JP" sz="6000" spc="-900" dirty="0">
              <a:solidFill>
                <a:schemeClr val="bg1"/>
              </a:solidFill>
              <a:latin typeface="HGS創英ﾌﾟﾚｾﾞﾝｽEB" panose="02020800000000000000" pitchFamily="18" charset="-128"/>
              <a:ea typeface="HGS創英ﾌﾟﾚｾﾞﾝｽE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723120" y="6595703"/>
            <a:ext cx="44114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1C1F87"/>
                </a:solidFill>
                <a:latin typeface="ＨＧＳゴシックＥ"/>
              </a:rPr>
              <a:t>土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65184" y="5977484"/>
            <a:ext cx="22685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</a:t>
            </a:r>
            <a:r>
              <a:rPr lang="ja-JP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仕事</a:t>
            </a:r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】</a:t>
            </a:r>
            <a:r>
              <a:rPr lang="ja-JP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　  　　</a:t>
            </a:r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</a:t>
            </a:r>
            <a:r>
              <a:rPr lang="ja-JP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生活</a:t>
            </a:r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】</a:t>
            </a:r>
            <a:r>
              <a:rPr lang="ja-JP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　　　  　</a:t>
            </a:r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</a:t>
            </a:r>
            <a:r>
              <a:rPr lang="ja-JP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調和</a:t>
            </a:r>
            <a:r>
              <a:rPr lang="en-US" altLang="ja-JP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】</a:t>
            </a:r>
            <a:endParaRPr lang="ja-JP" altLang="en-US" sz="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772244" y="9918303"/>
            <a:ext cx="1274340" cy="207207"/>
            <a:chOff x="1774625" y="10046888"/>
            <a:chExt cx="1274340" cy="207207"/>
          </a:xfrm>
        </p:grpSpPr>
        <p:cxnSp>
          <p:nvCxnSpPr>
            <p:cNvPr id="36" name="直線コネクタ 35"/>
            <p:cNvCxnSpPr/>
            <p:nvPr/>
          </p:nvCxnSpPr>
          <p:spPr>
            <a:xfrm>
              <a:off x="1779387" y="10254095"/>
              <a:ext cx="1269578" cy="0"/>
            </a:xfrm>
            <a:prstGeom prst="line">
              <a:avLst/>
            </a:prstGeom>
            <a:ln w="381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1774625" y="10046888"/>
              <a:ext cx="1269578" cy="0"/>
            </a:xfrm>
            <a:prstGeom prst="line">
              <a:avLst/>
            </a:prstGeom>
            <a:ln w="381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図 5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86" y="7679762"/>
            <a:ext cx="6845822" cy="850394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86" y="8717364"/>
            <a:ext cx="6845822" cy="85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229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HGSｺﾞｼｯｸE</vt:lpstr>
      <vt:lpstr>ＨＧＳゴシックＥ</vt:lpstr>
      <vt:lpstr>HGS創英ﾌﾟﾚｾﾞﾝｽEB</vt:lpstr>
      <vt:lpstr>HGS創英角ｺﾞｼｯｸUB</vt:lpstr>
      <vt:lpstr>HGS明朝B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112</cp:revision>
  <cp:lastPrinted>2015-10-28T05:50:51Z</cp:lastPrinted>
  <dcterms:created xsi:type="dcterms:W3CDTF">2013-08-07T01:16:52Z</dcterms:created>
  <dcterms:modified xsi:type="dcterms:W3CDTF">2017-03-06T04:37:32Z</dcterms:modified>
</cp:coreProperties>
</file>