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6D9A"/>
    <a:srgbClr val="6FBA2C"/>
    <a:srgbClr val="00B9EF"/>
    <a:srgbClr val="FF9933"/>
    <a:srgbClr val="FFF462"/>
    <a:srgbClr val="E74472"/>
    <a:srgbClr val="006834"/>
    <a:srgbClr val="016834"/>
    <a:srgbClr val="8FC31F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699" autoAdjust="0"/>
  </p:normalViewPr>
  <p:slideViewPr>
    <p:cSldViewPr snapToGrid="0">
      <p:cViewPr varScale="1">
        <p:scale>
          <a:sx n="50" d="100"/>
          <a:sy n="50" d="100"/>
        </p:scale>
        <p:origin x="190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5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2017/3/6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5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1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41" tIns="48571" rIns="97141" bIns="48571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41" tIns="48571" rIns="97141" bIns="4857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1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正方形/長方形 38"/>
          <p:cNvSpPr/>
          <p:nvPr/>
        </p:nvSpPr>
        <p:spPr>
          <a:xfrm>
            <a:off x="4091428" y="0"/>
            <a:ext cx="3684147" cy="547502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8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73" name="グループ化 72"/>
          <p:cNvGrpSpPr/>
          <p:nvPr/>
        </p:nvGrpSpPr>
        <p:grpSpPr>
          <a:xfrm>
            <a:off x="5770471" y="4843827"/>
            <a:ext cx="1717716" cy="1717716"/>
            <a:chOff x="5770471" y="4843827"/>
            <a:chExt cx="1717716" cy="1717716"/>
          </a:xfrm>
        </p:grpSpPr>
        <p:sp>
          <p:nvSpPr>
            <p:cNvPr id="71" name="円/楕円 70"/>
            <p:cNvSpPr/>
            <p:nvPr/>
          </p:nvSpPr>
          <p:spPr>
            <a:xfrm>
              <a:off x="5770471" y="4843827"/>
              <a:ext cx="1717716" cy="1717716"/>
            </a:xfrm>
            <a:prstGeom prst="ellipse">
              <a:avLst/>
            </a:prstGeom>
            <a:solidFill>
              <a:srgbClr val="6FBA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円/楕円 71"/>
            <p:cNvSpPr/>
            <p:nvPr/>
          </p:nvSpPr>
          <p:spPr>
            <a:xfrm>
              <a:off x="5820653" y="4894009"/>
              <a:ext cx="1617353" cy="1617353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7" name="正方形/長方形 56"/>
          <p:cNvSpPr/>
          <p:nvPr/>
        </p:nvSpPr>
        <p:spPr>
          <a:xfrm>
            <a:off x="-2405" y="773137"/>
            <a:ext cx="4092446" cy="4697489"/>
          </a:xfrm>
          <a:prstGeom prst="rect">
            <a:avLst/>
          </a:prstGeom>
          <a:solidFill>
            <a:srgbClr val="EB6D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0" y="9174542"/>
            <a:ext cx="7780795" cy="1734202"/>
          </a:xfrm>
          <a:prstGeom prst="rect">
            <a:avLst/>
          </a:prstGeom>
          <a:solidFill>
            <a:srgbClr val="EB6D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383638" y="140802"/>
            <a:ext cx="3462807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ja-JP" sz="3300" b="1" dirty="0">
                <a:solidFill>
                  <a:srgbClr val="EB6D9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</a:t>
            </a:r>
            <a:r>
              <a:rPr lang="ja-JP" altLang="en-US" sz="3300" b="1" dirty="0">
                <a:solidFill>
                  <a:srgbClr val="EB6D9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3300" b="1" dirty="0">
                <a:solidFill>
                  <a:srgbClr val="EB6D9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28</a:t>
            </a:r>
            <a:r>
              <a:rPr lang="ja-JP" altLang="en-US" sz="3300" b="1" dirty="0">
                <a:solidFill>
                  <a:srgbClr val="EB6D9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</a:t>
            </a:r>
            <a:r>
              <a:rPr lang="en-US" altLang="ja-JP" sz="3300" b="1" dirty="0">
                <a:solidFill>
                  <a:srgbClr val="EB6D9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〜4</a:t>
            </a:r>
            <a:r>
              <a:rPr lang="ja-JP" altLang="en-US" sz="3300" b="1" dirty="0">
                <a:solidFill>
                  <a:srgbClr val="EB6D9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3300" b="1" dirty="0">
                <a:solidFill>
                  <a:srgbClr val="EB6D9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</a:t>
            </a:r>
            <a:r>
              <a:rPr lang="ja-JP" altLang="en-US" sz="3300" b="1" dirty="0">
                <a:solidFill>
                  <a:srgbClr val="EB6D9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90395" y="863440"/>
            <a:ext cx="3847528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800" dirty="0">
                <a:solidFill>
                  <a:srgbClr val="FFF462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3800" dirty="0">
                <a:solidFill>
                  <a:srgbClr val="FFF462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週間の集中講座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54928" y="1510097"/>
            <a:ext cx="3886200" cy="320857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8100"/>
              </a:lnSpc>
            </a:pPr>
            <a:r>
              <a:rPr lang="ja-JP" altLang="en-US" sz="7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春期講習</a:t>
            </a:r>
          </a:p>
          <a:p>
            <a:pPr>
              <a:lnSpc>
                <a:spcPts val="8100"/>
              </a:lnSpc>
            </a:pPr>
            <a:r>
              <a:rPr lang="ja-JP" altLang="en-US" sz="7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入塾募集</a:t>
            </a:r>
          </a:p>
          <a:p>
            <a:pPr>
              <a:lnSpc>
                <a:spcPts val="8100"/>
              </a:lnSpc>
            </a:pPr>
            <a:r>
              <a:rPr lang="ja-JP" altLang="en-US" sz="7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します！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0" y="4843827"/>
            <a:ext cx="4090041" cy="4154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2100" spc="100" dirty="0">
                <a:solidFill>
                  <a:srgbClr val="EB6D9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対象：小学</a:t>
            </a:r>
            <a:r>
              <a:rPr lang="en-US" altLang="ja-JP" sz="2100" spc="100" dirty="0">
                <a:solidFill>
                  <a:srgbClr val="EB6D9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6</a:t>
            </a:r>
            <a:r>
              <a:rPr lang="ja-JP" altLang="en-US" sz="2100" spc="100" dirty="0">
                <a:solidFill>
                  <a:srgbClr val="EB6D9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年生・中学</a:t>
            </a:r>
            <a:r>
              <a:rPr lang="en-US" altLang="ja-JP" sz="2100" spc="100" dirty="0">
                <a:solidFill>
                  <a:srgbClr val="EB6D9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</a:t>
            </a:r>
            <a:r>
              <a:rPr lang="ja-JP" altLang="en-US" sz="2100" spc="100" dirty="0">
                <a:solidFill>
                  <a:srgbClr val="EB6D9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年生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71969" y="5518186"/>
            <a:ext cx="5599610" cy="5309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spc="150" dirty="0">
                <a:solidFill>
                  <a:srgbClr val="EB6D9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ひとりひとりにオーダーメイド教育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73729" y="6004830"/>
            <a:ext cx="56555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spc="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それぞれの生徒に合わせたカリキュラムを組み、</a:t>
            </a:r>
          </a:p>
          <a:p>
            <a:r>
              <a:rPr lang="ja-JP" altLang="en-US" sz="1600" spc="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当塾独自の教材を使いながら、楽しく授業が受けられます！</a:t>
            </a:r>
          </a:p>
        </p:txBody>
      </p:sp>
      <p:grpSp>
        <p:nvGrpSpPr>
          <p:cNvPr id="17" name="グループ化 16"/>
          <p:cNvGrpSpPr/>
          <p:nvPr/>
        </p:nvGrpSpPr>
        <p:grpSpPr>
          <a:xfrm>
            <a:off x="261925" y="6700130"/>
            <a:ext cx="3547555" cy="2267680"/>
            <a:chOff x="261925" y="6700130"/>
            <a:chExt cx="3547555" cy="2267680"/>
          </a:xfrm>
        </p:grpSpPr>
        <p:sp>
          <p:nvSpPr>
            <p:cNvPr id="15" name="角丸四角形 14"/>
            <p:cNvSpPr/>
            <p:nvPr/>
          </p:nvSpPr>
          <p:spPr>
            <a:xfrm>
              <a:off x="261925" y="6700130"/>
              <a:ext cx="3547555" cy="2267680"/>
            </a:xfrm>
            <a:prstGeom prst="roundRect">
              <a:avLst>
                <a:gd name="adj" fmla="val 2589"/>
              </a:avLst>
            </a:prstGeom>
            <a:noFill/>
            <a:ln w="38100">
              <a:solidFill>
                <a:srgbClr val="EB6D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片側の 2 つの角を丸めた四角形 15"/>
            <p:cNvSpPr/>
            <p:nvPr/>
          </p:nvSpPr>
          <p:spPr>
            <a:xfrm>
              <a:off x="261925" y="6700130"/>
              <a:ext cx="3547555" cy="426357"/>
            </a:xfrm>
            <a:prstGeom prst="round2SameRect">
              <a:avLst/>
            </a:prstGeom>
            <a:solidFill>
              <a:srgbClr val="EB6D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" name="正方形/長方形 19"/>
          <p:cNvSpPr/>
          <p:nvPr/>
        </p:nvSpPr>
        <p:spPr>
          <a:xfrm>
            <a:off x="266184" y="6704713"/>
            <a:ext cx="3518912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授業からでも受け付けています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432680" y="7225339"/>
            <a:ext cx="981770" cy="769441"/>
          </a:xfrm>
          <a:prstGeom prst="rect">
            <a:avLst/>
          </a:prstGeom>
          <a:solidFill>
            <a:srgbClr val="FF9933"/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2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小学</a:t>
            </a:r>
          </a:p>
          <a:p>
            <a:pPr algn="ctr"/>
            <a:r>
              <a:rPr lang="en-US" altLang="ja-JP" sz="2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6</a:t>
            </a:r>
            <a:r>
              <a:rPr lang="ja-JP" altLang="en-US" sz="2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年生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432680" y="8088312"/>
            <a:ext cx="981770" cy="769441"/>
          </a:xfrm>
          <a:prstGeom prst="rect">
            <a:avLst/>
          </a:prstGeom>
          <a:solidFill>
            <a:srgbClr val="00B9EF"/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2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中学</a:t>
            </a:r>
          </a:p>
          <a:p>
            <a:pPr algn="ctr"/>
            <a:r>
              <a:rPr lang="en-US" altLang="ja-JP" sz="2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</a:t>
            </a:r>
            <a:r>
              <a:rPr lang="ja-JP" altLang="en-US" sz="2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年生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1415668" y="7143971"/>
            <a:ext cx="2186817" cy="1887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授業：</a:t>
            </a:r>
            <a:r>
              <a:rPr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60</a:t>
            </a: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分</a:t>
            </a:r>
            <a:endParaRPr lang="en-US" altLang="ja-JP" sz="1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4800"/>
              </a:lnSpc>
            </a:pPr>
            <a:r>
              <a:rPr lang="en-US" altLang="ja-JP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3,000</a:t>
            </a:r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en-US" altLang="ja-JP" sz="36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2000"/>
              </a:lnSpc>
            </a:pPr>
            <a:r>
              <a:rPr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授業：</a:t>
            </a:r>
            <a:r>
              <a:rPr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90</a:t>
            </a: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分</a:t>
            </a:r>
            <a:endParaRPr lang="en-US" altLang="ja-JP" sz="1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4800"/>
              </a:lnSpc>
            </a:pPr>
            <a:r>
              <a:rPr lang="en-US" altLang="ja-JP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4,000</a:t>
            </a:r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</p:txBody>
      </p:sp>
      <p:grpSp>
        <p:nvGrpSpPr>
          <p:cNvPr id="28" name="グループ化 27"/>
          <p:cNvGrpSpPr/>
          <p:nvPr/>
        </p:nvGrpSpPr>
        <p:grpSpPr>
          <a:xfrm>
            <a:off x="3965448" y="6700130"/>
            <a:ext cx="3547555" cy="2267680"/>
            <a:chOff x="3965448" y="6700130"/>
            <a:chExt cx="3547555" cy="2267680"/>
          </a:xfrm>
        </p:grpSpPr>
        <p:sp>
          <p:nvSpPr>
            <p:cNvPr id="26" name="角丸四角形 25"/>
            <p:cNvSpPr/>
            <p:nvPr/>
          </p:nvSpPr>
          <p:spPr>
            <a:xfrm>
              <a:off x="3965448" y="6700130"/>
              <a:ext cx="3547555" cy="2267680"/>
            </a:xfrm>
            <a:prstGeom prst="roundRect">
              <a:avLst>
                <a:gd name="adj" fmla="val 2589"/>
              </a:avLst>
            </a:prstGeom>
            <a:noFill/>
            <a:ln w="38100">
              <a:solidFill>
                <a:srgbClr val="EB6D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片側の 2 つの角を丸めた四角形 26"/>
            <p:cNvSpPr/>
            <p:nvPr/>
          </p:nvSpPr>
          <p:spPr>
            <a:xfrm>
              <a:off x="3965448" y="6700130"/>
              <a:ext cx="3547555" cy="426357"/>
            </a:xfrm>
            <a:prstGeom prst="round2SameRect">
              <a:avLst/>
            </a:prstGeom>
            <a:solidFill>
              <a:srgbClr val="EB6D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9" name="正方形/長方形 28"/>
          <p:cNvSpPr/>
          <p:nvPr/>
        </p:nvSpPr>
        <p:spPr>
          <a:xfrm>
            <a:off x="5031971" y="6709467"/>
            <a:ext cx="1390124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お客様の声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4023364" y="7139895"/>
            <a:ext cx="239873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</a:pPr>
            <a:r>
              <a:rPr lang="ja-JP" altLang="en-US" sz="1000" dirty="0">
                <a:latin typeface="+mn-ea"/>
              </a:rPr>
              <a:t>個人授業のため、わからない箇所はすぐに質問ができるため、授業内での理解量が増えていました！</a:t>
            </a:r>
          </a:p>
          <a:p>
            <a:pPr algn="just">
              <a:lnSpc>
                <a:spcPts val="1500"/>
              </a:lnSpc>
            </a:pPr>
            <a:r>
              <a:rPr lang="ja-JP" altLang="en-US" sz="1000" dirty="0">
                <a:latin typeface="+mn-ea"/>
              </a:rPr>
              <a:t>（小</a:t>
            </a:r>
            <a:r>
              <a:rPr lang="en-US" altLang="ja-JP" sz="1000" dirty="0">
                <a:latin typeface="+mn-ea"/>
              </a:rPr>
              <a:t>6</a:t>
            </a:r>
            <a:r>
              <a:rPr lang="ja-JP" altLang="en-US" sz="1000" dirty="0">
                <a:latin typeface="+mn-ea"/>
              </a:rPr>
              <a:t>：母）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4023364" y="8151567"/>
            <a:ext cx="2398731" cy="642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</a:pPr>
            <a:r>
              <a:rPr lang="ja-JP" altLang="en-US" sz="1000" dirty="0">
                <a:latin typeface="+mn-ea"/>
              </a:rPr>
              <a:t>苦手な箇所を重点的に教えてもらえるため、弱点を克服することができました！</a:t>
            </a:r>
          </a:p>
          <a:p>
            <a:pPr algn="just">
              <a:lnSpc>
                <a:spcPts val="1500"/>
              </a:lnSpc>
            </a:pPr>
            <a:r>
              <a:rPr lang="ja-JP" altLang="en-US" sz="1000" dirty="0">
                <a:latin typeface="+mn-ea"/>
              </a:rPr>
              <a:t>（中</a:t>
            </a:r>
            <a:r>
              <a:rPr lang="en-US" altLang="ja-JP" sz="1000" dirty="0">
                <a:latin typeface="+mn-ea"/>
              </a:rPr>
              <a:t>3</a:t>
            </a:r>
            <a:r>
              <a:rPr lang="ja-JP" altLang="en-US" sz="1000" dirty="0">
                <a:latin typeface="+mn-ea"/>
              </a:rPr>
              <a:t>：生徒本人）</a:t>
            </a:r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312" y="7206296"/>
            <a:ext cx="743714" cy="740666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312" y="8151567"/>
            <a:ext cx="743714" cy="740666"/>
          </a:xfrm>
          <a:prstGeom prst="rect">
            <a:avLst/>
          </a:prstGeom>
        </p:spPr>
      </p:pic>
      <p:sp>
        <p:nvSpPr>
          <p:cNvPr id="35" name="正方形/長方形 34"/>
          <p:cNvSpPr/>
          <p:nvPr/>
        </p:nvSpPr>
        <p:spPr>
          <a:xfrm>
            <a:off x="1296384" y="9174542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明日来個別指導塾</a:t>
            </a:r>
            <a:endParaRPr lang="ja-JP" altLang="en-US" sz="36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1" name="大かっこ 40"/>
          <p:cNvSpPr/>
          <p:nvPr/>
        </p:nvSpPr>
        <p:spPr>
          <a:xfrm rot="5400000">
            <a:off x="645366" y="8984490"/>
            <a:ext cx="280689" cy="1138238"/>
          </a:xfrm>
          <a:prstGeom prst="bracketPair">
            <a:avLst>
              <a:gd name="adj" fmla="val 0"/>
            </a:avLst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170934" y="9779021"/>
            <a:ext cx="5102679" cy="10130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spc="2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お申込み・お問い合わせは下記の電話番号までご連絡ください</a:t>
            </a:r>
          </a:p>
          <a:p>
            <a:pPr>
              <a:lnSpc>
                <a:spcPts val="5520"/>
              </a:lnSpc>
            </a:pPr>
            <a:r>
              <a:rPr lang="ja-JP" altLang="en-US" sz="4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☎</a:t>
            </a:r>
            <a:r>
              <a:rPr lang="en-US" altLang="ja-JP" sz="4600" b="1" spc="-15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Arial" panose="020B0604020202020204" pitchFamily="34" charset="0"/>
              </a:rPr>
              <a:t>03-1234-1111</a:t>
            </a:r>
            <a:endParaRPr lang="ja-JP" altLang="en-US" sz="4600" b="1" spc="-15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pic>
        <p:nvPicPr>
          <p:cNvPr id="54" name="図 5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223" y="3802744"/>
            <a:ext cx="649225" cy="807722"/>
          </a:xfrm>
          <a:prstGeom prst="rect">
            <a:avLst/>
          </a:prstGeom>
        </p:spPr>
      </p:pic>
      <p:cxnSp>
        <p:nvCxnSpPr>
          <p:cNvPr id="58" name="直線コネクタ 57"/>
          <p:cNvCxnSpPr/>
          <p:nvPr/>
        </p:nvCxnSpPr>
        <p:spPr>
          <a:xfrm>
            <a:off x="4090040" y="8042405"/>
            <a:ext cx="3291780" cy="0"/>
          </a:xfrm>
          <a:prstGeom prst="line">
            <a:avLst/>
          </a:prstGeom>
          <a:ln w="38100" cap="rnd">
            <a:solidFill>
              <a:srgbClr val="EB6D9A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正方形/長方形 69"/>
          <p:cNvSpPr/>
          <p:nvPr/>
        </p:nvSpPr>
        <p:spPr>
          <a:xfrm>
            <a:off x="5920570" y="5014167"/>
            <a:ext cx="1478216" cy="1284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100"/>
              </a:lnSpc>
            </a:pPr>
            <a:r>
              <a:rPr lang="zh-TW" altLang="en-US" sz="2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無料</a:t>
            </a:r>
            <a:endParaRPr lang="en-US" altLang="zh-TW" sz="25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>
              <a:lnSpc>
                <a:spcPts val="3100"/>
              </a:lnSpc>
            </a:pPr>
            <a:r>
              <a:rPr lang="zh-TW" altLang="en-US" sz="2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体験授業</a:t>
            </a:r>
            <a:endParaRPr lang="en-US" altLang="zh-TW" sz="25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>
              <a:lnSpc>
                <a:spcPts val="3100"/>
              </a:lnSpc>
            </a:pPr>
            <a:r>
              <a:rPr lang="zh-TW" altLang="en-US" sz="2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実施</a:t>
            </a:r>
            <a:r>
              <a:rPr lang="zh-TW" altLang="en-US" sz="2500" spc="-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中</a:t>
            </a:r>
            <a:r>
              <a:rPr lang="zh-TW" altLang="en-US" sz="2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！</a:t>
            </a:r>
            <a:endParaRPr lang="ja-JP" altLang="en-US" sz="25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154768" y="9403897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安心の個別指導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5177365" y="9351433"/>
            <a:ext cx="2307168" cy="127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950</TotalTime>
  <Words>278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HGPｺﾞｼｯｸE</vt:lpstr>
      <vt:lpstr>HGP創英角ｺﾞｼｯｸUB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93</cp:revision>
  <cp:lastPrinted>2016-03-24T08:07:07Z</cp:lastPrinted>
  <dcterms:created xsi:type="dcterms:W3CDTF">2013-08-07T01:16:52Z</dcterms:created>
  <dcterms:modified xsi:type="dcterms:W3CDTF">2017-03-06T04:39:04Z</dcterms:modified>
</cp:coreProperties>
</file>