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0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00"/>
    <a:srgbClr val="0068B7"/>
    <a:srgbClr val="00719C"/>
    <a:srgbClr val="2EA7F4"/>
    <a:srgbClr val="8FC31F"/>
    <a:srgbClr val="F39800"/>
    <a:srgbClr val="C30D05"/>
    <a:srgbClr val="FFFCDB"/>
    <a:srgbClr val="FFF462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036743" y="6181037"/>
            <a:ext cx="5831681" cy="1575559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036743" y="8150485"/>
            <a:ext cx="5831681" cy="848378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5442902" y="10107814"/>
            <a:ext cx="1943894" cy="581745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694A3B7E-DD21-4048-88F3-59665D8E8C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464857" y="10107814"/>
            <a:ext cx="2954719" cy="581745"/>
          </a:xfrm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034152" y="10107814"/>
            <a:ext cx="1036743" cy="581745"/>
          </a:xfrm>
        </p:spPr>
        <p:txBody>
          <a:bodyPr/>
          <a:lstStyle/>
          <a:p>
            <a:pPr>
              <a:defRPr/>
            </a:pPr>
            <a:fld id="{84903F17-9641-4B84-A974-7D55D06F18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69458" y="5802298"/>
            <a:ext cx="6220460" cy="2036106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777558" y="8029289"/>
            <a:ext cx="6220460" cy="1090771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769458" y="5802298"/>
            <a:ext cx="194389" cy="2036106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777558" y="8029289"/>
            <a:ext cx="194389" cy="1090771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294DBB-917B-4186-A703-7409F7CF8E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B72EE-4B45-425F-B500-026DA88CB77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637292" y="436815"/>
            <a:ext cx="1749504" cy="930690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88779" y="436815"/>
            <a:ext cx="5118920" cy="9306905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D20DD-EE55-4DDE-BB8B-8D151B9371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0586A-009D-4946-86B1-6BEB0D580BF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388779" y="10104784"/>
            <a:ext cx="699801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285751" y="10331105"/>
            <a:ext cx="303547" cy="10230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920653" y="5092735"/>
            <a:ext cx="930791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7DE13-46BE-4B37-9FBB-8FA2A87D72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FC707-0A99-4B85-9C38-B64E72987C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388779" y="1939149"/>
            <a:ext cx="6998018" cy="7853553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6743" y="4726676"/>
            <a:ext cx="5831681" cy="1696755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01540" y="6787022"/>
            <a:ext cx="5766885" cy="1817952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442902" y="10107814"/>
            <a:ext cx="1943894" cy="581745"/>
          </a:xfrm>
        </p:spPr>
        <p:txBody>
          <a:bodyPr/>
          <a:lstStyle/>
          <a:p>
            <a:pPr>
              <a:defRPr/>
            </a:pPr>
            <a:fld id="{8184D596-71CB-401C-BE2A-FF96587D8E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464857" y="10107814"/>
            <a:ext cx="2954719" cy="581745"/>
          </a:xfrm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09742" y="10107814"/>
            <a:ext cx="1293337" cy="581745"/>
          </a:xfrm>
        </p:spPr>
        <p:txBody>
          <a:bodyPr/>
          <a:lstStyle/>
          <a:p>
            <a:pPr>
              <a:defRPr/>
            </a:pPr>
            <a:fld id="{3D9CCBC2-8C21-4C9A-A2A0-C4F7CFD13B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77558" y="4484282"/>
            <a:ext cx="6220460" cy="2036106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777558" y="4484282"/>
            <a:ext cx="194389" cy="2036106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79" y="363590"/>
            <a:ext cx="6998018" cy="1454362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3FDC24-657B-46BD-9F76-F6EB56EE60B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B99DA-1B7B-4D03-B44C-EA0B6BFD2A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388779" y="1939149"/>
            <a:ext cx="3436804" cy="7853553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3938977" y="1934301"/>
            <a:ext cx="3436804" cy="7853553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79" y="363590"/>
            <a:ext cx="6998018" cy="145436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779" y="2045196"/>
            <a:ext cx="3435563" cy="1090771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3952584" y="2060346"/>
            <a:ext cx="3436912" cy="1090771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244564-11C5-49CA-A6C6-0EFA5B9EEF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FB411-F8C4-4E71-AA2F-EFB8BA5857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388779" y="3393511"/>
            <a:ext cx="3434212" cy="6423431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3952584" y="3393511"/>
            <a:ext cx="3434212" cy="6423431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79" y="363590"/>
            <a:ext cx="6998018" cy="1454362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C5F0A-E814-4F5B-8509-4826EF6EAF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3135D-753B-4641-9B40-F5C756AB0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285751" y="10331105"/>
            <a:ext cx="303547" cy="10230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49F838-D727-4C3D-981F-C91357BA97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7CFDE-7B0F-4037-894D-A6CABA6358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388779" y="10104784"/>
            <a:ext cx="699801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285751" y="10331105"/>
            <a:ext cx="303547" cy="10230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78106" y="484787"/>
            <a:ext cx="2138283" cy="1333165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78106" y="1939150"/>
            <a:ext cx="2138283" cy="770357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578700-CC02-43A7-8D67-617F0C9B34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CBD56-090A-4AA6-BB18-0A87B6BE42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388779" y="10104784"/>
            <a:ext cx="699801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454192" y="5287211"/>
            <a:ext cx="9598787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285751" y="10331105"/>
            <a:ext cx="303547" cy="10230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259186" y="484787"/>
            <a:ext cx="4859734" cy="9089761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79" y="796616"/>
            <a:ext cx="6998018" cy="107309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9" y="3029920"/>
            <a:ext cx="6998018" cy="6791869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8779" y="1939149"/>
            <a:ext cx="6998018" cy="848378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CF08AA-2110-42CD-8773-E3A4EF59A3C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9A334-02AD-4810-8742-6DB93C5EA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388779" y="10104784"/>
            <a:ext cx="699801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285751" y="10331105"/>
            <a:ext cx="303547" cy="10230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388779" y="796616"/>
            <a:ext cx="155512" cy="1090771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388779" y="242393"/>
            <a:ext cx="6998018" cy="1575559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388779" y="1939149"/>
            <a:ext cx="6998018" cy="780992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5442902" y="10109834"/>
            <a:ext cx="1946486" cy="58174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CF157F-24BC-4F96-B15A-CB12A1589C2E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464857" y="10109834"/>
            <a:ext cx="2980637" cy="58174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520963" y="10109834"/>
            <a:ext cx="1684708" cy="58174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D5CA2B-0AE5-48CB-81EF-2EB246D4F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388779" y="10104784"/>
            <a:ext cx="699801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388779" y="1817952"/>
            <a:ext cx="699801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285751" y="10331105"/>
            <a:ext cx="303547" cy="10230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2"/>
            <a:ext cx="7559675" cy="106918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90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6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9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7"/>
            <a:ext cx="3983038" cy="19018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6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9"/>
            <a:ext cx="6096000" cy="117316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0" y="0"/>
            <a:ext cx="7775575" cy="4260830"/>
            <a:chOff x="0" y="0"/>
            <a:chExt cx="7775575" cy="4260829"/>
          </a:xfrm>
        </p:grpSpPr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" y="469109"/>
              <a:ext cx="7775464" cy="3791720"/>
            </a:xfrm>
            <a:prstGeom prst="rect">
              <a:avLst/>
            </a:prstGeom>
          </p:spPr>
        </p:pic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775575" cy="4110207"/>
            </a:xfrm>
            <a:prstGeom prst="rect">
              <a:avLst/>
            </a:prstGeom>
          </p:spPr>
        </p:pic>
      </p:grpSp>
      <p:sp>
        <p:nvSpPr>
          <p:cNvPr id="53" name="角丸四角形 52"/>
          <p:cNvSpPr/>
          <p:nvPr/>
        </p:nvSpPr>
        <p:spPr>
          <a:xfrm>
            <a:off x="4199820" y="6152131"/>
            <a:ext cx="3132000" cy="504001"/>
          </a:xfrm>
          <a:prstGeom prst="roundRect">
            <a:avLst/>
          </a:prstGeom>
          <a:solidFill>
            <a:srgbClr val="FFF200"/>
          </a:solidFill>
          <a:ln w="50800">
            <a:solidFill>
              <a:srgbClr val="006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9" name="図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315179"/>
            <a:ext cx="7775575" cy="159592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18" y="2386949"/>
            <a:ext cx="1636779" cy="557785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496800" y="4304580"/>
            <a:ext cx="3387456" cy="1025999"/>
            <a:chOff x="498143" y="4304580"/>
            <a:chExt cx="3387456" cy="1026000"/>
          </a:xfrm>
        </p:grpSpPr>
        <p:sp>
          <p:nvSpPr>
            <p:cNvPr id="10" name="正方形/長方形 9"/>
            <p:cNvSpPr/>
            <p:nvPr/>
          </p:nvSpPr>
          <p:spPr>
            <a:xfrm>
              <a:off x="498143" y="4304580"/>
              <a:ext cx="3387456" cy="1026000"/>
            </a:xfrm>
            <a:prstGeom prst="rect">
              <a:avLst/>
            </a:prstGeom>
            <a:solidFill>
              <a:srgbClr val="FFFCD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98143" y="4304580"/>
              <a:ext cx="381733" cy="1026000"/>
            </a:xfrm>
            <a:prstGeom prst="rect">
              <a:avLst/>
            </a:prstGeom>
            <a:solidFill>
              <a:srgbClr val="C30D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96800" y="5532878"/>
            <a:ext cx="3387456" cy="1025999"/>
            <a:chOff x="498143" y="4304580"/>
            <a:chExt cx="3387456" cy="1026000"/>
          </a:xfrm>
        </p:grpSpPr>
        <p:sp>
          <p:nvSpPr>
            <p:cNvPr id="19" name="正方形/長方形 18"/>
            <p:cNvSpPr/>
            <p:nvPr/>
          </p:nvSpPr>
          <p:spPr>
            <a:xfrm>
              <a:off x="498143" y="4304580"/>
              <a:ext cx="3387456" cy="1026000"/>
            </a:xfrm>
            <a:prstGeom prst="rect">
              <a:avLst/>
            </a:prstGeom>
            <a:solidFill>
              <a:srgbClr val="FFFCD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98143" y="4304580"/>
              <a:ext cx="381733" cy="1026000"/>
            </a:xfrm>
            <a:prstGeom prst="rect">
              <a:avLst/>
            </a:prstGeom>
            <a:solidFill>
              <a:srgbClr val="F39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96800" y="6774824"/>
            <a:ext cx="3387456" cy="1025999"/>
            <a:chOff x="498143" y="4304580"/>
            <a:chExt cx="3387456" cy="1026000"/>
          </a:xfrm>
        </p:grpSpPr>
        <p:sp>
          <p:nvSpPr>
            <p:cNvPr id="22" name="正方形/長方形 21"/>
            <p:cNvSpPr/>
            <p:nvPr/>
          </p:nvSpPr>
          <p:spPr>
            <a:xfrm>
              <a:off x="498143" y="4304580"/>
              <a:ext cx="3387456" cy="1026000"/>
            </a:xfrm>
            <a:prstGeom prst="rect">
              <a:avLst/>
            </a:prstGeom>
            <a:solidFill>
              <a:srgbClr val="FFFCD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498143" y="4304580"/>
              <a:ext cx="381733" cy="1026000"/>
            </a:xfrm>
            <a:prstGeom prst="rect">
              <a:avLst/>
            </a:prstGeom>
            <a:solidFill>
              <a:srgbClr val="8FC3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96800" y="8003125"/>
            <a:ext cx="3387456" cy="1025999"/>
            <a:chOff x="498143" y="4304580"/>
            <a:chExt cx="3387456" cy="1026000"/>
          </a:xfrm>
        </p:grpSpPr>
        <p:sp>
          <p:nvSpPr>
            <p:cNvPr id="25" name="正方形/長方形 24"/>
            <p:cNvSpPr/>
            <p:nvPr/>
          </p:nvSpPr>
          <p:spPr>
            <a:xfrm>
              <a:off x="498143" y="4304580"/>
              <a:ext cx="3387456" cy="1026000"/>
            </a:xfrm>
            <a:prstGeom prst="rect">
              <a:avLst/>
            </a:prstGeom>
            <a:solidFill>
              <a:srgbClr val="FFFCD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98143" y="4304580"/>
              <a:ext cx="381733" cy="1026000"/>
            </a:xfrm>
            <a:prstGeom prst="rect">
              <a:avLst/>
            </a:prstGeom>
            <a:solidFill>
              <a:srgbClr val="2EA7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正方形/長方形 26"/>
          <p:cNvSpPr/>
          <p:nvPr/>
        </p:nvSpPr>
        <p:spPr>
          <a:xfrm>
            <a:off x="1023464" y="4503105"/>
            <a:ext cx="2736495" cy="62895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外国人旅行者向け</a:t>
            </a:r>
          </a:p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消費税免税制度とは？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023463" y="5898113"/>
            <a:ext cx="2844000" cy="29553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ＳＮＳを活用した集客術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023464" y="6973349"/>
            <a:ext cx="2736495" cy="62895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訪日観光客が求める</a:t>
            </a:r>
          </a:p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おもてなしとは？？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023464" y="8201647"/>
            <a:ext cx="2736495" cy="62895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知っていれば怖くない</a:t>
            </a:r>
          </a:p>
          <a:p>
            <a:pPr>
              <a:lnSpc>
                <a:spcPts val="26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トラブル解決法</a:t>
            </a:r>
          </a:p>
        </p:txBody>
      </p:sp>
      <p:grpSp>
        <p:nvGrpSpPr>
          <p:cNvPr id="38" name="グループ化 37"/>
          <p:cNvGrpSpPr/>
          <p:nvPr/>
        </p:nvGrpSpPr>
        <p:grpSpPr>
          <a:xfrm>
            <a:off x="4165013" y="4582569"/>
            <a:ext cx="3168000" cy="280133"/>
            <a:chOff x="4165013" y="4582572"/>
            <a:chExt cx="3168000" cy="280134"/>
          </a:xfrm>
        </p:grpSpPr>
        <p:sp>
          <p:nvSpPr>
            <p:cNvPr id="34" name="正方形/長方形 33"/>
            <p:cNvSpPr/>
            <p:nvPr/>
          </p:nvSpPr>
          <p:spPr>
            <a:xfrm>
              <a:off x="4165013" y="4582572"/>
              <a:ext cx="3168000" cy="280134"/>
            </a:xfrm>
            <a:prstGeom prst="rect">
              <a:avLst/>
            </a:prstGeom>
            <a:solidFill>
              <a:srgbClr val="0068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4272793" y="4616896"/>
              <a:ext cx="461665" cy="1846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日　時</a:t>
              </a:r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4279091" y="4930276"/>
            <a:ext cx="3589403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4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６月３日 （土）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4225654" y="5534655"/>
            <a:ext cx="3146841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13:30</a:t>
            </a:r>
            <a:r>
              <a:rPr lang="ja-JP" altLang="en-US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15:30</a:t>
            </a:r>
            <a:endParaRPr lang="ja-JP" altLang="en-US" sz="4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327907" y="6269479"/>
            <a:ext cx="2875826" cy="269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TW" altLang="en-US" sz="175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先着１００名様  受講料無料</a:t>
            </a:r>
            <a:endParaRPr lang="ja-JP" altLang="en-US" sz="1750" dirty="0">
              <a:solidFill>
                <a:srgbClr val="0068B7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165013" y="6828226"/>
            <a:ext cx="3168000" cy="280133"/>
            <a:chOff x="4165013" y="4582572"/>
            <a:chExt cx="3168000" cy="280134"/>
          </a:xfrm>
        </p:grpSpPr>
        <p:sp>
          <p:nvSpPr>
            <p:cNvPr id="40" name="正方形/長方形 39"/>
            <p:cNvSpPr/>
            <p:nvPr/>
          </p:nvSpPr>
          <p:spPr>
            <a:xfrm>
              <a:off x="4165013" y="4582572"/>
              <a:ext cx="3168000" cy="280134"/>
            </a:xfrm>
            <a:prstGeom prst="rect">
              <a:avLst/>
            </a:prstGeom>
            <a:solidFill>
              <a:srgbClr val="0068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4272794" y="4616900"/>
              <a:ext cx="461665" cy="1846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chemeClr val="bg1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第１部</a:t>
              </a: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4165013" y="8043112"/>
            <a:ext cx="3168000" cy="280133"/>
            <a:chOff x="4165013" y="4582572"/>
            <a:chExt cx="3168000" cy="280134"/>
          </a:xfrm>
        </p:grpSpPr>
        <p:sp>
          <p:nvSpPr>
            <p:cNvPr id="43" name="正方形/長方形 42"/>
            <p:cNvSpPr/>
            <p:nvPr/>
          </p:nvSpPr>
          <p:spPr>
            <a:xfrm>
              <a:off x="4165013" y="4582572"/>
              <a:ext cx="3168000" cy="280134"/>
            </a:xfrm>
            <a:prstGeom prst="rect">
              <a:avLst/>
            </a:prstGeom>
            <a:solidFill>
              <a:srgbClr val="0068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4272794" y="4616900"/>
              <a:ext cx="461665" cy="1846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chemeClr val="bg1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第２部</a:t>
              </a:r>
            </a:p>
          </p:txBody>
        </p:sp>
      </p:grpSp>
      <p:sp>
        <p:nvSpPr>
          <p:cNvPr id="46" name="正方形/長方形 45"/>
          <p:cNvSpPr/>
          <p:nvPr/>
        </p:nvSpPr>
        <p:spPr>
          <a:xfrm>
            <a:off x="4192613" y="7148540"/>
            <a:ext cx="3536365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65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13:30</a:t>
            </a:r>
            <a:r>
              <a:rPr lang="ja-JP" altLang="en-US" sz="165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ja-JP" sz="165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14:30</a:t>
            </a:r>
          </a:p>
          <a:p>
            <a:pPr>
              <a:lnSpc>
                <a:spcPts val="2000"/>
              </a:lnSpc>
            </a:pPr>
            <a:r>
              <a:rPr lang="ja-JP" altLang="en-US" sz="120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最近の訪日外国人の消費動向と今後</a:t>
            </a:r>
            <a:endParaRPr lang="en-US" altLang="ja-JP" sz="1200" dirty="0">
              <a:solidFill>
                <a:srgbClr val="0068B7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20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講師：明日来子（トリップアドバイザー）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4192613" y="8351204"/>
            <a:ext cx="3511651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165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14:30</a:t>
            </a:r>
            <a:r>
              <a:rPr lang="ja-JP" altLang="en-US" sz="165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ja-JP" sz="165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15:30</a:t>
            </a:r>
          </a:p>
          <a:p>
            <a:pPr>
              <a:lnSpc>
                <a:spcPts val="2000"/>
              </a:lnSpc>
            </a:pPr>
            <a:r>
              <a:rPr lang="ja-JP" altLang="en-US" sz="120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集客につなげる具体的な集客方法とは？</a:t>
            </a:r>
            <a:endParaRPr lang="en-US" altLang="ja-JP" sz="1200" dirty="0">
              <a:solidFill>
                <a:srgbClr val="0068B7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200" dirty="0">
                <a:solidFill>
                  <a:srgbClr val="0068B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講師：明日来男（マーケティングプランナー）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460734" y="9859926"/>
            <a:ext cx="533834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アスクルセミナー事務局　</a:t>
            </a:r>
            <a:r>
              <a:rPr lang="en-US" altLang="ja-JP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</a:t>
            </a:r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61784" y="10287682"/>
            <a:ext cx="47811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3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ja-JP" sz="13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</a:t>
            </a:r>
            <a:r>
              <a:rPr lang="en-US" altLang="ja-JP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onsolas" panose="020B0609020204030204" pitchFamily="49" charset="0"/>
              </a:rPr>
              <a:t>http://www.askult.com/</a:t>
            </a:r>
            <a:endParaRPr lang="ja-JP" altLang="en-US" sz="1400" dirty="0">
              <a:solidFill>
                <a:schemeClr val="bg1"/>
              </a:solidFill>
              <a:latin typeface="Calibri" panose="020F0502020204030204" pitchFamily="34" charset="0"/>
              <a:ea typeface="HGSｺﾞｼｯｸE" panose="020B0900000000000000" pitchFamily="50" charset="-128"/>
              <a:cs typeface="Consolas" panose="020B0609020204030204" pitchFamily="49" charset="0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" y="1074808"/>
            <a:ext cx="7775575" cy="186192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lnSpc>
                <a:spcPts val="7800"/>
              </a:lnSpc>
            </a:pPr>
            <a:r>
              <a:rPr lang="ja-JP" altLang="en-US" sz="5100" dirty="0">
                <a:ln w="12700">
                  <a:noFill/>
                  <a:prstDash val="solid"/>
                </a:ln>
                <a:solidFill>
                  <a:srgbClr val="FFF200"/>
                </a:solidFill>
                <a:effectLst>
                  <a:outerShdw blurRad="508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インバウンド（訪日観光客）</a:t>
            </a:r>
            <a:endParaRPr lang="en-US" altLang="ja-JP" sz="5100" dirty="0">
              <a:ln w="12700">
                <a:noFill/>
                <a:prstDash val="solid"/>
              </a:ln>
              <a:solidFill>
                <a:srgbClr val="FFF200"/>
              </a:solidFill>
              <a:effectLst>
                <a:outerShdw blurRad="50800" dist="38100" dir="2700000" algn="tl" rotWithShape="0">
                  <a:prstClr val="black">
                    <a:alpha val="50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7800"/>
              </a:lnSpc>
            </a:pPr>
            <a:r>
              <a:rPr lang="ja-JP" altLang="en-US" sz="5100" dirty="0">
                <a:ln w="12700">
                  <a:noFill/>
                  <a:prstDash val="solid"/>
                </a:ln>
                <a:solidFill>
                  <a:srgbClr val="FFF200"/>
                </a:solidFill>
                <a:effectLst>
                  <a:outerShdw blurRad="508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接客セミナー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466353" y="9642201"/>
            <a:ext cx="141064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お申込みお問い合わせ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97272" y="555782"/>
            <a:ext cx="502701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今すぐできるおもてなしとは？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0" y="3184396"/>
            <a:ext cx="7775576" cy="2539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16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</a:t>
            </a:r>
            <a:r>
              <a:rPr lang="ja-JP" altLang="en-US" sz="16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外国語が話せなくてもできるおもてなし術をわかりやすく解説</a:t>
            </a:r>
            <a:r>
              <a:rPr lang="en-US" altLang="ja-JP" sz="16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</a:t>
            </a:r>
            <a:endParaRPr lang="ja-JP" altLang="en-US" sz="16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5742118" y="9595521"/>
            <a:ext cx="1565786" cy="858316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3220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1333</TotalTime>
  <Words>227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7" baseType="lpstr">
      <vt:lpstr>HGPｺﾞｼｯｸE</vt:lpstr>
      <vt:lpstr>HGP創英角ｺﾞｼｯｸUB</vt:lpstr>
      <vt:lpstr>HGSｺﾞｼｯｸE</vt:lpstr>
      <vt:lpstr>HGｺﾞｼｯｸE</vt:lpstr>
      <vt:lpstr>HG丸ｺﾞｼｯｸM-PRO</vt:lpstr>
      <vt:lpstr>HG明朝E</vt:lpstr>
      <vt:lpstr>ＭＳ Ｐゴシック</vt:lpstr>
      <vt:lpstr>メイリオ</vt:lpstr>
      <vt:lpstr>Bookman Old Style</vt:lpstr>
      <vt:lpstr>Calibri</vt:lpstr>
      <vt:lpstr>Consolas</vt:lpstr>
      <vt:lpstr>Gill Sans MT</vt:lpstr>
      <vt:lpstr>Wingdings</vt:lpstr>
      <vt:lpstr>Wingdings 3</vt:lpstr>
      <vt:lpstr>アース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133</cp:revision>
  <cp:lastPrinted>2016-03-24T08:25:17Z</cp:lastPrinted>
  <dcterms:created xsi:type="dcterms:W3CDTF">2013-08-07T01:16:52Z</dcterms:created>
  <dcterms:modified xsi:type="dcterms:W3CDTF">2017-03-06T08:52:53Z</dcterms:modified>
</cp:coreProperties>
</file>