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76" r:id="rId1"/>
  </p:sldMasterIdLst>
  <p:notesMasterIdLst>
    <p:notesMasterId r:id="rId4"/>
  </p:notesMasterIdLst>
  <p:handoutMasterIdLst>
    <p:handoutMasterId r:id="rId5"/>
  </p:handoutMasterIdLst>
  <p:sldIdLst>
    <p:sldId id="260" r:id="rId2"/>
    <p:sldId id="261" r:id="rId3"/>
  </p:sldIdLst>
  <p:sldSz cx="7775575" cy="10907713"/>
  <p:notesSz cx="7318375" cy="10450513"/>
  <p:kinsoku lang="ja-JP" invalStChars="、。，．・：；？！゛゜ヽヾゝゞ々ー’”）〕］｝〉》」』】°‰′″℃￠％ぁぃぅぇぉっゃゅょゎァィゥェォッャュョヮヵヶ!%),.:;?]}｡｣､･ｧｨｩｪｫｬｭｮｯｰﾞﾟ" invalEndChars="‘“（〔［｛〈《「『【￥＄$([\{｢￡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92">
          <p15:clr>
            <a:srgbClr val="A4A3A4"/>
          </p15:clr>
        </p15:guide>
        <p15:guide id="2" pos="2305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934"/>
    <a:srgbClr val="005326"/>
    <a:srgbClr val="40220F"/>
    <a:srgbClr val="F8B62D"/>
    <a:srgbClr val="EB6D9A"/>
    <a:srgbClr val="6FBA2C"/>
    <a:srgbClr val="00B9EF"/>
    <a:srgbClr val="FF9933"/>
    <a:srgbClr val="FFF462"/>
    <a:srgbClr val="E7447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063" autoAdjust="0"/>
    <p:restoredTop sz="99699" autoAdjust="0"/>
  </p:normalViewPr>
  <p:slideViewPr>
    <p:cSldViewPr snapToGrid="0">
      <p:cViewPr varScale="1">
        <p:scale>
          <a:sx n="50" d="100"/>
          <a:sy n="50" d="100"/>
        </p:scale>
        <p:origin x="1900" y="28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70" d="100"/>
          <a:sy n="70" d="100"/>
        </p:scale>
        <p:origin x="-2148" y="-108"/>
      </p:cViewPr>
      <p:guideLst>
        <p:guide orient="horz" pos="3292"/>
        <p:guide pos="2305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3" y="0"/>
            <a:ext cx="3171825" cy="522288"/>
          </a:xfrm>
          <a:prstGeom prst="rect">
            <a:avLst/>
          </a:prstGeom>
        </p:spPr>
        <p:txBody>
          <a:bodyPr vert="horz" lIns="91417" tIns="45709" rIns="91417" bIns="45709" rtlCol="0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4144965" y="0"/>
            <a:ext cx="3171825" cy="522288"/>
          </a:xfrm>
          <a:prstGeom prst="rect">
            <a:avLst/>
          </a:prstGeom>
        </p:spPr>
        <p:txBody>
          <a:bodyPr vert="horz" lIns="91417" tIns="45709" rIns="91417" bIns="45709" rtlCol="0"/>
          <a:lstStyle>
            <a:lvl1pPr algn="r">
              <a:defRPr sz="1100"/>
            </a:lvl1pPr>
          </a:lstStyle>
          <a:p>
            <a:fld id="{EA4C0380-2DE9-498B-B68D-60B46204BA80}" type="datetimeFigureOut">
              <a:rPr kumimoji="1" lang="ja-JP" altLang="en-US" smtClean="0"/>
              <a:t>2017/3/6</a:t>
            </a:fld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3" y="9926641"/>
            <a:ext cx="3171825" cy="522287"/>
          </a:xfrm>
          <a:prstGeom prst="rect">
            <a:avLst/>
          </a:prstGeom>
        </p:spPr>
        <p:txBody>
          <a:bodyPr vert="horz" lIns="91417" tIns="45709" rIns="91417" bIns="45709" rtlCol="0" anchor="b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4144965" y="9926641"/>
            <a:ext cx="3171825" cy="522287"/>
          </a:xfrm>
          <a:prstGeom prst="rect">
            <a:avLst/>
          </a:prstGeom>
        </p:spPr>
        <p:txBody>
          <a:bodyPr vert="horz" lIns="91417" tIns="45709" rIns="91417" bIns="45709" rtlCol="0" anchor="b"/>
          <a:lstStyle>
            <a:lvl1pPr algn="r">
              <a:defRPr sz="1100"/>
            </a:lvl1pPr>
          </a:lstStyle>
          <a:p>
            <a:fld id="{78A262EF-70DF-4926-8929-0A60A2E81DC8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8540521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5" y="1"/>
            <a:ext cx="3171295" cy="524339"/>
          </a:xfrm>
          <a:prstGeom prst="rect">
            <a:avLst/>
          </a:prstGeom>
        </p:spPr>
        <p:txBody>
          <a:bodyPr vert="horz" lIns="97141" tIns="48571" rIns="97141" bIns="48571" rtlCol="0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91" y="1"/>
            <a:ext cx="3171295" cy="524339"/>
          </a:xfrm>
          <a:prstGeom prst="rect">
            <a:avLst/>
          </a:prstGeom>
        </p:spPr>
        <p:txBody>
          <a:bodyPr vert="horz" lIns="97141" tIns="48571" rIns="97141" bIns="48571" rtlCol="0"/>
          <a:lstStyle>
            <a:lvl1pPr algn="r">
              <a:defRPr sz="1100"/>
            </a:lvl1pPr>
          </a:lstStyle>
          <a:p>
            <a:fld id="{70F99883-74AE-4A2C-81B7-5B86A08198C0}" type="datetimeFigureOut">
              <a:rPr kumimoji="1" lang="ja-JP" altLang="en-US" smtClean="0"/>
              <a:t>2017/3/6</a:t>
            </a:fld>
            <a:endParaRPr kumimoji="1" lang="ja-JP" altLang="en-US" dirty="0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41" tIns="48571" rIns="97141" bIns="48571" rtlCol="0" anchor="ctr"/>
          <a:lstStyle/>
          <a:p>
            <a:endParaRPr lang="ja-JP" altLang="en-US" dirty="0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1"/>
            <a:ext cx="5854700" cy="4114889"/>
          </a:xfrm>
          <a:prstGeom prst="rect">
            <a:avLst/>
          </a:prstGeom>
        </p:spPr>
        <p:txBody>
          <a:bodyPr vert="horz" lIns="97141" tIns="48571" rIns="97141" bIns="48571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5" y="9926178"/>
            <a:ext cx="3171295" cy="524338"/>
          </a:xfrm>
          <a:prstGeom prst="rect">
            <a:avLst/>
          </a:prstGeom>
        </p:spPr>
        <p:txBody>
          <a:bodyPr vert="horz" lIns="97141" tIns="48571" rIns="97141" bIns="48571" rtlCol="0" anchor="b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91" y="9926178"/>
            <a:ext cx="3171295" cy="524338"/>
          </a:xfrm>
          <a:prstGeom prst="rect">
            <a:avLst/>
          </a:prstGeom>
        </p:spPr>
        <p:txBody>
          <a:bodyPr vert="horz" lIns="97141" tIns="48571" rIns="97141" bIns="48571" rtlCol="0" anchor="b"/>
          <a:lstStyle>
            <a:lvl1pPr algn="r">
              <a:defRPr sz="11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 dirty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dirty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 dirty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dirty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" name="図 4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" y="0"/>
            <a:ext cx="7772400" cy="9033776"/>
          </a:xfrm>
          <a:prstGeom prst="rect">
            <a:avLst/>
          </a:prstGeom>
        </p:spPr>
      </p:pic>
      <p:pic>
        <p:nvPicPr>
          <p:cNvPr id="40" name="図 3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0680" y="444442"/>
            <a:ext cx="6934214" cy="7217679"/>
          </a:xfrm>
          <a:prstGeom prst="rect">
            <a:avLst/>
          </a:prstGeom>
        </p:spPr>
      </p:pic>
      <p:sp>
        <p:nvSpPr>
          <p:cNvPr id="35" name="正方形/長方形 34"/>
          <p:cNvSpPr/>
          <p:nvPr/>
        </p:nvSpPr>
        <p:spPr>
          <a:xfrm>
            <a:off x="3884421" y="9034818"/>
            <a:ext cx="3888000" cy="1872895"/>
          </a:xfrm>
          <a:prstGeom prst="rect">
            <a:avLst/>
          </a:prstGeom>
          <a:solidFill>
            <a:srgbClr val="0053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36" name="正方形/長方形 35"/>
          <p:cNvSpPr/>
          <p:nvPr/>
        </p:nvSpPr>
        <p:spPr>
          <a:xfrm>
            <a:off x="3903172" y="9648618"/>
            <a:ext cx="3870000" cy="1259095"/>
          </a:xfrm>
          <a:prstGeom prst="rect">
            <a:avLst/>
          </a:prstGeom>
          <a:solidFill>
            <a:srgbClr val="00693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2" name="正方形/長方形 31"/>
          <p:cNvSpPr/>
          <p:nvPr/>
        </p:nvSpPr>
        <p:spPr>
          <a:xfrm>
            <a:off x="0" y="9034818"/>
            <a:ext cx="3887788" cy="1872895"/>
          </a:xfrm>
          <a:prstGeom prst="rect">
            <a:avLst/>
          </a:prstGeom>
          <a:solidFill>
            <a:srgbClr val="0053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19" name="図 1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2932" y="3159145"/>
            <a:ext cx="5949708" cy="826010"/>
          </a:xfrm>
          <a:prstGeom prst="rect">
            <a:avLst/>
          </a:prstGeom>
        </p:spPr>
      </p:pic>
      <p:sp>
        <p:nvSpPr>
          <p:cNvPr id="3" name="正方形/長方形 2"/>
          <p:cNvSpPr/>
          <p:nvPr/>
        </p:nvSpPr>
        <p:spPr>
          <a:xfrm>
            <a:off x="-1" y="1825563"/>
            <a:ext cx="7775575" cy="123110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/>
            <a:r>
              <a:rPr lang="en-US" altLang="ja-JP" sz="80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CAFE ASKUL</a:t>
            </a:r>
            <a:endParaRPr lang="ja-JP" altLang="en-US" sz="8000" dirty="0">
              <a:solidFill>
                <a:schemeClr val="bg1"/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-1" y="3256679"/>
            <a:ext cx="7775575" cy="63094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/>
            <a:r>
              <a:rPr lang="ja-JP" altLang="en-US" sz="4100" dirty="0">
                <a:solidFill>
                  <a:srgbClr val="F8B62D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９</a:t>
            </a:r>
            <a:r>
              <a:rPr lang="en-US" altLang="ja-JP" sz="4100" dirty="0">
                <a:solidFill>
                  <a:srgbClr val="F8B62D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.20 </a:t>
            </a:r>
            <a:r>
              <a:rPr lang="ja-JP" altLang="en-US" sz="4100" dirty="0">
                <a:solidFill>
                  <a:srgbClr val="F8B62D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（</a:t>
            </a:r>
            <a:r>
              <a:rPr lang="en-US" altLang="ja-JP" sz="4100" dirty="0">
                <a:solidFill>
                  <a:srgbClr val="F8B62D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SAT</a:t>
            </a:r>
            <a:r>
              <a:rPr lang="ja-JP" altLang="en-US" sz="4100" dirty="0">
                <a:solidFill>
                  <a:srgbClr val="F8B62D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） </a:t>
            </a:r>
            <a:r>
              <a:rPr lang="en-US" altLang="ja-JP" sz="4100" dirty="0">
                <a:solidFill>
                  <a:srgbClr val="F8B62D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OPEN</a:t>
            </a:r>
            <a:r>
              <a:rPr lang="ja-JP" altLang="en-US" sz="4100" dirty="0">
                <a:solidFill>
                  <a:srgbClr val="F8B62D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！</a:t>
            </a:r>
          </a:p>
        </p:txBody>
      </p:sp>
      <p:sp>
        <p:nvSpPr>
          <p:cNvPr id="6" name="正方形/長方形 5"/>
          <p:cNvSpPr/>
          <p:nvPr/>
        </p:nvSpPr>
        <p:spPr>
          <a:xfrm>
            <a:off x="855360" y="4352228"/>
            <a:ext cx="2714776" cy="166199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ja-JP" altLang="en-US" sz="27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天然酵母の</a:t>
            </a:r>
          </a:p>
          <a:p>
            <a:r>
              <a:rPr lang="ja-JP" altLang="en-US" sz="27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自家製パンと</a:t>
            </a:r>
          </a:p>
          <a:p>
            <a:r>
              <a:rPr lang="ja-JP" altLang="en-US" sz="27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おいしいコーヒーを</a:t>
            </a:r>
          </a:p>
          <a:p>
            <a:r>
              <a:rPr lang="ja-JP" altLang="en-US" sz="27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お楽しみください。</a:t>
            </a:r>
          </a:p>
        </p:txBody>
      </p:sp>
      <p:sp>
        <p:nvSpPr>
          <p:cNvPr id="8" name="正方形/長方形 7"/>
          <p:cNvSpPr/>
          <p:nvPr/>
        </p:nvSpPr>
        <p:spPr>
          <a:xfrm>
            <a:off x="407097" y="7954180"/>
            <a:ext cx="2693045" cy="29238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r>
              <a:rPr lang="zh-TW" altLang="en-US" sz="19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営業時間</a:t>
            </a:r>
            <a:r>
              <a:rPr lang="en-US" altLang="zh-TW" sz="19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17</a:t>
            </a:r>
            <a:r>
              <a:rPr lang="zh-TW" altLang="en-US" sz="19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：</a:t>
            </a:r>
            <a:r>
              <a:rPr lang="en-US" altLang="zh-TW" sz="19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00〜23</a:t>
            </a:r>
            <a:r>
              <a:rPr lang="zh-TW" altLang="en-US" sz="19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：</a:t>
            </a:r>
            <a:r>
              <a:rPr lang="en-US" altLang="zh-TW" sz="19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00</a:t>
            </a:r>
            <a:endParaRPr lang="ja-JP" altLang="en-US" sz="1900" dirty="0">
              <a:solidFill>
                <a:schemeClr val="bg1"/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9" name="正方形/長方形 8"/>
          <p:cNvSpPr/>
          <p:nvPr/>
        </p:nvSpPr>
        <p:spPr>
          <a:xfrm>
            <a:off x="3215527" y="7954180"/>
            <a:ext cx="2125582" cy="27699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r>
              <a:rPr lang="en-US" altLang="ja-JP" sz="18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TEL03-1234-1111</a:t>
            </a:r>
            <a:endParaRPr lang="ja-JP" altLang="en-US" sz="1800" dirty="0">
              <a:solidFill>
                <a:schemeClr val="bg1"/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10" name="正方形/長方形 9"/>
          <p:cNvSpPr/>
          <p:nvPr/>
        </p:nvSpPr>
        <p:spPr>
          <a:xfrm>
            <a:off x="407097" y="8286688"/>
            <a:ext cx="2869375" cy="261610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r>
              <a:rPr lang="zh-TW" altLang="en-US" sz="17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住所東京都江東区豊洲</a:t>
            </a:r>
            <a:r>
              <a:rPr lang="en-US" altLang="zh-TW" sz="17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3-2-3</a:t>
            </a:r>
            <a:endParaRPr lang="ja-JP" altLang="en-US" sz="1700" dirty="0">
              <a:solidFill>
                <a:schemeClr val="bg1"/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14" name="正方形/長方形 13"/>
          <p:cNvSpPr/>
          <p:nvPr/>
        </p:nvSpPr>
        <p:spPr>
          <a:xfrm>
            <a:off x="1786461" y="9725096"/>
            <a:ext cx="65" cy="64633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endParaRPr lang="ja-JP" altLang="en-US" sz="4200" dirty="0">
              <a:latin typeface="HG創英角ｺﾞｼｯｸUB" panose="020B0909000000000000" pitchFamily="49" charset="-128"/>
              <a:ea typeface="HG創英角ｺﾞｼｯｸUB" panose="020B0909000000000000" pitchFamily="49" charset="-128"/>
            </a:endParaRPr>
          </a:p>
        </p:txBody>
      </p:sp>
      <p:grpSp>
        <p:nvGrpSpPr>
          <p:cNvPr id="44" name="グループ化 43"/>
          <p:cNvGrpSpPr/>
          <p:nvPr/>
        </p:nvGrpSpPr>
        <p:grpSpPr>
          <a:xfrm>
            <a:off x="4177224" y="9045550"/>
            <a:ext cx="3317244" cy="1635108"/>
            <a:chOff x="4125041" y="9045550"/>
            <a:chExt cx="3317244" cy="1635108"/>
          </a:xfrm>
        </p:grpSpPr>
        <p:pic>
          <p:nvPicPr>
            <p:cNvPr id="37" name="図 36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537027" y="9786512"/>
              <a:ext cx="905258" cy="841250"/>
            </a:xfrm>
            <a:prstGeom prst="rect">
              <a:avLst/>
            </a:prstGeom>
          </p:spPr>
        </p:pic>
        <p:sp>
          <p:nvSpPr>
            <p:cNvPr id="12" name="正方形/長方形 11"/>
            <p:cNvSpPr/>
            <p:nvPr/>
          </p:nvSpPr>
          <p:spPr>
            <a:xfrm>
              <a:off x="4424918" y="9045550"/>
              <a:ext cx="2526333" cy="553998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r>
                <a:rPr lang="en-US" altLang="ja-JP" sz="3600" dirty="0">
                  <a:solidFill>
                    <a:schemeClr val="bg1"/>
                  </a:solidFill>
                  <a:latin typeface="HGS創英角ｺﾞｼｯｸUB" panose="020B0900000000000000" pitchFamily="50" charset="-128"/>
                  <a:ea typeface="HGS創英角ｺﾞｼｯｸUB" panose="020B0900000000000000" pitchFamily="50" charset="-128"/>
                </a:rPr>
                <a:t>COFFEE SET</a:t>
              </a:r>
              <a:endParaRPr lang="ja-JP" altLang="en-US" sz="3600" dirty="0">
                <a:solidFill>
                  <a:schemeClr val="bg1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endParaRPr>
            </a:p>
          </p:txBody>
        </p:sp>
        <p:sp>
          <p:nvSpPr>
            <p:cNvPr id="16" name="正方形/長方形 15"/>
            <p:cNvSpPr/>
            <p:nvPr/>
          </p:nvSpPr>
          <p:spPr>
            <a:xfrm>
              <a:off x="4125041" y="9669090"/>
              <a:ext cx="2233914" cy="646331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r>
                <a:rPr lang="ja-JP" altLang="en-US" sz="4200" dirty="0">
                  <a:solidFill>
                    <a:schemeClr val="bg1"/>
                  </a:solidFill>
                  <a:latin typeface="HG創英角ｺﾞｼｯｸUB" panose="020B0909000000000000" pitchFamily="49" charset="-128"/>
                  <a:ea typeface="HG創英角ｺﾞｼｯｸUB" panose="020B0909000000000000" pitchFamily="49" charset="-128"/>
                </a:rPr>
                <a:t>￥</a:t>
              </a:r>
              <a:r>
                <a:rPr lang="en-US" altLang="ja-JP" sz="4200" dirty="0">
                  <a:solidFill>
                    <a:schemeClr val="bg1"/>
                  </a:solidFill>
                  <a:latin typeface="HG創英角ｺﾞｼｯｸUB" panose="020B0909000000000000" pitchFamily="49" charset="-128"/>
                  <a:ea typeface="HG創英角ｺﾞｼｯｸUB" panose="020B0909000000000000" pitchFamily="49" charset="-128"/>
                </a:rPr>
                <a:t>100</a:t>
              </a:r>
              <a:r>
                <a:rPr lang="en-US" altLang="ja-JP" sz="2200" dirty="0">
                  <a:solidFill>
                    <a:schemeClr val="bg1"/>
                  </a:solidFill>
                  <a:latin typeface="HG創英角ｺﾞｼｯｸUB" panose="020B0909000000000000" pitchFamily="49" charset="-128"/>
                  <a:ea typeface="HG創英角ｺﾞｼｯｸUB" panose="020B0909000000000000" pitchFamily="49" charset="-128"/>
                </a:rPr>
                <a:t> </a:t>
              </a:r>
              <a:r>
                <a:rPr lang="en-US" altLang="ja-JP" sz="3700" dirty="0">
                  <a:solidFill>
                    <a:schemeClr val="bg1"/>
                  </a:solidFill>
                  <a:latin typeface="HG創英角ｺﾞｼｯｸUB" panose="020B0909000000000000" pitchFamily="49" charset="-128"/>
                  <a:ea typeface="HG創英角ｺﾞｼｯｸUB" panose="020B0909000000000000" pitchFamily="49" charset="-128"/>
                </a:rPr>
                <a:t>OFF</a:t>
              </a:r>
              <a:endParaRPr lang="ja-JP" altLang="en-US" sz="3700" dirty="0">
                <a:solidFill>
                  <a:schemeClr val="bg1"/>
                </a:solidFill>
                <a:latin typeface="HG創英角ｺﾞｼｯｸUB" panose="020B0909000000000000" pitchFamily="49" charset="-128"/>
                <a:ea typeface="HG創英角ｺﾞｼｯｸUB" panose="020B0909000000000000" pitchFamily="49" charset="-128"/>
              </a:endParaRPr>
            </a:p>
          </p:txBody>
        </p:sp>
        <p:sp>
          <p:nvSpPr>
            <p:cNvPr id="17" name="正方形/長方形 16"/>
            <p:cNvSpPr/>
            <p:nvPr/>
          </p:nvSpPr>
          <p:spPr>
            <a:xfrm>
              <a:off x="4294287" y="10295937"/>
              <a:ext cx="2064668" cy="384721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r>
                <a:rPr lang="en-US" altLang="ja-JP" sz="2500" dirty="0">
                  <a:solidFill>
                    <a:schemeClr val="bg1"/>
                  </a:solidFill>
                  <a:latin typeface="HGP創英角ｺﾞｼｯｸUB" panose="020B0900000000000000" pitchFamily="50" charset="-128"/>
                  <a:ea typeface="HGP創英角ｺﾞｼｯｸUB" panose="020B0900000000000000" pitchFamily="50" charset="-128"/>
                </a:rPr>
                <a:t>T</a:t>
              </a:r>
              <a:r>
                <a:rPr lang="ja-JP" altLang="en-US" sz="2500" dirty="0">
                  <a:solidFill>
                    <a:schemeClr val="bg1"/>
                  </a:solidFill>
                  <a:latin typeface="HGP創英角ｺﾞｼｯｸUB" panose="020B0900000000000000" pitchFamily="50" charset="-128"/>
                  <a:ea typeface="HGP創英角ｺﾞｼｯｸUB" panose="020B0900000000000000" pitchFamily="50" charset="-128"/>
                </a:rPr>
                <a:t>　</a:t>
              </a:r>
              <a:r>
                <a:rPr lang="en-US" altLang="ja-JP" sz="2500" dirty="0">
                  <a:solidFill>
                    <a:schemeClr val="bg1"/>
                  </a:solidFill>
                  <a:latin typeface="HGP創英角ｺﾞｼｯｸUB" panose="020B0900000000000000" pitchFamily="50" charset="-128"/>
                  <a:ea typeface="HGP創英角ｺﾞｼｯｸUB" panose="020B0900000000000000" pitchFamily="50" charset="-128"/>
                </a:rPr>
                <a:t>I</a:t>
              </a:r>
              <a:r>
                <a:rPr lang="ja-JP" altLang="en-US" sz="2500" dirty="0">
                  <a:solidFill>
                    <a:schemeClr val="bg1"/>
                  </a:solidFill>
                  <a:latin typeface="HGP創英角ｺﾞｼｯｸUB" panose="020B0900000000000000" pitchFamily="50" charset="-128"/>
                  <a:ea typeface="HGP創英角ｺﾞｼｯｸUB" panose="020B0900000000000000" pitchFamily="50" charset="-128"/>
                </a:rPr>
                <a:t>　</a:t>
              </a:r>
              <a:r>
                <a:rPr lang="en-US" altLang="ja-JP" sz="2500" dirty="0">
                  <a:solidFill>
                    <a:schemeClr val="bg1"/>
                  </a:solidFill>
                  <a:latin typeface="HGP創英角ｺﾞｼｯｸUB" panose="020B0900000000000000" pitchFamily="50" charset="-128"/>
                  <a:ea typeface="HGP創英角ｺﾞｼｯｸUB" panose="020B0900000000000000" pitchFamily="50" charset="-128"/>
                </a:rPr>
                <a:t>C</a:t>
              </a:r>
              <a:r>
                <a:rPr lang="ja-JP" altLang="en-US" sz="2500" dirty="0">
                  <a:solidFill>
                    <a:schemeClr val="bg1"/>
                  </a:solidFill>
                  <a:latin typeface="HGP創英角ｺﾞｼｯｸUB" panose="020B0900000000000000" pitchFamily="50" charset="-128"/>
                  <a:ea typeface="HGP創英角ｺﾞｼｯｸUB" panose="020B0900000000000000" pitchFamily="50" charset="-128"/>
                </a:rPr>
                <a:t>　</a:t>
              </a:r>
              <a:r>
                <a:rPr lang="en-US" altLang="ja-JP" sz="2500" dirty="0">
                  <a:solidFill>
                    <a:schemeClr val="bg1"/>
                  </a:solidFill>
                  <a:latin typeface="HGP創英角ｺﾞｼｯｸUB" panose="020B0900000000000000" pitchFamily="50" charset="-128"/>
                  <a:ea typeface="HGP創英角ｺﾞｼｯｸUB" panose="020B0900000000000000" pitchFamily="50" charset="-128"/>
                </a:rPr>
                <a:t>K</a:t>
              </a:r>
              <a:r>
                <a:rPr lang="ja-JP" altLang="en-US" sz="2500" dirty="0">
                  <a:solidFill>
                    <a:schemeClr val="bg1"/>
                  </a:solidFill>
                  <a:latin typeface="HGP創英角ｺﾞｼｯｸUB" panose="020B0900000000000000" pitchFamily="50" charset="-128"/>
                  <a:ea typeface="HGP創英角ｺﾞｼｯｸUB" panose="020B0900000000000000" pitchFamily="50" charset="-128"/>
                </a:rPr>
                <a:t>　</a:t>
              </a:r>
              <a:r>
                <a:rPr lang="en-US" altLang="ja-JP" sz="2500" dirty="0">
                  <a:solidFill>
                    <a:schemeClr val="bg1"/>
                  </a:solidFill>
                  <a:latin typeface="HGP創英角ｺﾞｼｯｸUB" panose="020B0900000000000000" pitchFamily="50" charset="-128"/>
                  <a:ea typeface="HGP創英角ｺﾞｼｯｸUB" panose="020B0900000000000000" pitchFamily="50" charset="-128"/>
                </a:rPr>
                <a:t>E</a:t>
              </a:r>
              <a:r>
                <a:rPr lang="ja-JP" altLang="en-US" sz="2500" dirty="0">
                  <a:solidFill>
                    <a:schemeClr val="bg1"/>
                  </a:solidFill>
                  <a:latin typeface="HGP創英角ｺﾞｼｯｸUB" panose="020B0900000000000000" pitchFamily="50" charset="-128"/>
                  <a:ea typeface="HGP創英角ｺﾞｼｯｸUB" panose="020B0900000000000000" pitchFamily="50" charset="-128"/>
                </a:rPr>
                <a:t>　</a:t>
              </a:r>
              <a:r>
                <a:rPr lang="en-US" altLang="ja-JP" sz="2500" dirty="0">
                  <a:solidFill>
                    <a:schemeClr val="bg1"/>
                  </a:solidFill>
                  <a:latin typeface="HGP創英角ｺﾞｼｯｸUB" panose="020B0900000000000000" pitchFamily="50" charset="-128"/>
                  <a:ea typeface="HGP創英角ｺﾞｼｯｸUB" panose="020B0900000000000000" pitchFamily="50" charset="-128"/>
                </a:rPr>
                <a:t>T</a:t>
              </a:r>
              <a:endParaRPr lang="ja-JP" altLang="en-US" sz="25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endParaRPr>
            </a:p>
          </p:txBody>
        </p:sp>
      </p:grpSp>
      <p:pic>
        <p:nvPicPr>
          <p:cNvPr id="18" name="図 1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54706" y="976701"/>
            <a:ext cx="804674" cy="862586"/>
          </a:xfrm>
          <a:prstGeom prst="rect">
            <a:avLst/>
          </a:prstGeom>
        </p:spPr>
      </p:pic>
      <p:sp>
        <p:nvSpPr>
          <p:cNvPr id="33" name="正方形/長方形 32"/>
          <p:cNvSpPr/>
          <p:nvPr/>
        </p:nvSpPr>
        <p:spPr>
          <a:xfrm>
            <a:off x="0" y="9648618"/>
            <a:ext cx="3887788" cy="1259095"/>
          </a:xfrm>
          <a:prstGeom prst="rect">
            <a:avLst/>
          </a:prstGeom>
          <a:solidFill>
            <a:srgbClr val="00693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43" name="グループ化 42"/>
          <p:cNvGrpSpPr/>
          <p:nvPr/>
        </p:nvGrpSpPr>
        <p:grpSpPr>
          <a:xfrm>
            <a:off x="268225" y="9045550"/>
            <a:ext cx="3351339" cy="1635108"/>
            <a:chOff x="303169" y="9045550"/>
            <a:chExt cx="3351339" cy="1635108"/>
          </a:xfrm>
        </p:grpSpPr>
        <p:sp>
          <p:nvSpPr>
            <p:cNvPr id="13" name="正方形/長方形 12"/>
            <p:cNvSpPr/>
            <p:nvPr/>
          </p:nvSpPr>
          <p:spPr>
            <a:xfrm>
              <a:off x="303169" y="9669090"/>
              <a:ext cx="2335084" cy="646331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r>
                <a:rPr lang="ja-JP" altLang="en-US" sz="4200" dirty="0">
                  <a:solidFill>
                    <a:schemeClr val="bg1"/>
                  </a:solidFill>
                  <a:latin typeface="HG創英角ｺﾞｼｯｸUB" panose="020B0909000000000000" pitchFamily="49" charset="-128"/>
                  <a:ea typeface="HG創英角ｺﾞｼｯｸUB" panose="020B0909000000000000" pitchFamily="49" charset="-128"/>
                </a:rPr>
                <a:t>￥</a:t>
              </a:r>
              <a:r>
                <a:rPr lang="en-US" altLang="ja-JP" sz="4200" dirty="0">
                  <a:solidFill>
                    <a:schemeClr val="bg1"/>
                  </a:solidFill>
                  <a:latin typeface="HG創英角ｺﾞｼｯｸUB" panose="020B0909000000000000" pitchFamily="49" charset="-128"/>
                  <a:ea typeface="HG創英角ｺﾞｼｯｸUB" panose="020B0909000000000000" pitchFamily="49" charset="-128"/>
                </a:rPr>
                <a:t>100</a:t>
              </a:r>
              <a:r>
                <a:rPr lang="en-US" altLang="ja-JP" sz="2200" dirty="0">
                  <a:solidFill>
                    <a:schemeClr val="bg1"/>
                  </a:solidFill>
                  <a:latin typeface="HG創英角ｺﾞｼｯｸUB" panose="020B0909000000000000" pitchFamily="49" charset="-128"/>
                  <a:ea typeface="HG創英角ｺﾞｼｯｸUB" panose="020B0909000000000000" pitchFamily="49" charset="-128"/>
                </a:rPr>
                <a:t> </a:t>
              </a:r>
              <a:r>
                <a:rPr lang="en-US" altLang="ja-JP" sz="3700" dirty="0">
                  <a:solidFill>
                    <a:schemeClr val="bg1"/>
                  </a:solidFill>
                  <a:latin typeface="HG創英角ｺﾞｼｯｸUB" panose="020B0909000000000000" pitchFamily="49" charset="-128"/>
                  <a:ea typeface="HG創英角ｺﾞｼｯｸUB" panose="020B0909000000000000" pitchFamily="49" charset="-128"/>
                </a:rPr>
                <a:t>OFF</a:t>
              </a:r>
              <a:endParaRPr lang="ja-JP" altLang="en-US" sz="3700" dirty="0">
                <a:solidFill>
                  <a:schemeClr val="bg1"/>
                </a:solidFill>
                <a:latin typeface="HG創英角ｺﾞｼｯｸUB" panose="020B0909000000000000" pitchFamily="49" charset="-128"/>
                <a:ea typeface="HG創英角ｺﾞｼｯｸUB" panose="020B0909000000000000" pitchFamily="49" charset="-128"/>
              </a:endParaRPr>
            </a:p>
          </p:txBody>
        </p:sp>
        <p:sp>
          <p:nvSpPr>
            <p:cNvPr id="15" name="正方形/長方形 14"/>
            <p:cNvSpPr/>
            <p:nvPr/>
          </p:nvSpPr>
          <p:spPr>
            <a:xfrm>
              <a:off x="490229" y="10295937"/>
              <a:ext cx="2064668" cy="384721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r>
                <a:rPr lang="en-US" altLang="ja-JP" sz="2500" dirty="0">
                  <a:solidFill>
                    <a:schemeClr val="bg1"/>
                  </a:solidFill>
                  <a:latin typeface="HGP創英角ｺﾞｼｯｸUB" panose="020B0900000000000000" pitchFamily="50" charset="-128"/>
                  <a:ea typeface="HGP創英角ｺﾞｼｯｸUB" panose="020B0900000000000000" pitchFamily="50" charset="-128"/>
                </a:rPr>
                <a:t>T</a:t>
              </a:r>
              <a:r>
                <a:rPr lang="ja-JP" altLang="en-US" sz="2500" dirty="0">
                  <a:solidFill>
                    <a:schemeClr val="bg1"/>
                  </a:solidFill>
                  <a:latin typeface="HGP創英角ｺﾞｼｯｸUB" panose="020B0900000000000000" pitchFamily="50" charset="-128"/>
                  <a:ea typeface="HGP創英角ｺﾞｼｯｸUB" panose="020B0900000000000000" pitchFamily="50" charset="-128"/>
                </a:rPr>
                <a:t>　</a:t>
              </a:r>
              <a:r>
                <a:rPr lang="en-US" altLang="ja-JP" sz="2500" dirty="0">
                  <a:solidFill>
                    <a:schemeClr val="bg1"/>
                  </a:solidFill>
                  <a:latin typeface="HGP創英角ｺﾞｼｯｸUB" panose="020B0900000000000000" pitchFamily="50" charset="-128"/>
                  <a:ea typeface="HGP創英角ｺﾞｼｯｸUB" panose="020B0900000000000000" pitchFamily="50" charset="-128"/>
                </a:rPr>
                <a:t>I</a:t>
              </a:r>
              <a:r>
                <a:rPr lang="ja-JP" altLang="en-US" sz="2500" dirty="0">
                  <a:solidFill>
                    <a:schemeClr val="bg1"/>
                  </a:solidFill>
                  <a:latin typeface="HGP創英角ｺﾞｼｯｸUB" panose="020B0900000000000000" pitchFamily="50" charset="-128"/>
                  <a:ea typeface="HGP創英角ｺﾞｼｯｸUB" panose="020B0900000000000000" pitchFamily="50" charset="-128"/>
                </a:rPr>
                <a:t>　</a:t>
              </a:r>
              <a:r>
                <a:rPr lang="en-US" altLang="ja-JP" sz="2500" dirty="0">
                  <a:solidFill>
                    <a:schemeClr val="bg1"/>
                  </a:solidFill>
                  <a:latin typeface="HGP創英角ｺﾞｼｯｸUB" panose="020B0900000000000000" pitchFamily="50" charset="-128"/>
                  <a:ea typeface="HGP創英角ｺﾞｼｯｸUB" panose="020B0900000000000000" pitchFamily="50" charset="-128"/>
                </a:rPr>
                <a:t>C</a:t>
              </a:r>
              <a:r>
                <a:rPr lang="ja-JP" altLang="en-US" sz="2500" dirty="0">
                  <a:solidFill>
                    <a:schemeClr val="bg1"/>
                  </a:solidFill>
                  <a:latin typeface="HGP創英角ｺﾞｼｯｸUB" panose="020B0900000000000000" pitchFamily="50" charset="-128"/>
                  <a:ea typeface="HGP創英角ｺﾞｼｯｸUB" panose="020B0900000000000000" pitchFamily="50" charset="-128"/>
                </a:rPr>
                <a:t>　</a:t>
              </a:r>
              <a:r>
                <a:rPr lang="en-US" altLang="ja-JP" sz="2500" dirty="0">
                  <a:solidFill>
                    <a:schemeClr val="bg1"/>
                  </a:solidFill>
                  <a:latin typeface="HGP創英角ｺﾞｼｯｸUB" panose="020B0900000000000000" pitchFamily="50" charset="-128"/>
                  <a:ea typeface="HGP創英角ｺﾞｼｯｸUB" panose="020B0900000000000000" pitchFamily="50" charset="-128"/>
                </a:rPr>
                <a:t>K</a:t>
              </a:r>
              <a:r>
                <a:rPr lang="ja-JP" altLang="en-US" sz="2500" dirty="0">
                  <a:solidFill>
                    <a:schemeClr val="bg1"/>
                  </a:solidFill>
                  <a:latin typeface="HGP創英角ｺﾞｼｯｸUB" panose="020B0900000000000000" pitchFamily="50" charset="-128"/>
                  <a:ea typeface="HGP創英角ｺﾞｼｯｸUB" panose="020B0900000000000000" pitchFamily="50" charset="-128"/>
                </a:rPr>
                <a:t>　</a:t>
              </a:r>
              <a:r>
                <a:rPr lang="en-US" altLang="ja-JP" sz="2500" dirty="0">
                  <a:solidFill>
                    <a:schemeClr val="bg1"/>
                  </a:solidFill>
                  <a:latin typeface="HGP創英角ｺﾞｼｯｸUB" panose="020B0900000000000000" pitchFamily="50" charset="-128"/>
                  <a:ea typeface="HGP創英角ｺﾞｼｯｸUB" panose="020B0900000000000000" pitchFamily="50" charset="-128"/>
                </a:rPr>
                <a:t>E</a:t>
              </a:r>
              <a:r>
                <a:rPr lang="ja-JP" altLang="en-US" sz="2500" dirty="0">
                  <a:solidFill>
                    <a:schemeClr val="bg1"/>
                  </a:solidFill>
                  <a:latin typeface="HGP創英角ｺﾞｼｯｸUB" panose="020B0900000000000000" pitchFamily="50" charset="-128"/>
                  <a:ea typeface="HGP創英角ｺﾞｼｯｸUB" panose="020B0900000000000000" pitchFamily="50" charset="-128"/>
                </a:rPr>
                <a:t>　</a:t>
              </a:r>
              <a:r>
                <a:rPr lang="en-US" altLang="ja-JP" sz="2500" dirty="0">
                  <a:solidFill>
                    <a:schemeClr val="bg1"/>
                  </a:solidFill>
                  <a:latin typeface="HGP創英角ｺﾞｼｯｸUB" panose="020B0900000000000000" pitchFamily="50" charset="-128"/>
                  <a:ea typeface="HGP創英角ｺﾞｼｯｸUB" panose="020B0900000000000000" pitchFamily="50" charset="-128"/>
                </a:rPr>
                <a:t>T</a:t>
              </a:r>
              <a:endParaRPr lang="ja-JP" altLang="en-US" sz="25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endParaRPr>
            </a:p>
          </p:txBody>
        </p:sp>
        <p:sp>
          <p:nvSpPr>
            <p:cNvPr id="11" name="正方形/長方形 10"/>
            <p:cNvSpPr/>
            <p:nvPr/>
          </p:nvSpPr>
          <p:spPr>
            <a:xfrm>
              <a:off x="448663" y="9045550"/>
              <a:ext cx="2850139" cy="553998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r>
                <a:rPr lang="en-US" altLang="ja-JP" sz="3600" dirty="0">
                  <a:solidFill>
                    <a:schemeClr val="bg1"/>
                  </a:solidFill>
                  <a:latin typeface="HGS創英角ｺﾞｼｯｸUB" panose="020B0900000000000000" pitchFamily="50" charset="-128"/>
                  <a:ea typeface="HGS創英角ｺﾞｼｯｸUB" panose="020B0900000000000000" pitchFamily="50" charset="-128"/>
                </a:rPr>
                <a:t>MORNING SET</a:t>
              </a:r>
              <a:endParaRPr lang="ja-JP" altLang="en-US" sz="3600" dirty="0">
                <a:solidFill>
                  <a:schemeClr val="bg1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endParaRPr>
            </a:p>
          </p:txBody>
        </p:sp>
        <p:pic>
          <p:nvPicPr>
            <p:cNvPr id="31" name="図 30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749250" y="9786512"/>
              <a:ext cx="905258" cy="841250"/>
            </a:xfrm>
            <a:prstGeom prst="rect">
              <a:avLst/>
            </a:prstGeom>
          </p:spPr>
        </p:pic>
      </p:grpSp>
      <p:sp>
        <p:nvSpPr>
          <p:cNvPr id="41" name="正方形/長方形 40"/>
          <p:cNvSpPr/>
          <p:nvPr/>
        </p:nvSpPr>
        <p:spPr>
          <a:xfrm>
            <a:off x="889020" y="6282994"/>
            <a:ext cx="2628000" cy="73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正方形/長方形 6"/>
          <p:cNvSpPr/>
          <p:nvPr/>
        </p:nvSpPr>
        <p:spPr>
          <a:xfrm>
            <a:off x="998551" y="6344218"/>
            <a:ext cx="2408939" cy="61555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ja-JP" altLang="en-US" sz="2000" dirty="0">
                <a:solidFill>
                  <a:srgbClr val="40220F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朝はモーニングセットも</a:t>
            </a:r>
          </a:p>
          <a:p>
            <a:r>
              <a:rPr lang="ja-JP" altLang="en-US" sz="2000" dirty="0">
                <a:solidFill>
                  <a:srgbClr val="40220F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ご用意しております。</a:t>
            </a:r>
          </a:p>
        </p:txBody>
      </p:sp>
      <p:cxnSp>
        <p:nvCxnSpPr>
          <p:cNvPr id="28" name="直線コネクタ 27"/>
          <p:cNvCxnSpPr/>
          <p:nvPr/>
        </p:nvCxnSpPr>
        <p:spPr>
          <a:xfrm>
            <a:off x="3909357" y="9034818"/>
            <a:ext cx="0" cy="1808330"/>
          </a:xfrm>
          <a:prstGeom prst="line">
            <a:avLst/>
          </a:prstGeom>
          <a:ln w="12700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線コネクタ 21"/>
          <p:cNvCxnSpPr/>
          <p:nvPr/>
        </p:nvCxnSpPr>
        <p:spPr>
          <a:xfrm>
            <a:off x="102357" y="9034818"/>
            <a:ext cx="7614000" cy="0"/>
          </a:xfrm>
          <a:prstGeom prst="line">
            <a:avLst/>
          </a:prstGeom>
          <a:ln w="12700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正方形/長方形 37"/>
          <p:cNvSpPr/>
          <p:nvPr/>
        </p:nvSpPr>
        <p:spPr>
          <a:xfrm>
            <a:off x="5648948" y="7859782"/>
            <a:ext cx="1669350" cy="923662"/>
          </a:xfrm>
          <a:prstGeom prst="rect">
            <a:avLst/>
          </a:prstGeom>
          <a:solidFill>
            <a:srgbClr val="9DC3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ja-JP" altLang="en-US" sz="2400" b="1" dirty="0">
                <a:solidFill>
                  <a:srgbClr val="000066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地図入る</a:t>
            </a:r>
            <a:endParaRPr kumimoji="1" lang="ja-JP" altLang="en-US" sz="2400" b="1" dirty="0">
              <a:solidFill>
                <a:srgbClr val="000066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46" name="正方形/長方形 45"/>
          <p:cNvSpPr/>
          <p:nvPr/>
        </p:nvSpPr>
        <p:spPr>
          <a:xfrm>
            <a:off x="3725192" y="4340652"/>
            <a:ext cx="3127254" cy="2676149"/>
          </a:xfrm>
          <a:prstGeom prst="rect">
            <a:avLst/>
          </a:prstGeom>
          <a:solidFill>
            <a:srgbClr val="9DC3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kumimoji="1" lang="ja-JP" altLang="en-US" sz="2400" b="1" dirty="0">
                <a:solidFill>
                  <a:srgbClr val="000066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endParaRPr kumimoji="1" lang="en-US" altLang="ja-JP" sz="2400" b="1" dirty="0">
              <a:solidFill>
                <a:srgbClr val="000066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2400" b="1" dirty="0">
                <a:solidFill>
                  <a:srgbClr val="000066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</a:t>
            </a:r>
            <a:endParaRPr lang="en-US" altLang="ja-JP" sz="2400" b="1" dirty="0">
              <a:solidFill>
                <a:srgbClr val="000066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kumimoji="1" lang="ja-JP" altLang="en-US" sz="2400" b="1" dirty="0">
                <a:solidFill>
                  <a:srgbClr val="000066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ください</a:t>
            </a:r>
          </a:p>
        </p:txBody>
      </p:sp>
    </p:spTree>
    <p:extLst>
      <p:ext uri="{BB962C8B-B14F-4D97-AF65-F5344CB8AC3E}">
        <p14:creationId xmlns:p14="http://schemas.microsoft.com/office/powerpoint/2010/main" val="1576078907"/>
      </p:ext>
    </p:extLst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1120</TotalTime>
  <Words>167</Words>
  <Application>Microsoft Office PowerPoint</Application>
  <PresentationFormat>ユーザー設定</PresentationFormat>
  <Paragraphs>38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9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2" baseType="lpstr">
      <vt:lpstr>HGP創英角ｺﾞｼｯｸUB</vt:lpstr>
      <vt:lpstr>HGS創英角ｺﾞｼｯｸUB</vt:lpstr>
      <vt:lpstr>HG丸ｺﾞｼｯｸM-PRO</vt:lpstr>
      <vt:lpstr>HG創英角ｺﾞｼｯｸUB</vt:lpstr>
      <vt:lpstr>ＭＳ Ｐゴシック</vt:lpstr>
      <vt:lpstr>メイリオ</vt:lpstr>
      <vt:lpstr>Arial</vt:lpstr>
      <vt:lpstr>Calibri</vt:lpstr>
      <vt:lpstr>Calibri Light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赤星真人(d006033)</dc:creator>
  <cp:lastModifiedBy>鈴木 翔</cp:lastModifiedBy>
  <cp:revision>110</cp:revision>
  <cp:lastPrinted>2016-03-25T06:06:15Z</cp:lastPrinted>
  <dcterms:created xsi:type="dcterms:W3CDTF">2013-08-07T01:16:52Z</dcterms:created>
  <dcterms:modified xsi:type="dcterms:W3CDTF">2017-03-06T08:55:35Z</dcterms:modified>
</cp:coreProperties>
</file>