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00"/>
    <a:srgbClr val="009139"/>
    <a:srgbClr val="1C1F87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1681" y="-108287"/>
            <a:ext cx="10443512" cy="1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角丸四角形 52"/>
          <p:cNvSpPr/>
          <p:nvPr/>
        </p:nvSpPr>
        <p:spPr>
          <a:xfrm>
            <a:off x="838200" y="3136898"/>
            <a:ext cx="6120000" cy="3168000"/>
          </a:xfrm>
          <a:prstGeom prst="roundRect">
            <a:avLst>
              <a:gd name="adj" fmla="val 6586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片側の 2 つの角を丸めた四角形 38"/>
          <p:cNvSpPr/>
          <p:nvPr/>
        </p:nvSpPr>
        <p:spPr>
          <a:xfrm>
            <a:off x="838200" y="3124200"/>
            <a:ext cx="6120000" cy="1181100"/>
          </a:xfrm>
          <a:prstGeom prst="round2SameRect">
            <a:avLst>
              <a:gd name="adj1" fmla="val 11291"/>
              <a:gd name="adj2" fmla="val 0"/>
            </a:avLst>
          </a:prstGeom>
          <a:solidFill>
            <a:srgbClr val="1C1F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48675"/>
            <a:ext cx="7792245" cy="11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51315" y="493482"/>
            <a:ext cx="34544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アスクルライフプラン第</a:t>
            </a:r>
            <a:r>
              <a:rPr lang="en-US" altLang="ja-JP" sz="1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1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回講演</a:t>
            </a:r>
            <a:endParaRPr lang="en-US" sz="17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315" y="1527328"/>
            <a:ext cx="5011549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80571" y="6792686"/>
            <a:ext cx="957943" cy="369332"/>
          </a:xfrm>
          <a:prstGeom prst="rect">
            <a:avLst/>
          </a:prstGeom>
          <a:solidFill>
            <a:srgbClr val="1C1F87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 程</a:t>
            </a:r>
            <a:endParaRPr lang="en-US" sz="18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53673" y="6792686"/>
            <a:ext cx="28438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latin typeface="MS PGothic" pitchFamily="34" charset="-128"/>
                <a:ea typeface="MS PGothic" pitchFamily="34" charset="-128"/>
              </a:rPr>
              <a:t>11</a:t>
            </a:r>
            <a:r>
              <a:rPr lang="zh-CN" altLang="en-US" sz="2100" b="1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2100" b="1" dirty="0">
                <a:latin typeface="MS PGothic" pitchFamily="34" charset="-128"/>
                <a:ea typeface="MS PGothic" pitchFamily="34" charset="-128"/>
              </a:rPr>
              <a:t>22</a:t>
            </a:r>
            <a:r>
              <a:rPr lang="zh-CN" altLang="en-US" sz="2100" b="1" dirty="0">
                <a:latin typeface="MS PGothic" pitchFamily="34" charset="-128"/>
                <a:ea typeface="MS PGothic" pitchFamily="34" charset="-128"/>
              </a:rPr>
              <a:t>日（土）　</a:t>
            </a:r>
            <a:endParaRPr lang="en-US" sz="2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571" y="7326064"/>
            <a:ext cx="957943" cy="369332"/>
          </a:xfrm>
          <a:prstGeom prst="rect">
            <a:avLst/>
          </a:prstGeom>
          <a:solidFill>
            <a:srgbClr val="1C1F87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 間</a:t>
            </a:r>
            <a:endParaRPr lang="en-US" sz="18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53673" y="7326064"/>
            <a:ext cx="28438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latin typeface="MS PGothic" pitchFamily="34" charset="-128"/>
                <a:ea typeface="MS PGothic" pitchFamily="34" charset="-128"/>
              </a:rPr>
              <a:t>13</a:t>
            </a:r>
            <a:r>
              <a:rPr lang="zh-CN" altLang="en-US" sz="2100" b="1" dirty="0">
                <a:latin typeface="MS PGothic" pitchFamily="34" charset="-128"/>
                <a:ea typeface="MS PGothic" pitchFamily="34" charset="-128"/>
              </a:rPr>
              <a:t>時～</a:t>
            </a:r>
            <a:r>
              <a:rPr lang="en-US" altLang="zh-CN" sz="2100" b="1" dirty="0">
                <a:latin typeface="MS PGothic" pitchFamily="34" charset="-128"/>
                <a:ea typeface="MS PGothic" pitchFamily="34" charset="-128"/>
              </a:rPr>
              <a:t>15</a:t>
            </a:r>
            <a:r>
              <a:rPr lang="zh-CN" altLang="en-US" sz="2100" b="1" dirty="0">
                <a:latin typeface="MS PGothic" pitchFamily="34" charset="-128"/>
                <a:ea typeface="MS PGothic" pitchFamily="34" charset="-128"/>
              </a:rPr>
              <a:t>時</a:t>
            </a:r>
            <a:endParaRPr lang="en-US" sz="2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0571" y="7858586"/>
            <a:ext cx="957943" cy="369332"/>
          </a:xfrm>
          <a:prstGeom prst="rect">
            <a:avLst/>
          </a:prstGeom>
          <a:solidFill>
            <a:srgbClr val="1C1F87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 所</a:t>
            </a:r>
            <a:endParaRPr lang="en-US" sz="18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53673" y="7858586"/>
            <a:ext cx="28438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latin typeface="MS PGothic" pitchFamily="34" charset="-128"/>
                <a:ea typeface="MS PGothic" pitchFamily="34" charset="-128"/>
              </a:rPr>
              <a:t>第１会議室</a:t>
            </a:r>
            <a:endParaRPr lang="en-US" sz="2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0571" y="8391964"/>
            <a:ext cx="957943" cy="369332"/>
          </a:xfrm>
          <a:prstGeom prst="rect">
            <a:avLst/>
          </a:prstGeom>
          <a:solidFill>
            <a:srgbClr val="1C1F87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講 師</a:t>
            </a:r>
            <a:endParaRPr lang="en-US" sz="18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53673" y="8391964"/>
            <a:ext cx="28438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00" b="1" dirty="0">
                <a:latin typeface="MS PGothic" pitchFamily="34" charset="-128"/>
                <a:ea typeface="MS PGothic" pitchFamily="34" charset="-128"/>
              </a:rPr>
              <a:t>明日 来子</a:t>
            </a:r>
          </a:p>
          <a:p>
            <a:r>
              <a:rPr lang="ja-JP" altLang="en-US" sz="2100" b="1" dirty="0">
                <a:latin typeface="MS PGothic" pitchFamily="34" charset="-128"/>
                <a:ea typeface="MS PGothic" pitchFamily="34" charset="-128"/>
              </a:rPr>
              <a:t>（ライフプランナー）</a:t>
            </a:r>
            <a:endParaRPr lang="en-US" sz="2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1795" y="10020621"/>
            <a:ext cx="172146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009139"/>
                </a:solidFill>
                <a:latin typeface="MS PGothic" pitchFamily="34" charset="-128"/>
                <a:ea typeface="MS PGothic" pitchFamily="34" charset="-128"/>
              </a:rPr>
              <a:t>ご予約・お問い合わせ</a:t>
            </a:r>
            <a:endParaRPr lang="en-US" sz="1100" dirty="0">
              <a:solidFill>
                <a:srgbClr val="009139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7907" y="10378975"/>
            <a:ext cx="2423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アスクルライフプラン</a:t>
            </a:r>
            <a:endParaRPr lang="en-US" sz="1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07560" y="10020621"/>
            <a:ext cx="545695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00" dirty="0">
                <a:solidFill>
                  <a:srgbClr val="009139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en-US" sz="1300" dirty="0">
              <a:solidFill>
                <a:srgbClr val="009139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152143" y="10349947"/>
            <a:ext cx="2423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2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412421" y="10020621"/>
            <a:ext cx="545695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00" dirty="0">
                <a:solidFill>
                  <a:srgbClr val="009139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endParaRPr lang="en-US" sz="1300" dirty="0">
              <a:solidFill>
                <a:srgbClr val="009139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329296" y="10349947"/>
            <a:ext cx="1881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5319" y="3320620"/>
            <a:ext cx="5920132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500" dirty="0">
                <a:solidFill>
                  <a:srgbClr val="FFF100"/>
                </a:solidFill>
                <a:latin typeface="HGPSoeiKakugothicUB" pitchFamily="50" charset="-128"/>
                <a:ea typeface="HGPSoeiKakugothicUB" pitchFamily="50" charset="-128"/>
              </a:rPr>
              <a:t>公的年金の基本</a:t>
            </a:r>
            <a:r>
              <a:rPr lang="ja-JP" altLang="en-US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と</a:t>
            </a:r>
            <a:r>
              <a:rPr lang="ja-JP" altLang="en-US" sz="2500" dirty="0">
                <a:solidFill>
                  <a:srgbClr val="FFF100"/>
                </a:solidFill>
                <a:latin typeface="HGPSoeiKakugothicUB" pitchFamily="50" charset="-128"/>
                <a:ea typeface="HGPSoeiKakugothicUB" pitchFamily="50" charset="-128"/>
              </a:rPr>
              <a:t>資産形成のノウハウ</a:t>
            </a:r>
            <a:r>
              <a:rPr lang="ja-JP" altLang="en-US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を</a:t>
            </a:r>
          </a:p>
          <a:p>
            <a:pPr algn="ctr"/>
            <a:r>
              <a:rPr lang="ja-JP" altLang="en-US" sz="2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やさしく解説！</a:t>
            </a:r>
            <a:endParaRPr lang="en-US" sz="25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11" y="4582778"/>
            <a:ext cx="1404001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075" y="4582778"/>
            <a:ext cx="1404001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267" y="4582778"/>
            <a:ext cx="1404001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365210" y="4952671"/>
            <a:ext cx="140400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年金制度の</a:t>
            </a:r>
          </a:p>
          <a:p>
            <a:pPr algn="ctr"/>
            <a:r>
              <a:rPr lang="ja-JP" altLang="en-US" sz="16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しくみとは？</a:t>
            </a:r>
            <a:endParaRPr lang="en-US" sz="1600" dirty="0">
              <a:solidFill>
                <a:srgbClr val="1C1F8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54533" y="4952671"/>
            <a:ext cx="140400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受給額の</a:t>
            </a:r>
          </a:p>
          <a:p>
            <a:pPr algn="ctr"/>
            <a:r>
              <a:rPr lang="ja-JP" altLang="en-US" sz="16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計算方法</a:t>
            </a:r>
            <a:endParaRPr lang="en-US" sz="1600" dirty="0">
              <a:solidFill>
                <a:srgbClr val="1C1F8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97239" y="4734961"/>
            <a:ext cx="1404001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賢い</a:t>
            </a:r>
          </a:p>
          <a:p>
            <a:pPr algn="ctr"/>
            <a:r>
              <a:rPr lang="ja-JP" altLang="en-US" sz="16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資産形成の</a:t>
            </a:r>
          </a:p>
          <a:p>
            <a:pPr algn="ctr"/>
            <a:r>
              <a:rPr lang="ja-JP" altLang="en-US" sz="16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ノウハウを</a:t>
            </a:r>
          </a:p>
          <a:p>
            <a:pPr algn="ctr"/>
            <a:r>
              <a:rPr lang="ja-JP" altLang="en-US" sz="16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伝授</a:t>
            </a:r>
            <a:endParaRPr lang="en-US" sz="1600" dirty="0">
              <a:solidFill>
                <a:srgbClr val="1C1F8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9" y="638661"/>
            <a:ext cx="1836000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0730912">
            <a:off x="362859" y="850220"/>
            <a:ext cx="2032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4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参加費</a:t>
            </a:r>
          </a:p>
          <a:p>
            <a:pPr algn="ctr"/>
            <a:r>
              <a:rPr lang="zh-CN" altLang="en-US" sz="34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無料</a:t>
            </a:r>
            <a:endParaRPr lang="en-US" altLang="zh-CN" sz="3400" dirty="0">
              <a:solidFill>
                <a:srgbClr val="1C1F87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zh-CN" altLang="en-US" sz="14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（先着</a:t>
            </a:r>
            <a:r>
              <a:rPr lang="en-US" altLang="zh-CN" sz="14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100</a:t>
            </a:r>
            <a:r>
              <a:rPr lang="zh-CN" altLang="en-US" sz="1400" dirty="0">
                <a:solidFill>
                  <a:srgbClr val="1C1F87"/>
                </a:solidFill>
                <a:latin typeface="HGPSoeiKakugothicUB" pitchFamily="50" charset="-128"/>
                <a:ea typeface="HGPSoeiKakugothicUB" pitchFamily="50" charset="-128"/>
              </a:rPr>
              <a:t>名様）</a:t>
            </a:r>
            <a:endParaRPr lang="en-US" sz="1400" dirty="0">
              <a:solidFill>
                <a:srgbClr val="1C1F8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545" y="1088981"/>
            <a:ext cx="3056376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293259" y="1061368"/>
            <a:ext cx="351245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豊かなセカンドライフに向けて</a:t>
            </a:r>
            <a:endParaRPr lang="en-US" sz="17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199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2016-07-27T00:20:51Z</dcterms:created>
  <dcterms:modified xsi:type="dcterms:W3CDTF">2017-03-06T09:15:01Z</dcterms:modified>
</cp:coreProperties>
</file>