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C0000"/>
    <a:srgbClr val="300000"/>
    <a:srgbClr val="006834"/>
    <a:srgbClr val="E4007E"/>
    <a:srgbClr val="603217"/>
    <a:srgbClr val="E94708"/>
    <a:srgbClr val="906E30"/>
    <a:srgbClr val="82582D"/>
    <a:srgbClr val="A4723A"/>
    <a:srgbClr val="6647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8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11" Type="http://schemas.openxmlformats.org/officeDocument/2006/relationships/image" Target="../media/image10.emf"/><Relationship Id="rId5" Type="http://schemas.openxmlformats.org/officeDocument/2006/relationships/image" Target="../media/image4.emf"/><Relationship Id="rId10" Type="http://schemas.openxmlformats.org/officeDocument/2006/relationships/image" Target="../media/image9.emf"/><Relationship Id="rId4" Type="http://schemas.openxmlformats.org/officeDocument/2006/relationships/image" Target="../media/image3.emf"/><Relationship Id="rId9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775575" cy="10909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8" name="角丸四角形 37"/>
          <p:cNvSpPr/>
          <p:nvPr/>
        </p:nvSpPr>
        <p:spPr>
          <a:xfrm>
            <a:off x="530653" y="1467617"/>
            <a:ext cx="6840000" cy="8100000"/>
          </a:xfrm>
          <a:prstGeom prst="roundRect">
            <a:avLst>
              <a:gd name="adj" fmla="val 2125"/>
            </a:avLst>
          </a:prstGeom>
          <a:solidFill>
            <a:srgbClr val="3C0000"/>
          </a:solidFill>
          <a:ln w="28575" cmpd="sng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角丸四角形 32"/>
          <p:cNvSpPr/>
          <p:nvPr/>
        </p:nvSpPr>
        <p:spPr>
          <a:xfrm>
            <a:off x="467905" y="1404869"/>
            <a:ext cx="6840000" cy="8100000"/>
          </a:xfrm>
          <a:prstGeom prst="roundRect">
            <a:avLst>
              <a:gd name="adj" fmla="val 2125"/>
            </a:avLst>
          </a:prstGeom>
          <a:solidFill>
            <a:schemeClr val="bg1"/>
          </a:solidFill>
          <a:ln w="28575" cmpd="sng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1" name="Picture 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271" y="244237"/>
            <a:ext cx="1148035" cy="86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1699820" y="351290"/>
            <a:ext cx="38446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800" dirty="0">
                <a:solidFill>
                  <a:srgbClr val="006834"/>
                </a:solidFill>
                <a:latin typeface="HGSSoeiKakugothicUB" pitchFamily="34" charset="-128"/>
                <a:ea typeface="HGSSoeiKakugothicUB" pitchFamily="34" charset="-128"/>
              </a:rPr>
              <a:t>情報誌「</a:t>
            </a:r>
            <a:r>
              <a:rPr lang="en-US" altLang="ja-JP" sz="1800" dirty="0">
                <a:solidFill>
                  <a:srgbClr val="006834"/>
                </a:solidFill>
                <a:latin typeface="HGSSoeiKakugothicUB" pitchFamily="34" charset="-128"/>
                <a:ea typeface="HGSSoeiKakugothicUB" pitchFamily="34" charset="-128"/>
              </a:rPr>
              <a:t>ASKUL TIMES</a:t>
            </a:r>
            <a:r>
              <a:rPr lang="ja-JP" altLang="en-US" sz="1800" dirty="0">
                <a:solidFill>
                  <a:srgbClr val="006834"/>
                </a:solidFill>
                <a:latin typeface="HGSSoeiKakugothicUB" pitchFamily="34" charset="-128"/>
                <a:ea typeface="HGSSoeiKakugothicUB" pitchFamily="34" charset="-128"/>
              </a:rPr>
              <a:t>」を</a:t>
            </a:r>
          </a:p>
          <a:p>
            <a:r>
              <a:rPr lang="ja-JP" altLang="en-US" sz="1800" dirty="0">
                <a:solidFill>
                  <a:srgbClr val="006834"/>
                </a:solidFill>
                <a:latin typeface="HGSSoeiKakugothicUB" pitchFamily="34" charset="-128"/>
                <a:ea typeface="HGSSoeiKakugothicUB" pitchFamily="34" charset="-128"/>
              </a:rPr>
              <a:t>配布するお仕事です。</a:t>
            </a:r>
            <a:endParaRPr lang="en-US" sz="1800" dirty="0">
              <a:solidFill>
                <a:srgbClr val="006834"/>
              </a:solidFill>
              <a:latin typeface="HGSSoeiKakugothicUB" pitchFamily="34" charset="-128"/>
              <a:ea typeface="HGSSoeiKakugothicUB" pitchFamily="34" charset="-128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62182" y="9907236"/>
            <a:ext cx="253366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35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ご興味がある方は</a:t>
            </a:r>
          </a:p>
          <a:p>
            <a:r>
              <a:rPr lang="ja-JP" altLang="en-US" sz="135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お気軽にお電話ください。</a:t>
            </a:r>
            <a:endParaRPr lang="en-US" sz="1350" dirty="0">
              <a:solidFill>
                <a:schemeClr val="bg1"/>
              </a:solidFill>
              <a:latin typeface="HGSSoeiKakugothicUB" pitchFamily="34" charset="-128"/>
              <a:ea typeface="HGSSoeiKakugothicUB" pitchFamily="34" charset="-128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141295" y="9907236"/>
            <a:ext cx="4157081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900" dirty="0">
                <a:solidFill>
                  <a:srgbClr val="006834"/>
                </a:solidFill>
                <a:latin typeface="HGSSoeiKakugothicUB" pitchFamily="34" charset="-128"/>
                <a:ea typeface="HGSSoeiKakugothicUB" pitchFamily="34" charset="-128"/>
              </a:rPr>
              <a:t>ASKUL TIMES </a:t>
            </a:r>
            <a:r>
              <a:rPr lang="ja-JP" altLang="en-US" sz="1900" dirty="0">
                <a:solidFill>
                  <a:srgbClr val="006834"/>
                </a:solidFill>
                <a:latin typeface="HGSSoeiKakugothicUB" pitchFamily="34" charset="-128"/>
                <a:ea typeface="HGSSoeiKakugothicUB" pitchFamily="34" charset="-128"/>
              </a:rPr>
              <a:t>編集事務局</a:t>
            </a:r>
            <a:endParaRPr lang="en-US" altLang="ja-JP" sz="1900" dirty="0">
              <a:solidFill>
                <a:srgbClr val="006834"/>
              </a:solidFill>
              <a:latin typeface="HGSSoeiKakugothicUB" pitchFamily="34" charset="-128"/>
              <a:ea typeface="HGSSoeiKakugothicUB" pitchFamily="34" charset="-128"/>
            </a:endParaRPr>
          </a:p>
          <a:p>
            <a:r>
              <a:rPr lang="zh-TW" altLang="en-US" sz="1200" dirty="0">
                <a:solidFill>
                  <a:srgbClr val="006834"/>
                </a:solidFill>
                <a:latin typeface="MS PGothic" pitchFamily="34" charset="-128"/>
                <a:ea typeface="MS PGothic" pitchFamily="34" charset="-128"/>
              </a:rPr>
              <a:t>東京都江東区豊洲３</a:t>
            </a:r>
            <a:r>
              <a:rPr lang="en-US" altLang="zh-TW" sz="1200" dirty="0">
                <a:solidFill>
                  <a:srgbClr val="006834"/>
                </a:solidFill>
                <a:latin typeface="MS PGothic" pitchFamily="34" charset="-128"/>
                <a:ea typeface="MS PGothic" pitchFamily="34" charset="-128"/>
              </a:rPr>
              <a:t>-</a:t>
            </a:r>
            <a:r>
              <a:rPr lang="zh-TW" altLang="en-US" sz="1200" dirty="0">
                <a:solidFill>
                  <a:srgbClr val="006834"/>
                </a:solidFill>
                <a:latin typeface="MS PGothic" pitchFamily="34" charset="-128"/>
                <a:ea typeface="MS PGothic" pitchFamily="34" charset="-128"/>
              </a:rPr>
              <a:t>２</a:t>
            </a:r>
            <a:r>
              <a:rPr lang="en-US" altLang="zh-TW" sz="1200" dirty="0">
                <a:solidFill>
                  <a:srgbClr val="006834"/>
                </a:solidFill>
                <a:latin typeface="MS PGothic" pitchFamily="34" charset="-128"/>
                <a:ea typeface="MS PGothic" pitchFamily="34" charset="-128"/>
              </a:rPr>
              <a:t>-</a:t>
            </a:r>
            <a:r>
              <a:rPr lang="zh-TW" altLang="en-US" sz="1200" dirty="0">
                <a:solidFill>
                  <a:srgbClr val="006834"/>
                </a:solidFill>
                <a:latin typeface="MS PGothic" pitchFamily="34" charset="-128"/>
                <a:ea typeface="MS PGothic" pitchFamily="34" charset="-128"/>
              </a:rPr>
              <a:t>３    </a:t>
            </a:r>
            <a:r>
              <a:rPr lang="en-US" altLang="zh-TW" sz="1200" dirty="0">
                <a:solidFill>
                  <a:srgbClr val="006834"/>
                </a:solidFill>
                <a:latin typeface="MS PGothic" pitchFamily="34" charset="-128"/>
                <a:ea typeface="MS PGothic" pitchFamily="34" charset="-128"/>
              </a:rPr>
              <a:t>Tel.03-1234-1111</a:t>
            </a:r>
            <a:r>
              <a:rPr lang="zh-TW" altLang="en-US" sz="1200" dirty="0">
                <a:solidFill>
                  <a:srgbClr val="006834"/>
                </a:solidFill>
                <a:latin typeface="MS PGothic" pitchFamily="34" charset="-128"/>
                <a:ea typeface="MS PGothic" pitchFamily="34" charset="-128"/>
              </a:rPr>
              <a:t>（</a:t>
            </a:r>
            <a:r>
              <a:rPr lang="en-US" altLang="zh-TW" sz="1200" dirty="0">
                <a:solidFill>
                  <a:srgbClr val="006834"/>
                </a:solidFill>
                <a:latin typeface="MS PGothic" pitchFamily="34" charset="-128"/>
                <a:ea typeface="MS PGothic" pitchFamily="34" charset="-128"/>
              </a:rPr>
              <a:t>9</a:t>
            </a:r>
            <a:r>
              <a:rPr lang="zh-TW" altLang="en-US" sz="1200" dirty="0">
                <a:solidFill>
                  <a:srgbClr val="006834"/>
                </a:solidFill>
                <a:latin typeface="MS PGothic" pitchFamily="34" charset="-128"/>
                <a:ea typeface="MS PGothic" pitchFamily="34" charset="-128"/>
              </a:rPr>
              <a:t>時～</a:t>
            </a:r>
            <a:r>
              <a:rPr lang="en-US" altLang="zh-TW" sz="1200" dirty="0">
                <a:solidFill>
                  <a:srgbClr val="006834"/>
                </a:solidFill>
                <a:latin typeface="MS PGothic" pitchFamily="34" charset="-128"/>
                <a:ea typeface="MS PGothic" pitchFamily="34" charset="-128"/>
              </a:rPr>
              <a:t>18</a:t>
            </a:r>
            <a:r>
              <a:rPr lang="zh-TW" altLang="en-US" sz="1200" dirty="0">
                <a:solidFill>
                  <a:srgbClr val="006834"/>
                </a:solidFill>
                <a:latin typeface="MS PGothic" pitchFamily="34" charset="-128"/>
                <a:ea typeface="MS PGothic" pitchFamily="34" charset="-128"/>
              </a:rPr>
              <a:t>時）</a:t>
            </a:r>
            <a:endParaRPr lang="en-US" sz="1350" dirty="0">
              <a:solidFill>
                <a:srgbClr val="006834"/>
              </a:solidFill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930" y="1211943"/>
            <a:ext cx="4165300" cy="10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551" y="2400216"/>
            <a:ext cx="4492058" cy="147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691" y="4207782"/>
            <a:ext cx="6286911" cy="10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203" y="4265838"/>
            <a:ext cx="683617" cy="50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1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1536" y="4319855"/>
            <a:ext cx="683617" cy="50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" name="Picture 15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091" y="7166972"/>
            <a:ext cx="2208997" cy="21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" name="Picture 15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3891" y="7238980"/>
            <a:ext cx="2208997" cy="21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1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091" y="5327010"/>
            <a:ext cx="2112294" cy="21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" name="Picture 1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0594" y="5327010"/>
            <a:ext cx="2112294" cy="21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" name="Picture 1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5559" y="7238980"/>
            <a:ext cx="2112294" cy="21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15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5559" y="5327010"/>
            <a:ext cx="2208997" cy="21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1020992" y="4350329"/>
            <a:ext cx="6515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年齢</a:t>
            </a:r>
            <a:endParaRPr lang="en-US" sz="1600" dirty="0">
              <a:solidFill>
                <a:schemeClr val="bg1"/>
              </a:solidFill>
              <a:latin typeface="HGSSoeiKakugothicUB" pitchFamily="34" charset="-128"/>
              <a:ea typeface="HGSSoeiKakugothicUB" pitchFamily="34" charset="-128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700250" y="4350329"/>
            <a:ext cx="2359785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900" dirty="0">
                <a:solidFill>
                  <a:srgbClr val="603217"/>
                </a:solidFill>
                <a:latin typeface="HGSSoeiKakugothicUB" pitchFamily="34" charset="-128"/>
                <a:ea typeface="HGSSoeiKakugothicUB" pitchFamily="34" charset="-128"/>
              </a:rPr>
              <a:t>25</a:t>
            </a:r>
            <a:r>
              <a:rPr lang="zh-CN" altLang="en-US" sz="1900" dirty="0">
                <a:solidFill>
                  <a:srgbClr val="603217"/>
                </a:solidFill>
                <a:latin typeface="HGSSoeiKakugothicUB" pitchFamily="34" charset="-128"/>
                <a:ea typeface="HGSSoeiKakugothicUB" pitchFamily="34" charset="-128"/>
              </a:rPr>
              <a:t>歳～</a:t>
            </a:r>
            <a:r>
              <a:rPr lang="en-US" altLang="zh-CN" sz="1900" dirty="0">
                <a:solidFill>
                  <a:srgbClr val="603217"/>
                </a:solidFill>
                <a:latin typeface="HGSSoeiKakugothicUB" pitchFamily="34" charset="-128"/>
                <a:ea typeface="HGSSoeiKakugothicUB" pitchFamily="34" charset="-128"/>
              </a:rPr>
              <a:t>65</a:t>
            </a:r>
            <a:r>
              <a:rPr lang="zh-CN" altLang="en-US" sz="1900" dirty="0">
                <a:solidFill>
                  <a:srgbClr val="603217"/>
                </a:solidFill>
                <a:latin typeface="HGSSoeiKakugothicUB" pitchFamily="34" charset="-128"/>
                <a:ea typeface="HGSSoeiKakugothicUB" pitchFamily="34" charset="-128"/>
              </a:rPr>
              <a:t>歳</a:t>
            </a:r>
            <a:endParaRPr lang="en-US" sz="1900" dirty="0">
              <a:solidFill>
                <a:srgbClr val="603217"/>
              </a:solidFill>
              <a:latin typeface="HGSSoeiKakugothicUB" pitchFamily="34" charset="-128"/>
              <a:ea typeface="HGSSoeiKakugothicUB" pitchFamily="34" charset="-128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371541" y="4387273"/>
            <a:ext cx="6515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報酬</a:t>
            </a:r>
            <a:endParaRPr lang="en-US" sz="1600" dirty="0">
              <a:solidFill>
                <a:schemeClr val="bg1"/>
              </a:solidFill>
              <a:latin typeface="HGSSoeiKakugothicUB" pitchFamily="34" charset="-128"/>
              <a:ea typeface="HGSSoeiKakugothicUB" pitchFamily="34" charset="-128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050799" y="4387273"/>
            <a:ext cx="3094947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900" dirty="0">
                <a:solidFill>
                  <a:srgbClr val="603217"/>
                </a:solidFill>
                <a:latin typeface="HGSSoeiKakugothicUB" pitchFamily="34" charset="-128"/>
                <a:ea typeface="HGSSoeiKakugothicUB" pitchFamily="34" charset="-128"/>
              </a:rPr>
              <a:t>5,000</a:t>
            </a:r>
            <a:r>
              <a:rPr lang="zh-CN" altLang="en-US" sz="1900" dirty="0">
                <a:solidFill>
                  <a:srgbClr val="603217"/>
                </a:solidFill>
                <a:latin typeface="HGSSoeiKakugothicUB" pitchFamily="34" charset="-128"/>
                <a:ea typeface="HGSSoeiKakugothicUB" pitchFamily="34" charset="-128"/>
              </a:rPr>
              <a:t>円～（完全出来高制）</a:t>
            </a:r>
            <a:endParaRPr lang="en-US" sz="1900" dirty="0">
              <a:solidFill>
                <a:srgbClr val="603217"/>
              </a:solidFill>
              <a:latin typeface="HGSSoeiKakugothicUB" pitchFamily="34" charset="-128"/>
              <a:ea typeface="HGSSoeiKakugothicUB" pitchFamily="34" charset="-128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016202" y="4805784"/>
            <a:ext cx="5837179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900" dirty="0">
                <a:solidFill>
                  <a:srgbClr val="E4007E"/>
                </a:solidFill>
                <a:latin typeface="HGSSoeiKakugothicUB" pitchFamily="34" charset="-128"/>
                <a:ea typeface="HGSSoeiKakugothicUB" pitchFamily="34" charset="-128"/>
              </a:rPr>
              <a:t>※</a:t>
            </a:r>
            <a:r>
              <a:rPr lang="ja-JP" altLang="en-US" sz="1900" dirty="0">
                <a:solidFill>
                  <a:srgbClr val="E4007E"/>
                </a:solidFill>
                <a:latin typeface="HGSSoeiKakugothicUB" pitchFamily="34" charset="-128"/>
                <a:ea typeface="HGSSoeiKakugothicUB" pitchFamily="34" charset="-128"/>
              </a:rPr>
              <a:t>お子様をお連れになっての配布はできません。</a:t>
            </a:r>
            <a:endParaRPr lang="en-US" sz="1900" dirty="0">
              <a:solidFill>
                <a:srgbClr val="E4007E"/>
              </a:solidFill>
              <a:latin typeface="HGSSoeiKakugothicUB" pitchFamily="34" charset="-128"/>
              <a:ea typeface="HGSSoeiKakugothicUB" pitchFamily="34" charset="-128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28103" y="5597872"/>
            <a:ext cx="205512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60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配布エリアは</a:t>
            </a:r>
          </a:p>
          <a:p>
            <a:pPr algn="ctr">
              <a:lnSpc>
                <a:spcPct val="150000"/>
              </a:lnSpc>
            </a:pPr>
            <a:r>
              <a:rPr lang="ja-JP" altLang="en-US" sz="160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ご自宅周辺なので、</a:t>
            </a:r>
          </a:p>
          <a:p>
            <a:pPr algn="ctr">
              <a:lnSpc>
                <a:spcPct val="150000"/>
              </a:lnSpc>
            </a:pPr>
            <a:r>
              <a:rPr lang="ja-JP" altLang="en-US" sz="160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土地勘に自信の</a:t>
            </a:r>
          </a:p>
          <a:p>
            <a:pPr algn="ctr">
              <a:lnSpc>
                <a:spcPct val="150000"/>
              </a:lnSpc>
            </a:pPr>
            <a:r>
              <a:rPr lang="ja-JP" altLang="en-US" sz="160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ない方でも安心</a:t>
            </a:r>
            <a:endParaRPr lang="en-US" sz="1600" dirty="0">
              <a:solidFill>
                <a:schemeClr val="bg1"/>
              </a:solidFill>
              <a:latin typeface="HGSSoeiKakugothicUB" pitchFamily="34" charset="-128"/>
              <a:ea typeface="HGSSoeiKakugothicUB" pitchFamily="34" charset="-128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879675" y="5773356"/>
            <a:ext cx="205512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60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配布していただく</a:t>
            </a:r>
          </a:p>
          <a:p>
            <a:pPr algn="ctr">
              <a:lnSpc>
                <a:spcPct val="150000"/>
              </a:lnSpc>
            </a:pPr>
            <a:r>
              <a:rPr lang="ja-JP" altLang="en-US" sz="160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情報誌はご自宅に</a:t>
            </a:r>
          </a:p>
          <a:p>
            <a:pPr algn="ctr">
              <a:lnSpc>
                <a:spcPct val="150000"/>
              </a:lnSpc>
            </a:pPr>
            <a:r>
              <a:rPr lang="ja-JP" altLang="en-US" sz="160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お届けします</a:t>
            </a:r>
            <a:endParaRPr lang="en-US" sz="1600" dirty="0">
              <a:solidFill>
                <a:schemeClr val="bg1"/>
              </a:solidFill>
              <a:latin typeface="HGSSoeiKakugothicUB" pitchFamily="34" charset="-128"/>
              <a:ea typeface="HGSSoeiKakugothicUB" pitchFamily="34" charset="-128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960551" y="5597872"/>
            <a:ext cx="205512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60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週に１回、</a:t>
            </a:r>
          </a:p>
          <a:p>
            <a:pPr algn="ctr">
              <a:lnSpc>
                <a:spcPct val="150000"/>
              </a:lnSpc>
            </a:pPr>
            <a:r>
              <a:rPr lang="ja-JP" altLang="en-US" sz="160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お好きな時間に</a:t>
            </a:r>
          </a:p>
          <a:p>
            <a:pPr algn="ctr">
              <a:lnSpc>
                <a:spcPct val="150000"/>
              </a:lnSpc>
            </a:pPr>
            <a:r>
              <a:rPr lang="ja-JP" altLang="en-US" sz="160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配布して</a:t>
            </a:r>
          </a:p>
          <a:p>
            <a:pPr algn="ctr">
              <a:lnSpc>
                <a:spcPct val="150000"/>
              </a:lnSpc>
            </a:pPr>
            <a:r>
              <a:rPr lang="ja-JP" altLang="en-US" sz="160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いただけます</a:t>
            </a:r>
            <a:endParaRPr lang="en-US" sz="1600" dirty="0">
              <a:solidFill>
                <a:schemeClr val="bg1"/>
              </a:solidFill>
              <a:latin typeface="HGSSoeiKakugothicUB" pitchFamily="34" charset="-128"/>
              <a:ea typeface="HGSSoeiKakugothicUB" pitchFamily="34" charset="-128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928103" y="7514950"/>
            <a:ext cx="205512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60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勿論、</a:t>
            </a:r>
          </a:p>
          <a:p>
            <a:pPr algn="ctr">
              <a:lnSpc>
                <a:spcPct val="150000"/>
              </a:lnSpc>
            </a:pPr>
            <a:r>
              <a:rPr lang="ja-JP" altLang="en-US" sz="160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フルタイムを</a:t>
            </a:r>
          </a:p>
          <a:p>
            <a:pPr algn="ctr">
              <a:lnSpc>
                <a:spcPct val="150000"/>
              </a:lnSpc>
            </a:pPr>
            <a:r>
              <a:rPr lang="ja-JP" altLang="en-US" sz="160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ご希望の方もお待ち</a:t>
            </a:r>
          </a:p>
          <a:p>
            <a:pPr algn="ctr">
              <a:lnSpc>
                <a:spcPct val="150000"/>
              </a:lnSpc>
            </a:pPr>
            <a:r>
              <a:rPr lang="ja-JP" altLang="en-US" sz="160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しています</a:t>
            </a:r>
            <a:endParaRPr lang="en-US" sz="1600" dirty="0">
              <a:solidFill>
                <a:schemeClr val="bg1"/>
              </a:solidFill>
              <a:latin typeface="HGSSoeiKakugothicUB" pitchFamily="34" charset="-128"/>
              <a:ea typeface="HGSSoeiKakugothicUB" pitchFamily="34" charset="-128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960551" y="7514950"/>
            <a:ext cx="205512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60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バイク等の</a:t>
            </a:r>
          </a:p>
          <a:p>
            <a:pPr algn="ctr">
              <a:lnSpc>
                <a:spcPct val="150000"/>
              </a:lnSpc>
            </a:pPr>
            <a:r>
              <a:rPr lang="ja-JP" altLang="en-US" sz="160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免許は不要。</a:t>
            </a:r>
          </a:p>
          <a:p>
            <a:pPr algn="ctr">
              <a:lnSpc>
                <a:spcPct val="150000"/>
              </a:lnSpc>
            </a:pPr>
            <a:r>
              <a:rPr lang="ja-JP" altLang="en-US" sz="160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ウォーキング感覚で</a:t>
            </a:r>
          </a:p>
          <a:p>
            <a:pPr algn="ctr">
              <a:lnSpc>
                <a:spcPct val="150000"/>
              </a:lnSpc>
            </a:pPr>
            <a:r>
              <a:rPr lang="ja-JP" altLang="en-US" sz="160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できるお仕事です</a:t>
            </a:r>
            <a:endParaRPr lang="en-US" sz="1600" dirty="0">
              <a:solidFill>
                <a:schemeClr val="bg1"/>
              </a:solidFill>
              <a:latin typeface="HGSSoeiKakugothicUB" pitchFamily="34" charset="-128"/>
              <a:ea typeface="HGSSoeiKakugothicUB" pitchFamily="34" charset="-128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879675" y="7514950"/>
            <a:ext cx="205512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60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主婦の方・中高年</a:t>
            </a:r>
          </a:p>
          <a:p>
            <a:pPr algn="ctr">
              <a:lnSpc>
                <a:spcPct val="150000"/>
              </a:lnSpc>
            </a:pPr>
            <a:r>
              <a:rPr lang="ja-JP" altLang="en-US" sz="160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の方も大歓迎です</a:t>
            </a:r>
          </a:p>
          <a:p>
            <a:pPr algn="ctr">
              <a:lnSpc>
                <a:spcPct val="150000"/>
              </a:lnSpc>
            </a:pPr>
            <a:r>
              <a:rPr lang="ja-JP" altLang="en-US" sz="160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リタイヤした方の</a:t>
            </a:r>
          </a:p>
          <a:p>
            <a:pPr algn="ctr">
              <a:lnSpc>
                <a:spcPct val="150000"/>
              </a:lnSpc>
            </a:pPr>
            <a:r>
              <a:rPr lang="ja-JP" altLang="en-US" sz="160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お小遣い稼ぎにも</a:t>
            </a:r>
            <a:endParaRPr lang="en-US" sz="1600" dirty="0">
              <a:solidFill>
                <a:schemeClr val="bg1"/>
              </a:solidFill>
              <a:latin typeface="HGSSoeiKakugothicUB" pitchFamily="34" charset="-128"/>
              <a:ea typeface="HGSSoeiKakugothicUB" pitchFamily="34" charset="-128"/>
            </a:endParaRPr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5247" y="351290"/>
            <a:ext cx="1997795" cy="36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252</Words>
  <Application>Microsoft Office PowerPoint</Application>
  <PresentationFormat>ユーザー設定</PresentationFormat>
  <Paragraphs>51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HGSSoeiKakugothicUB</vt:lpstr>
      <vt:lpstr>ＭＳ Ｐゴシック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2016-07-27T00:21:50Z</dcterms:created>
  <dcterms:modified xsi:type="dcterms:W3CDTF">2017-03-06T09:17:41Z</dcterms:modified>
</cp:coreProperties>
</file>