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30D23"/>
    <a:srgbClr val="E94708"/>
    <a:srgbClr val="906E30"/>
    <a:srgbClr val="82582D"/>
    <a:srgbClr val="A4723A"/>
    <a:srgbClr val="664724"/>
    <a:srgbClr val="645226"/>
    <a:srgbClr val="640000"/>
    <a:srgbClr val="3E00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4856" y="9637027"/>
            <a:ext cx="7793131" cy="127068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1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8467" y="5610494"/>
            <a:ext cx="3321751" cy="325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94137" y="5610494"/>
            <a:ext cx="3321751" cy="3254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7788275" cy="64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83509" y="3800416"/>
            <a:ext cx="866125" cy="14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49634" y="3764416"/>
            <a:ext cx="990722" cy="147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" y="8944653"/>
            <a:ext cx="7775574" cy="70589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>
            <a:off x="2612570" y="3800416"/>
            <a:ext cx="5163005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ja-JP" altLang="en-US" sz="4300" dirty="0">
                <a:solidFill>
                  <a:srgbClr val="C30D23"/>
                </a:solidFill>
                <a:latin typeface="HGPSoeiKakugothicUB" pitchFamily="34" charset="-128"/>
                <a:ea typeface="HGPSoeiKakugothicUB" pitchFamily="34" charset="-128"/>
              </a:rPr>
              <a:t>試してみませんか？</a:t>
            </a:r>
            <a:endParaRPr lang="en-US" altLang="ja-JP" sz="4300" dirty="0">
              <a:solidFill>
                <a:srgbClr val="C30D23"/>
              </a:solidFill>
              <a:latin typeface="HGPSoeiKakugothicUB" pitchFamily="34" charset="-128"/>
              <a:ea typeface="HGPSoeiKakugothicUB" pitchFamily="34" charset="-128"/>
            </a:endParaRPr>
          </a:p>
          <a:p>
            <a:pPr>
              <a:lnSpc>
                <a:spcPct val="120000"/>
              </a:lnSpc>
            </a:pPr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送迎・健康チェック・入浴・レクリエーション・昼食等の</a:t>
            </a:r>
            <a:r>
              <a:rPr lang="en-US" altLang="ja-JP" sz="1600" dirty="0">
                <a:latin typeface="HGPSoeiKakugothicUB" pitchFamily="34" charset="-128"/>
                <a:ea typeface="HGPSoeiKakugothicUB" pitchFamily="34" charset="-128"/>
              </a:rPr>
              <a:t>1</a:t>
            </a:r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日のスケジュールを無料で体験していただきます。</a:t>
            </a:r>
            <a:endParaRPr lang="en-US" sz="16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368467" y="5601500"/>
            <a:ext cx="332175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アスクルデイサービスの</a:t>
            </a:r>
            <a:r>
              <a:rPr lang="en-US" altLang="ja-JP" sz="1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1</a:t>
            </a:r>
            <a:r>
              <a:rPr lang="ja-JP" altLang="en-US" sz="1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日</a:t>
            </a:r>
            <a:endParaRPr lang="en-US" sz="18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488336" y="5958036"/>
            <a:ext cx="1151780" cy="28130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9</a:t>
            </a: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30〜</a:t>
            </a:r>
          </a:p>
          <a:p>
            <a:pPr>
              <a:lnSpc>
                <a:spcPct val="130000"/>
              </a:lnSpc>
            </a:pP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9</a:t>
            </a: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30〜</a:t>
            </a:r>
          </a:p>
          <a:p>
            <a:pPr>
              <a:lnSpc>
                <a:spcPct val="130000"/>
              </a:lnSpc>
            </a:pP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10</a:t>
            </a: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00〜</a:t>
            </a:r>
          </a:p>
          <a:p>
            <a:pPr>
              <a:lnSpc>
                <a:spcPct val="130000"/>
              </a:lnSpc>
            </a:pPr>
            <a:endParaRPr lang="en-US" altLang="ja-JP" sz="1700" dirty="0">
              <a:latin typeface="HGPSoeiKakugothicUB" pitchFamily="34" charset="-128"/>
              <a:ea typeface="HGPSoeiKakugothicUB" pitchFamily="34" charset="-128"/>
            </a:endParaRPr>
          </a:p>
          <a:p>
            <a:pPr>
              <a:lnSpc>
                <a:spcPct val="130000"/>
              </a:lnSpc>
            </a:pP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12</a:t>
            </a: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00〜</a:t>
            </a:r>
          </a:p>
          <a:p>
            <a:pPr>
              <a:lnSpc>
                <a:spcPct val="130000"/>
              </a:lnSpc>
            </a:pP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13</a:t>
            </a: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00〜</a:t>
            </a:r>
          </a:p>
          <a:p>
            <a:pPr>
              <a:lnSpc>
                <a:spcPct val="130000"/>
              </a:lnSpc>
            </a:pP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15</a:t>
            </a: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30〜</a:t>
            </a:r>
          </a:p>
          <a:p>
            <a:pPr>
              <a:lnSpc>
                <a:spcPct val="130000"/>
              </a:lnSpc>
            </a:pP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16</a:t>
            </a: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ja-JP" sz="1700" dirty="0">
                <a:latin typeface="HGPSoeiKakugothicUB" pitchFamily="34" charset="-128"/>
                <a:ea typeface="HGPSoeiKakugothicUB" pitchFamily="34" charset="-128"/>
              </a:rPr>
              <a:t>00〜</a:t>
            </a:r>
            <a:endParaRPr lang="en-US" sz="17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3960483" y="5601500"/>
            <a:ext cx="318378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介護度</a:t>
            </a:r>
            <a:r>
              <a:rPr lang="en-US" altLang="ja-JP" sz="1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	            </a:t>
            </a:r>
            <a:r>
              <a:rPr lang="zh-CN" altLang="en-US" sz="18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利用料金</a:t>
            </a:r>
            <a:endParaRPr lang="en-US" sz="18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1480458" y="5958036"/>
            <a:ext cx="2349273" cy="28130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送迎</a:t>
            </a:r>
          </a:p>
          <a:p>
            <a:pPr>
              <a:lnSpc>
                <a:spcPct val="130000"/>
              </a:lnSpc>
            </a:pP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健康チェック</a:t>
            </a:r>
          </a:p>
          <a:p>
            <a:pPr>
              <a:lnSpc>
                <a:spcPct val="130000"/>
              </a:lnSpc>
            </a:pP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レクリエーション</a:t>
            </a:r>
          </a:p>
          <a:p>
            <a:pPr>
              <a:lnSpc>
                <a:spcPct val="130000"/>
              </a:lnSpc>
            </a:pP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機能回復訓練</a:t>
            </a:r>
          </a:p>
          <a:p>
            <a:pPr>
              <a:lnSpc>
                <a:spcPct val="130000"/>
              </a:lnSpc>
            </a:pP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昼食</a:t>
            </a:r>
          </a:p>
          <a:p>
            <a:pPr>
              <a:lnSpc>
                <a:spcPct val="130000"/>
              </a:lnSpc>
            </a:pP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入浴</a:t>
            </a:r>
          </a:p>
          <a:p>
            <a:pPr>
              <a:lnSpc>
                <a:spcPct val="130000"/>
              </a:lnSpc>
            </a:pP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おやつ</a:t>
            </a:r>
          </a:p>
          <a:p>
            <a:pPr>
              <a:lnSpc>
                <a:spcPct val="130000"/>
              </a:lnSpc>
            </a:pPr>
            <a:r>
              <a:rPr lang="ja-JP" altLang="en-US" sz="1700" dirty="0">
                <a:latin typeface="HGPSoeiKakugothicUB" pitchFamily="34" charset="-128"/>
                <a:ea typeface="HGPSoeiKakugothicUB" pitchFamily="34" charset="-128"/>
              </a:rPr>
              <a:t>ご自宅までのお送り</a:t>
            </a:r>
            <a:endParaRPr lang="en-US" sz="17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4118887" y="5958036"/>
            <a:ext cx="1151780" cy="26130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zh-TW" altLang="en-US" sz="1800" dirty="0">
                <a:latin typeface="HGPSoeiKakugothicUB" pitchFamily="34" charset="-128"/>
                <a:ea typeface="HGPSoeiKakugothicUB" pitchFamily="34" charset="-128"/>
              </a:rPr>
              <a:t>要支援</a:t>
            </a:r>
            <a:r>
              <a:rPr lang="en-US" altLang="zh-TW" sz="1800" dirty="0">
                <a:latin typeface="HGPSoeiKakugothicUB" pitchFamily="34" charset="-128"/>
                <a:ea typeface="HGPSoeiKakugothicUB" pitchFamily="34" charset="-128"/>
              </a:rPr>
              <a:t>1</a:t>
            </a:r>
          </a:p>
          <a:p>
            <a:pPr>
              <a:lnSpc>
                <a:spcPct val="130000"/>
              </a:lnSpc>
            </a:pPr>
            <a:r>
              <a:rPr lang="zh-TW" altLang="en-US" sz="1800" dirty="0">
                <a:latin typeface="HGPSoeiKakugothicUB" pitchFamily="34" charset="-128"/>
                <a:ea typeface="HGPSoeiKakugothicUB" pitchFamily="34" charset="-128"/>
              </a:rPr>
              <a:t>要支援</a:t>
            </a:r>
            <a:r>
              <a:rPr lang="en-US" altLang="zh-TW" sz="1800" dirty="0">
                <a:latin typeface="HGPSoeiKakugothicUB" pitchFamily="34" charset="-128"/>
                <a:ea typeface="HGPSoeiKakugothicUB" pitchFamily="34" charset="-128"/>
              </a:rPr>
              <a:t>2</a:t>
            </a:r>
          </a:p>
          <a:p>
            <a:pPr>
              <a:lnSpc>
                <a:spcPct val="130000"/>
              </a:lnSpc>
            </a:pPr>
            <a:r>
              <a:rPr lang="zh-TW" altLang="en-US" sz="1800" dirty="0">
                <a:latin typeface="HGPSoeiKakugothicUB" pitchFamily="34" charset="-128"/>
                <a:ea typeface="HGPSoeiKakugothicUB" pitchFamily="34" charset="-128"/>
              </a:rPr>
              <a:t>介護度</a:t>
            </a:r>
            <a:r>
              <a:rPr lang="en-US" altLang="zh-TW" sz="1800" dirty="0">
                <a:latin typeface="HGPSoeiKakugothicUB" pitchFamily="34" charset="-128"/>
                <a:ea typeface="HGPSoeiKakugothicUB" pitchFamily="34" charset="-128"/>
              </a:rPr>
              <a:t>1</a:t>
            </a:r>
          </a:p>
          <a:p>
            <a:pPr>
              <a:lnSpc>
                <a:spcPct val="130000"/>
              </a:lnSpc>
            </a:pPr>
            <a:r>
              <a:rPr lang="zh-TW" altLang="en-US" sz="1800" dirty="0">
                <a:latin typeface="HGPSoeiKakugothicUB" pitchFamily="34" charset="-128"/>
                <a:ea typeface="HGPSoeiKakugothicUB" pitchFamily="34" charset="-128"/>
              </a:rPr>
              <a:t>介護度</a:t>
            </a:r>
            <a:r>
              <a:rPr lang="en-US" altLang="zh-TW" sz="1800" dirty="0">
                <a:latin typeface="HGPSoeiKakugothicUB" pitchFamily="34" charset="-128"/>
                <a:ea typeface="HGPSoeiKakugothicUB" pitchFamily="34" charset="-128"/>
              </a:rPr>
              <a:t>2</a:t>
            </a:r>
          </a:p>
          <a:p>
            <a:pPr>
              <a:lnSpc>
                <a:spcPct val="130000"/>
              </a:lnSpc>
            </a:pPr>
            <a:r>
              <a:rPr lang="zh-TW" altLang="en-US" sz="1800" dirty="0">
                <a:latin typeface="HGPSoeiKakugothicUB" pitchFamily="34" charset="-128"/>
                <a:ea typeface="HGPSoeiKakugothicUB" pitchFamily="34" charset="-128"/>
              </a:rPr>
              <a:t>介護度</a:t>
            </a:r>
            <a:r>
              <a:rPr lang="en-US" altLang="zh-TW" sz="1800" dirty="0">
                <a:latin typeface="HGPSoeiKakugothicUB" pitchFamily="34" charset="-128"/>
                <a:ea typeface="HGPSoeiKakugothicUB" pitchFamily="34" charset="-128"/>
              </a:rPr>
              <a:t>3</a:t>
            </a:r>
          </a:p>
          <a:p>
            <a:pPr>
              <a:lnSpc>
                <a:spcPct val="130000"/>
              </a:lnSpc>
            </a:pPr>
            <a:r>
              <a:rPr lang="zh-TW" altLang="en-US" sz="1800" dirty="0">
                <a:latin typeface="HGPSoeiKakugothicUB" pitchFamily="34" charset="-128"/>
                <a:ea typeface="HGPSoeiKakugothicUB" pitchFamily="34" charset="-128"/>
              </a:rPr>
              <a:t>介護度</a:t>
            </a:r>
            <a:r>
              <a:rPr lang="en-US" altLang="zh-TW" sz="1800" dirty="0">
                <a:latin typeface="HGPSoeiKakugothicUB" pitchFamily="34" charset="-128"/>
                <a:ea typeface="HGPSoeiKakugothicUB" pitchFamily="34" charset="-128"/>
              </a:rPr>
              <a:t>4</a:t>
            </a:r>
          </a:p>
          <a:p>
            <a:pPr>
              <a:lnSpc>
                <a:spcPct val="130000"/>
              </a:lnSpc>
            </a:pPr>
            <a:r>
              <a:rPr lang="zh-TW" altLang="en-US" sz="1800" dirty="0">
                <a:latin typeface="HGPSoeiKakugothicUB" pitchFamily="34" charset="-128"/>
                <a:ea typeface="HGPSoeiKakugothicUB" pitchFamily="34" charset="-128"/>
              </a:rPr>
              <a:t>介護度</a:t>
            </a:r>
            <a:r>
              <a:rPr lang="en-US" altLang="zh-TW" sz="1800" dirty="0">
                <a:latin typeface="HGPSoeiKakugothicUB" pitchFamily="34" charset="-128"/>
                <a:ea typeface="HGPSoeiKakugothicUB" pitchFamily="34" charset="-128"/>
              </a:rPr>
              <a:t>5</a:t>
            </a:r>
            <a:endParaRPr lang="en-US" sz="18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0" name="TextBox 29"/>
          <p:cNvSpPr txBox="1"/>
          <p:nvPr/>
        </p:nvSpPr>
        <p:spPr>
          <a:xfrm>
            <a:off x="5023925" y="5958036"/>
            <a:ext cx="2088075" cy="261302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30000"/>
              </a:lnSpc>
            </a:pP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2,224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円</a:t>
            </a: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/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月</a:t>
            </a:r>
          </a:p>
          <a:p>
            <a:pPr algn="r">
              <a:lnSpc>
                <a:spcPct val="130000"/>
              </a:lnSpc>
            </a:pP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4,356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円</a:t>
            </a: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/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月</a:t>
            </a:r>
          </a:p>
          <a:p>
            <a:pPr algn="r">
              <a:lnSpc>
                <a:spcPct val="130000"/>
              </a:lnSpc>
            </a:pP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794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円</a:t>
            </a: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/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月</a:t>
            </a:r>
          </a:p>
          <a:p>
            <a:pPr algn="r">
              <a:lnSpc>
                <a:spcPct val="130000"/>
              </a:lnSpc>
            </a:pP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924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円</a:t>
            </a: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/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月</a:t>
            </a:r>
          </a:p>
          <a:p>
            <a:pPr algn="r">
              <a:lnSpc>
                <a:spcPct val="130000"/>
              </a:lnSpc>
            </a:pP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1,058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円</a:t>
            </a: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/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月</a:t>
            </a:r>
          </a:p>
          <a:p>
            <a:pPr algn="r">
              <a:lnSpc>
                <a:spcPct val="130000"/>
              </a:lnSpc>
            </a:pP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1,189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円</a:t>
            </a: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/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月</a:t>
            </a:r>
          </a:p>
          <a:p>
            <a:pPr algn="r">
              <a:lnSpc>
                <a:spcPct val="130000"/>
              </a:lnSpc>
            </a:pP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1,321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円</a:t>
            </a:r>
            <a:r>
              <a:rPr lang="en-US" altLang="ja-JP" sz="1800" dirty="0">
                <a:latin typeface="HGPSoeiKakugothicUB" pitchFamily="34" charset="-128"/>
                <a:ea typeface="HGPSoeiKakugothicUB" pitchFamily="34" charset="-128"/>
              </a:rPr>
              <a:t>/</a:t>
            </a:r>
            <a:r>
              <a:rPr lang="ja-JP" altLang="en-US" sz="1800" dirty="0">
                <a:latin typeface="HGPSoeiKakugothicUB" pitchFamily="34" charset="-128"/>
                <a:ea typeface="HGPSoeiKakugothicUB" pitchFamily="34" charset="-128"/>
              </a:rPr>
              <a:t>月</a:t>
            </a:r>
            <a:endParaRPr lang="en-US" sz="18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146790" y="8500526"/>
            <a:ext cx="3240981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600" dirty="0">
                <a:latin typeface="HGPSoeiKakugothicUB" pitchFamily="34" charset="-128"/>
                <a:ea typeface="HGPSoeiKakugothicUB" pitchFamily="34" charset="-128"/>
              </a:rPr>
              <a:t>※</a:t>
            </a:r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入浴代は</a:t>
            </a:r>
            <a:r>
              <a:rPr lang="en-US" altLang="ja-JP" sz="1600" dirty="0">
                <a:latin typeface="HGPSoeiKakugothicUB" pitchFamily="34" charset="-128"/>
                <a:ea typeface="HGPSoeiKakugothicUB" pitchFamily="34" charset="-128"/>
              </a:rPr>
              <a:t>1</a:t>
            </a:r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回につき</a:t>
            </a:r>
            <a:r>
              <a:rPr lang="en-US" altLang="ja-JP" sz="1600" dirty="0">
                <a:latin typeface="HGPSoeiKakugothicUB" pitchFamily="34" charset="-128"/>
                <a:ea typeface="HGPSoeiKakugothicUB" pitchFamily="34" charset="-128"/>
              </a:rPr>
              <a:t>50</a:t>
            </a:r>
            <a:r>
              <a:rPr lang="ja-JP" altLang="en-US" sz="1600" dirty="0">
                <a:latin typeface="HGPSoeiKakugothicUB" pitchFamily="34" charset="-128"/>
                <a:ea typeface="HGPSoeiKakugothicUB" pitchFamily="34" charset="-128"/>
              </a:rPr>
              <a:t>円です</a:t>
            </a:r>
            <a:endParaRPr lang="en-US" sz="1600" dirty="0"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254167" y="9715718"/>
            <a:ext cx="2630548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アスクル</a:t>
            </a:r>
          </a:p>
          <a:p>
            <a:pPr algn="ctr"/>
            <a:r>
              <a:rPr lang="ja-JP" altLang="en-US" sz="3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デイサービス</a:t>
            </a:r>
            <a:endParaRPr lang="en-US" sz="32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2867098" y="9782846"/>
            <a:ext cx="2511649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03-1234-1111</a:t>
            </a:r>
          </a:p>
          <a:p>
            <a:r>
              <a:rPr lang="zh-TW" altLang="en-US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東京都江東区豊洲</a:t>
            </a:r>
            <a:r>
              <a:rPr lang="en-US" altLang="zh-TW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3-2-3</a:t>
            </a:r>
          </a:p>
          <a:p>
            <a:r>
              <a:rPr lang="en-US" sz="14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http://www.askult.com/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5480347" y="9861982"/>
            <a:ext cx="10874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営業時間</a:t>
            </a:r>
          </a:p>
          <a:p>
            <a:r>
              <a:rPr lang="zh-TW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営業日</a:t>
            </a:r>
          </a:p>
          <a:p>
            <a:r>
              <a:rPr lang="zh-TW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休業日</a:t>
            </a:r>
          </a:p>
          <a:p>
            <a:r>
              <a:rPr lang="zh-TW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実施地域</a:t>
            </a:r>
            <a:endParaRPr lang="en-US" sz="12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6205433" y="9861982"/>
            <a:ext cx="16613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9:00〜16:00</a:t>
            </a:r>
          </a:p>
          <a:p>
            <a:r>
              <a:rPr lang="ja-JP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月曜日</a:t>
            </a:r>
            <a:r>
              <a:rPr lang="en-US" altLang="ja-JP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〜</a:t>
            </a:r>
            <a:r>
              <a:rPr lang="ja-JP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金曜日</a:t>
            </a:r>
          </a:p>
          <a:p>
            <a:r>
              <a:rPr lang="ja-JP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日曜日・年末年始</a:t>
            </a:r>
          </a:p>
          <a:p>
            <a:r>
              <a:rPr lang="ja-JP" altLang="en-US" sz="1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江東区豊洲周辺</a:t>
            </a:r>
            <a:endParaRPr lang="en-US" sz="12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2" name="Picture 3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83508" y="837463"/>
            <a:ext cx="4037645" cy="273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3" name="正方形/長方形 65"/>
          <p:cNvSpPr/>
          <p:nvPr/>
        </p:nvSpPr>
        <p:spPr>
          <a:xfrm rot="180000">
            <a:off x="5051430" y="492243"/>
            <a:ext cx="2274960" cy="3261813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271</Words>
  <Application>Microsoft Office PowerPoint</Application>
  <PresentationFormat>ユーザー設定</PresentationFormat>
  <Paragraphs>67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2016-07-27T00:23:17Z</dcterms:created>
  <dcterms:modified xsi:type="dcterms:W3CDTF">2017-03-06T09:22:50Z</dcterms:modified>
</cp:coreProperties>
</file>

<file path=docProps/thumbnail.jpeg>
</file>