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D23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56" y="9637027"/>
            <a:ext cx="7793131" cy="1270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467" y="5610494"/>
            <a:ext cx="3321751" cy="325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4137" y="5610494"/>
            <a:ext cx="3321751" cy="325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8275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09" y="3800416"/>
            <a:ext cx="866125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634" y="3764416"/>
            <a:ext cx="990722" cy="14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944653"/>
            <a:ext cx="7775574" cy="705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12570" y="3800416"/>
            <a:ext cx="51630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4300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試してみませんか？</a:t>
            </a:r>
            <a:endParaRPr lang="en-US" altLang="ja-JP" sz="4300" dirty="0">
              <a:solidFill>
                <a:srgbClr val="C30D23"/>
              </a:solidFill>
              <a:latin typeface="HGPSoeiKakugothicUB" pitchFamily="34" charset="-128"/>
              <a:ea typeface="HGPSoeiKakugothicUB" pitchFamily="34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600" dirty="0">
                <a:latin typeface="HGPSoeiKakugothicUB" pitchFamily="34" charset="-128"/>
                <a:ea typeface="HGPSoeiKakugothicUB" pitchFamily="34" charset="-128"/>
              </a:rPr>
              <a:t>送迎・健康チェック・入浴・レクリエーション・昼食等の</a:t>
            </a:r>
            <a:r>
              <a:rPr lang="en-US" altLang="ja-JP" sz="1600" dirty="0">
                <a:latin typeface="HGPSoeiKakugothicUB" pitchFamily="34" charset="-128"/>
                <a:ea typeface="HGPSoeiKakugothicUB" pitchFamily="34" charset="-128"/>
              </a:rPr>
              <a:t>1</a:t>
            </a:r>
            <a:r>
              <a:rPr lang="ja-JP" altLang="en-US" sz="1600" dirty="0">
                <a:latin typeface="HGPSoeiKakugothicUB" pitchFamily="34" charset="-128"/>
                <a:ea typeface="HGPSoeiKakugothicUB" pitchFamily="34" charset="-128"/>
              </a:rPr>
              <a:t>日のスケジュールを無料で体験していただきます。</a:t>
            </a:r>
            <a:endParaRPr lang="en-US" sz="16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8467" y="5601500"/>
            <a:ext cx="3321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アスクルデイサービスの</a:t>
            </a:r>
            <a:r>
              <a:rPr lang="en-US" altLang="ja-JP" sz="1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1</a:t>
            </a:r>
            <a:r>
              <a:rPr lang="ja-JP" altLang="en-US" sz="1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日</a:t>
            </a:r>
            <a:endParaRPr lang="en-US" sz="18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8336" y="5958036"/>
            <a:ext cx="1151780" cy="2813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sz="1700" dirty="0">
                <a:latin typeface="HGPSoeiKakugothicUB" pitchFamily="34" charset="-128"/>
                <a:ea typeface="HGPSoeiKakugothicUB" pitchFamily="34" charset="-128"/>
              </a:rPr>
              <a:t>9</a:t>
            </a:r>
            <a:r>
              <a:rPr lang="ja-JP" altLang="en-US" sz="1700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ja-JP" sz="1700" dirty="0">
                <a:latin typeface="HGPSoeiKakugothicUB" pitchFamily="34" charset="-128"/>
                <a:ea typeface="HGPSoeiKakugothicUB" pitchFamily="34" charset="-128"/>
              </a:rPr>
              <a:t>30〜</a:t>
            </a:r>
          </a:p>
          <a:p>
            <a:pPr>
              <a:lnSpc>
                <a:spcPct val="130000"/>
              </a:lnSpc>
            </a:pPr>
            <a:r>
              <a:rPr lang="en-US" altLang="ja-JP" sz="1700" dirty="0">
                <a:latin typeface="HGPSoeiKakugothicUB" pitchFamily="34" charset="-128"/>
                <a:ea typeface="HGPSoeiKakugothicUB" pitchFamily="34" charset="-128"/>
              </a:rPr>
              <a:t>9</a:t>
            </a:r>
            <a:r>
              <a:rPr lang="ja-JP" altLang="en-US" sz="1700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ja-JP" sz="1700" dirty="0">
                <a:latin typeface="HGPSoeiKakugothicUB" pitchFamily="34" charset="-128"/>
                <a:ea typeface="HGPSoeiKakugothicUB" pitchFamily="34" charset="-128"/>
              </a:rPr>
              <a:t>30〜</a:t>
            </a:r>
          </a:p>
          <a:p>
            <a:pPr>
              <a:lnSpc>
                <a:spcPct val="130000"/>
              </a:lnSpc>
            </a:pPr>
            <a:r>
              <a:rPr lang="en-US" altLang="ja-JP" sz="1700" dirty="0">
                <a:latin typeface="HGPSoeiKakugothicUB" pitchFamily="34" charset="-128"/>
                <a:ea typeface="HGPSoeiKakugothicUB" pitchFamily="34" charset="-128"/>
              </a:rPr>
              <a:t>10</a:t>
            </a:r>
            <a:r>
              <a:rPr lang="ja-JP" altLang="en-US" sz="1700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ja-JP" sz="1700" dirty="0">
                <a:latin typeface="HGPSoeiKakugothicUB" pitchFamily="34" charset="-128"/>
                <a:ea typeface="HGPSoeiKakugothicUB" pitchFamily="34" charset="-128"/>
              </a:rPr>
              <a:t>00〜</a:t>
            </a:r>
          </a:p>
          <a:p>
            <a:pPr>
              <a:lnSpc>
                <a:spcPct val="130000"/>
              </a:lnSpc>
            </a:pPr>
            <a:endParaRPr lang="en-US" altLang="ja-JP" sz="1700" dirty="0">
              <a:latin typeface="HGPSoeiKakugothicUB" pitchFamily="34" charset="-128"/>
              <a:ea typeface="HGPSoeiKakugothicUB" pitchFamily="34" charset="-128"/>
            </a:endParaRPr>
          </a:p>
          <a:p>
            <a:pPr>
              <a:lnSpc>
                <a:spcPct val="130000"/>
              </a:lnSpc>
            </a:pPr>
            <a:r>
              <a:rPr lang="en-US" altLang="ja-JP" sz="1700" dirty="0">
                <a:latin typeface="HGPSoeiKakugothicUB" pitchFamily="34" charset="-128"/>
                <a:ea typeface="HGPSoeiKakugothicUB" pitchFamily="34" charset="-128"/>
              </a:rPr>
              <a:t>12</a:t>
            </a:r>
            <a:r>
              <a:rPr lang="ja-JP" altLang="en-US" sz="1700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ja-JP" sz="1700" dirty="0">
                <a:latin typeface="HGPSoeiKakugothicUB" pitchFamily="34" charset="-128"/>
                <a:ea typeface="HGPSoeiKakugothicUB" pitchFamily="34" charset="-128"/>
              </a:rPr>
              <a:t>00〜</a:t>
            </a:r>
          </a:p>
          <a:p>
            <a:pPr>
              <a:lnSpc>
                <a:spcPct val="130000"/>
              </a:lnSpc>
            </a:pPr>
            <a:r>
              <a:rPr lang="en-US" altLang="ja-JP" sz="1700" dirty="0">
                <a:latin typeface="HGPSoeiKakugothicUB" pitchFamily="34" charset="-128"/>
                <a:ea typeface="HGPSoeiKakugothicUB" pitchFamily="34" charset="-128"/>
              </a:rPr>
              <a:t>13</a:t>
            </a:r>
            <a:r>
              <a:rPr lang="ja-JP" altLang="en-US" sz="1700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ja-JP" sz="1700" dirty="0">
                <a:latin typeface="HGPSoeiKakugothicUB" pitchFamily="34" charset="-128"/>
                <a:ea typeface="HGPSoeiKakugothicUB" pitchFamily="34" charset="-128"/>
              </a:rPr>
              <a:t>00〜</a:t>
            </a:r>
          </a:p>
          <a:p>
            <a:pPr>
              <a:lnSpc>
                <a:spcPct val="130000"/>
              </a:lnSpc>
            </a:pPr>
            <a:r>
              <a:rPr lang="en-US" altLang="ja-JP" sz="1700" dirty="0">
                <a:latin typeface="HGPSoeiKakugothicUB" pitchFamily="34" charset="-128"/>
                <a:ea typeface="HGPSoeiKakugothicUB" pitchFamily="34" charset="-128"/>
              </a:rPr>
              <a:t>15</a:t>
            </a:r>
            <a:r>
              <a:rPr lang="ja-JP" altLang="en-US" sz="1700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ja-JP" sz="1700" dirty="0">
                <a:latin typeface="HGPSoeiKakugothicUB" pitchFamily="34" charset="-128"/>
                <a:ea typeface="HGPSoeiKakugothicUB" pitchFamily="34" charset="-128"/>
              </a:rPr>
              <a:t>30〜</a:t>
            </a:r>
          </a:p>
          <a:p>
            <a:pPr>
              <a:lnSpc>
                <a:spcPct val="130000"/>
              </a:lnSpc>
            </a:pPr>
            <a:r>
              <a:rPr lang="en-US" altLang="ja-JP" sz="1700" dirty="0">
                <a:latin typeface="HGPSoeiKakugothicUB" pitchFamily="34" charset="-128"/>
                <a:ea typeface="HGPSoeiKakugothicUB" pitchFamily="34" charset="-128"/>
              </a:rPr>
              <a:t>16</a:t>
            </a:r>
            <a:r>
              <a:rPr lang="ja-JP" altLang="en-US" sz="1700" dirty="0">
                <a:latin typeface="HGPSoeiKakugothicUB" pitchFamily="34" charset="-128"/>
                <a:ea typeface="HGPSoeiKakugothicUB" pitchFamily="34" charset="-128"/>
              </a:rPr>
              <a:t>：</a:t>
            </a:r>
            <a:r>
              <a:rPr lang="en-US" altLang="ja-JP" sz="1700" dirty="0">
                <a:latin typeface="HGPSoeiKakugothicUB" pitchFamily="34" charset="-128"/>
                <a:ea typeface="HGPSoeiKakugothicUB" pitchFamily="34" charset="-128"/>
              </a:rPr>
              <a:t>00〜</a:t>
            </a:r>
            <a:endParaRPr lang="en-US" sz="17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960483" y="5601500"/>
            <a:ext cx="3183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介護度</a:t>
            </a:r>
            <a:r>
              <a:rPr lang="en-US" altLang="ja-JP" sz="1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	            </a:t>
            </a:r>
            <a:r>
              <a:rPr lang="zh-CN" altLang="en-US" sz="18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利用料金</a:t>
            </a:r>
            <a:endParaRPr lang="en-US" sz="18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80458" y="5958036"/>
            <a:ext cx="2349273" cy="2813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700" dirty="0">
                <a:latin typeface="HGPSoeiKakugothicUB" pitchFamily="34" charset="-128"/>
                <a:ea typeface="HGPSoeiKakugothicUB" pitchFamily="34" charset="-128"/>
              </a:rPr>
              <a:t>送迎</a:t>
            </a:r>
          </a:p>
          <a:p>
            <a:pPr>
              <a:lnSpc>
                <a:spcPct val="130000"/>
              </a:lnSpc>
            </a:pPr>
            <a:r>
              <a:rPr lang="ja-JP" altLang="en-US" sz="1700" dirty="0">
                <a:latin typeface="HGPSoeiKakugothicUB" pitchFamily="34" charset="-128"/>
                <a:ea typeface="HGPSoeiKakugothicUB" pitchFamily="34" charset="-128"/>
              </a:rPr>
              <a:t>健康チェック</a:t>
            </a:r>
          </a:p>
          <a:p>
            <a:pPr>
              <a:lnSpc>
                <a:spcPct val="130000"/>
              </a:lnSpc>
            </a:pPr>
            <a:r>
              <a:rPr lang="ja-JP" altLang="en-US" sz="1700" dirty="0">
                <a:latin typeface="HGPSoeiKakugothicUB" pitchFamily="34" charset="-128"/>
                <a:ea typeface="HGPSoeiKakugothicUB" pitchFamily="34" charset="-128"/>
              </a:rPr>
              <a:t>レクリエーション</a:t>
            </a:r>
          </a:p>
          <a:p>
            <a:pPr>
              <a:lnSpc>
                <a:spcPct val="130000"/>
              </a:lnSpc>
            </a:pPr>
            <a:r>
              <a:rPr lang="ja-JP" altLang="en-US" sz="1700" dirty="0">
                <a:latin typeface="HGPSoeiKakugothicUB" pitchFamily="34" charset="-128"/>
                <a:ea typeface="HGPSoeiKakugothicUB" pitchFamily="34" charset="-128"/>
              </a:rPr>
              <a:t>機能回復訓練</a:t>
            </a:r>
          </a:p>
          <a:p>
            <a:pPr>
              <a:lnSpc>
                <a:spcPct val="130000"/>
              </a:lnSpc>
            </a:pPr>
            <a:r>
              <a:rPr lang="ja-JP" altLang="en-US" sz="1700" dirty="0">
                <a:latin typeface="HGPSoeiKakugothicUB" pitchFamily="34" charset="-128"/>
                <a:ea typeface="HGPSoeiKakugothicUB" pitchFamily="34" charset="-128"/>
              </a:rPr>
              <a:t>昼食</a:t>
            </a:r>
          </a:p>
          <a:p>
            <a:pPr>
              <a:lnSpc>
                <a:spcPct val="130000"/>
              </a:lnSpc>
            </a:pPr>
            <a:r>
              <a:rPr lang="ja-JP" altLang="en-US" sz="1700" dirty="0">
                <a:latin typeface="HGPSoeiKakugothicUB" pitchFamily="34" charset="-128"/>
                <a:ea typeface="HGPSoeiKakugothicUB" pitchFamily="34" charset="-128"/>
              </a:rPr>
              <a:t>入浴</a:t>
            </a:r>
          </a:p>
          <a:p>
            <a:pPr>
              <a:lnSpc>
                <a:spcPct val="130000"/>
              </a:lnSpc>
            </a:pPr>
            <a:r>
              <a:rPr lang="ja-JP" altLang="en-US" sz="1700" dirty="0">
                <a:latin typeface="HGPSoeiKakugothicUB" pitchFamily="34" charset="-128"/>
                <a:ea typeface="HGPSoeiKakugothicUB" pitchFamily="34" charset="-128"/>
              </a:rPr>
              <a:t>おやつ</a:t>
            </a:r>
          </a:p>
          <a:p>
            <a:pPr>
              <a:lnSpc>
                <a:spcPct val="130000"/>
              </a:lnSpc>
            </a:pPr>
            <a:r>
              <a:rPr lang="ja-JP" altLang="en-US" sz="1700" dirty="0">
                <a:latin typeface="HGPSoeiKakugothicUB" pitchFamily="34" charset="-128"/>
                <a:ea typeface="HGPSoeiKakugothicUB" pitchFamily="34" charset="-128"/>
              </a:rPr>
              <a:t>ご自宅までのお送り</a:t>
            </a:r>
            <a:endParaRPr lang="en-US" sz="17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118887" y="5958036"/>
            <a:ext cx="1151780" cy="261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TW" altLang="en-US" sz="1800" dirty="0">
                <a:latin typeface="HGPSoeiKakugothicUB" pitchFamily="34" charset="-128"/>
                <a:ea typeface="HGPSoeiKakugothicUB" pitchFamily="34" charset="-128"/>
              </a:rPr>
              <a:t>要支援</a:t>
            </a:r>
            <a:r>
              <a:rPr lang="en-US" altLang="zh-TW" sz="1800" dirty="0">
                <a:latin typeface="HGPSoeiKakugothicUB" pitchFamily="34" charset="-128"/>
                <a:ea typeface="HGPSoeiKakugothicUB" pitchFamily="34" charset="-128"/>
              </a:rPr>
              <a:t>1</a:t>
            </a:r>
          </a:p>
          <a:p>
            <a:pPr>
              <a:lnSpc>
                <a:spcPct val="130000"/>
              </a:lnSpc>
            </a:pPr>
            <a:r>
              <a:rPr lang="zh-TW" altLang="en-US" sz="1800" dirty="0">
                <a:latin typeface="HGPSoeiKakugothicUB" pitchFamily="34" charset="-128"/>
                <a:ea typeface="HGPSoeiKakugothicUB" pitchFamily="34" charset="-128"/>
              </a:rPr>
              <a:t>要支援</a:t>
            </a:r>
            <a:r>
              <a:rPr lang="en-US" altLang="zh-TW" sz="1800" dirty="0">
                <a:latin typeface="HGPSoeiKakugothicUB" pitchFamily="34" charset="-128"/>
                <a:ea typeface="HGPSoeiKakugothicUB" pitchFamily="34" charset="-128"/>
              </a:rPr>
              <a:t>2</a:t>
            </a:r>
          </a:p>
          <a:p>
            <a:pPr>
              <a:lnSpc>
                <a:spcPct val="130000"/>
              </a:lnSpc>
            </a:pPr>
            <a:r>
              <a:rPr lang="zh-TW" altLang="en-US" sz="1800" dirty="0">
                <a:latin typeface="HGPSoeiKakugothicUB" pitchFamily="34" charset="-128"/>
                <a:ea typeface="HGPSoeiKakugothicUB" pitchFamily="34" charset="-128"/>
              </a:rPr>
              <a:t>介護度</a:t>
            </a:r>
            <a:r>
              <a:rPr lang="en-US" altLang="zh-TW" sz="1800" dirty="0">
                <a:latin typeface="HGPSoeiKakugothicUB" pitchFamily="34" charset="-128"/>
                <a:ea typeface="HGPSoeiKakugothicUB" pitchFamily="34" charset="-128"/>
              </a:rPr>
              <a:t>1</a:t>
            </a:r>
          </a:p>
          <a:p>
            <a:pPr>
              <a:lnSpc>
                <a:spcPct val="130000"/>
              </a:lnSpc>
            </a:pPr>
            <a:r>
              <a:rPr lang="zh-TW" altLang="en-US" sz="1800" dirty="0">
                <a:latin typeface="HGPSoeiKakugothicUB" pitchFamily="34" charset="-128"/>
                <a:ea typeface="HGPSoeiKakugothicUB" pitchFamily="34" charset="-128"/>
              </a:rPr>
              <a:t>介護度</a:t>
            </a:r>
            <a:r>
              <a:rPr lang="en-US" altLang="zh-TW" sz="1800" dirty="0">
                <a:latin typeface="HGPSoeiKakugothicUB" pitchFamily="34" charset="-128"/>
                <a:ea typeface="HGPSoeiKakugothicUB" pitchFamily="34" charset="-128"/>
              </a:rPr>
              <a:t>2</a:t>
            </a:r>
          </a:p>
          <a:p>
            <a:pPr>
              <a:lnSpc>
                <a:spcPct val="130000"/>
              </a:lnSpc>
            </a:pPr>
            <a:r>
              <a:rPr lang="zh-TW" altLang="en-US" sz="1800" dirty="0">
                <a:latin typeface="HGPSoeiKakugothicUB" pitchFamily="34" charset="-128"/>
                <a:ea typeface="HGPSoeiKakugothicUB" pitchFamily="34" charset="-128"/>
              </a:rPr>
              <a:t>介護度</a:t>
            </a:r>
            <a:r>
              <a:rPr lang="en-US" altLang="zh-TW" sz="1800" dirty="0">
                <a:latin typeface="HGPSoeiKakugothicUB" pitchFamily="34" charset="-128"/>
                <a:ea typeface="HGPSoeiKakugothicUB" pitchFamily="34" charset="-128"/>
              </a:rPr>
              <a:t>3</a:t>
            </a:r>
          </a:p>
          <a:p>
            <a:pPr>
              <a:lnSpc>
                <a:spcPct val="130000"/>
              </a:lnSpc>
            </a:pPr>
            <a:r>
              <a:rPr lang="zh-TW" altLang="en-US" sz="1800" dirty="0">
                <a:latin typeface="HGPSoeiKakugothicUB" pitchFamily="34" charset="-128"/>
                <a:ea typeface="HGPSoeiKakugothicUB" pitchFamily="34" charset="-128"/>
              </a:rPr>
              <a:t>介護度</a:t>
            </a:r>
            <a:r>
              <a:rPr lang="en-US" altLang="zh-TW" sz="1800" dirty="0">
                <a:latin typeface="HGPSoeiKakugothicUB" pitchFamily="34" charset="-128"/>
                <a:ea typeface="HGPSoeiKakugothicUB" pitchFamily="34" charset="-128"/>
              </a:rPr>
              <a:t>4</a:t>
            </a:r>
          </a:p>
          <a:p>
            <a:pPr>
              <a:lnSpc>
                <a:spcPct val="130000"/>
              </a:lnSpc>
            </a:pPr>
            <a:r>
              <a:rPr lang="zh-TW" altLang="en-US" sz="1800" dirty="0">
                <a:latin typeface="HGPSoeiKakugothicUB" pitchFamily="34" charset="-128"/>
                <a:ea typeface="HGPSoeiKakugothicUB" pitchFamily="34" charset="-128"/>
              </a:rPr>
              <a:t>介護度</a:t>
            </a:r>
            <a:r>
              <a:rPr lang="en-US" altLang="zh-TW" sz="1800" dirty="0">
                <a:latin typeface="HGPSoeiKakugothicUB" pitchFamily="34" charset="-128"/>
                <a:ea typeface="HGPSoeiKakugothicUB" pitchFamily="34" charset="-128"/>
              </a:rPr>
              <a:t>5</a:t>
            </a:r>
            <a:endParaRPr lang="en-US" sz="18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023925" y="5958036"/>
            <a:ext cx="2088075" cy="2613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altLang="ja-JP" sz="1800" dirty="0">
                <a:latin typeface="HGPSoeiKakugothicUB" pitchFamily="34" charset="-128"/>
                <a:ea typeface="HGPSoeiKakugothicUB" pitchFamily="34" charset="-128"/>
              </a:rPr>
              <a:t>2,224</a:t>
            </a:r>
            <a:r>
              <a:rPr lang="ja-JP" altLang="en-US" sz="1800" dirty="0">
                <a:latin typeface="HGPSoeiKakugothicUB" pitchFamily="34" charset="-128"/>
                <a:ea typeface="HGPSoeiKakugothicUB" pitchFamily="34" charset="-128"/>
              </a:rPr>
              <a:t>円</a:t>
            </a:r>
            <a:r>
              <a:rPr lang="en-US" altLang="ja-JP" sz="1800" dirty="0">
                <a:latin typeface="HGPSoeiKakugothicUB" pitchFamily="34" charset="-128"/>
                <a:ea typeface="HGPSoeiKakugothicUB" pitchFamily="34" charset="-128"/>
              </a:rPr>
              <a:t>/</a:t>
            </a:r>
            <a:r>
              <a:rPr lang="ja-JP" altLang="en-US" sz="1800" dirty="0">
                <a:latin typeface="HGPSoeiKakugothicUB" pitchFamily="34" charset="-128"/>
                <a:ea typeface="HGPSoeiKakugothicUB" pitchFamily="34" charset="-128"/>
              </a:rPr>
              <a:t>月</a:t>
            </a:r>
          </a:p>
          <a:p>
            <a:pPr algn="r">
              <a:lnSpc>
                <a:spcPct val="130000"/>
              </a:lnSpc>
            </a:pPr>
            <a:r>
              <a:rPr lang="en-US" altLang="ja-JP" sz="1800" dirty="0">
                <a:latin typeface="HGPSoeiKakugothicUB" pitchFamily="34" charset="-128"/>
                <a:ea typeface="HGPSoeiKakugothicUB" pitchFamily="34" charset="-128"/>
              </a:rPr>
              <a:t>4,356</a:t>
            </a:r>
            <a:r>
              <a:rPr lang="ja-JP" altLang="en-US" sz="1800" dirty="0">
                <a:latin typeface="HGPSoeiKakugothicUB" pitchFamily="34" charset="-128"/>
                <a:ea typeface="HGPSoeiKakugothicUB" pitchFamily="34" charset="-128"/>
              </a:rPr>
              <a:t>円</a:t>
            </a:r>
            <a:r>
              <a:rPr lang="en-US" altLang="ja-JP" sz="1800" dirty="0">
                <a:latin typeface="HGPSoeiKakugothicUB" pitchFamily="34" charset="-128"/>
                <a:ea typeface="HGPSoeiKakugothicUB" pitchFamily="34" charset="-128"/>
              </a:rPr>
              <a:t>/</a:t>
            </a:r>
            <a:r>
              <a:rPr lang="ja-JP" altLang="en-US" sz="1800" dirty="0">
                <a:latin typeface="HGPSoeiKakugothicUB" pitchFamily="34" charset="-128"/>
                <a:ea typeface="HGPSoeiKakugothicUB" pitchFamily="34" charset="-128"/>
              </a:rPr>
              <a:t>月</a:t>
            </a:r>
          </a:p>
          <a:p>
            <a:pPr algn="r">
              <a:lnSpc>
                <a:spcPct val="130000"/>
              </a:lnSpc>
            </a:pPr>
            <a:r>
              <a:rPr lang="en-US" altLang="ja-JP" sz="1800" dirty="0">
                <a:latin typeface="HGPSoeiKakugothicUB" pitchFamily="34" charset="-128"/>
                <a:ea typeface="HGPSoeiKakugothicUB" pitchFamily="34" charset="-128"/>
              </a:rPr>
              <a:t>794</a:t>
            </a:r>
            <a:r>
              <a:rPr lang="ja-JP" altLang="en-US" sz="1800" dirty="0">
                <a:latin typeface="HGPSoeiKakugothicUB" pitchFamily="34" charset="-128"/>
                <a:ea typeface="HGPSoeiKakugothicUB" pitchFamily="34" charset="-128"/>
              </a:rPr>
              <a:t>円</a:t>
            </a:r>
            <a:r>
              <a:rPr lang="en-US" altLang="ja-JP" sz="1800" dirty="0">
                <a:latin typeface="HGPSoeiKakugothicUB" pitchFamily="34" charset="-128"/>
                <a:ea typeface="HGPSoeiKakugothicUB" pitchFamily="34" charset="-128"/>
              </a:rPr>
              <a:t>/</a:t>
            </a:r>
            <a:r>
              <a:rPr lang="ja-JP" altLang="en-US" sz="1800" dirty="0">
                <a:latin typeface="HGPSoeiKakugothicUB" pitchFamily="34" charset="-128"/>
                <a:ea typeface="HGPSoeiKakugothicUB" pitchFamily="34" charset="-128"/>
              </a:rPr>
              <a:t>月</a:t>
            </a:r>
          </a:p>
          <a:p>
            <a:pPr algn="r">
              <a:lnSpc>
                <a:spcPct val="130000"/>
              </a:lnSpc>
            </a:pPr>
            <a:r>
              <a:rPr lang="en-US" altLang="ja-JP" sz="1800" dirty="0">
                <a:latin typeface="HGPSoeiKakugothicUB" pitchFamily="34" charset="-128"/>
                <a:ea typeface="HGPSoeiKakugothicUB" pitchFamily="34" charset="-128"/>
              </a:rPr>
              <a:t>924</a:t>
            </a:r>
            <a:r>
              <a:rPr lang="ja-JP" altLang="en-US" sz="1800" dirty="0">
                <a:latin typeface="HGPSoeiKakugothicUB" pitchFamily="34" charset="-128"/>
                <a:ea typeface="HGPSoeiKakugothicUB" pitchFamily="34" charset="-128"/>
              </a:rPr>
              <a:t>円</a:t>
            </a:r>
            <a:r>
              <a:rPr lang="en-US" altLang="ja-JP" sz="1800" dirty="0">
                <a:latin typeface="HGPSoeiKakugothicUB" pitchFamily="34" charset="-128"/>
                <a:ea typeface="HGPSoeiKakugothicUB" pitchFamily="34" charset="-128"/>
              </a:rPr>
              <a:t>/</a:t>
            </a:r>
            <a:r>
              <a:rPr lang="ja-JP" altLang="en-US" sz="1800" dirty="0">
                <a:latin typeface="HGPSoeiKakugothicUB" pitchFamily="34" charset="-128"/>
                <a:ea typeface="HGPSoeiKakugothicUB" pitchFamily="34" charset="-128"/>
              </a:rPr>
              <a:t>月</a:t>
            </a:r>
          </a:p>
          <a:p>
            <a:pPr algn="r">
              <a:lnSpc>
                <a:spcPct val="130000"/>
              </a:lnSpc>
            </a:pPr>
            <a:r>
              <a:rPr lang="en-US" altLang="ja-JP" sz="1800" dirty="0">
                <a:latin typeface="HGPSoeiKakugothicUB" pitchFamily="34" charset="-128"/>
                <a:ea typeface="HGPSoeiKakugothicUB" pitchFamily="34" charset="-128"/>
              </a:rPr>
              <a:t>1,058</a:t>
            </a:r>
            <a:r>
              <a:rPr lang="ja-JP" altLang="en-US" sz="1800" dirty="0">
                <a:latin typeface="HGPSoeiKakugothicUB" pitchFamily="34" charset="-128"/>
                <a:ea typeface="HGPSoeiKakugothicUB" pitchFamily="34" charset="-128"/>
              </a:rPr>
              <a:t>円</a:t>
            </a:r>
            <a:r>
              <a:rPr lang="en-US" altLang="ja-JP" sz="1800" dirty="0">
                <a:latin typeface="HGPSoeiKakugothicUB" pitchFamily="34" charset="-128"/>
                <a:ea typeface="HGPSoeiKakugothicUB" pitchFamily="34" charset="-128"/>
              </a:rPr>
              <a:t>/</a:t>
            </a:r>
            <a:r>
              <a:rPr lang="ja-JP" altLang="en-US" sz="1800" dirty="0">
                <a:latin typeface="HGPSoeiKakugothicUB" pitchFamily="34" charset="-128"/>
                <a:ea typeface="HGPSoeiKakugothicUB" pitchFamily="34" charset="-128"/>
              </a:rPr>
              <a:t>月</a:t>
            </a:r>
          </a:p>
          <a:p>
            <a:pPr algn="r">
              <a:lnSpc>
                <a:spcPct val="130000"/>
              </a:lnSpc>
            </a:pPr>
            <a:r>
              <a:rPr lang="en-US" altLang="ja-JP" sz="1800" dirty="0">
                <a:latin typeface="HGPSoeiKakugothicUB" pitchFamily="34" charset="-128"/>
                <a:ea typeface="HGPSoeiKakugothicUB" pitchFamily="34" charset="-128"/>
              </a:rPr>
              <a:t>1,189</a:t>
            </a:r>
            <a:r>
              <a:rPr lang="ja-JP" altLang="en-US" sz="1800" dirty="0">
                <a:latin typeface="HGPSoeiKakugothicUB" pitchFamily="34" charset="-128"/>
                <a:ea typeface="HGPSoeiKakugothicUB" pitchFamily="34" charset="-128"/>
              </a:rPr>
              <a:t>円</a:t>
            </a:r>
            <a:r>
              <a:rPr lang="en-US" altLang="ja-JP" sz="1800" dirty="0">
                <a:latin typeface="HGPSoeiKakugothicUB" pitchFamily="34" charset="-128"/>
                <a:ea typeface="HGPSoeiKakugothicUB" pitchFamily="34" charset="-128"/>
              </a:rPr>
              <a:t>/</a:t>
            </a:r>
            <a:r>
              <a:rPr lang="ja-JP" altLang="en-US" sz="1800" dirty="0">
                <a:latin typeface="HGPSoeiKakugothicUB" pitchFamily="34" charset="-128"/>
                <a:ea typeface="HGPSoeiKakugothicUB" pitchFamily="34" charset="-128"/>
              </a:rPr>
              <a:t>月</a:t>
            </a:r>
          </a:p>
          <a:p>
            <a:pPr algn="r">
              <a:lnSpc>
                <a:spcPct val="130000"/>
              </a:lnSpc>
            </a:pPr>
            <a:r>
              <a:rPr lang="en-US" altLang="ja-JP" sz="1800" dirty="0">
                <a:latin typeface="HGPSoeiKakugothicUB" pitchFamily="34" charset="-128"/>
                <a:ea typeface="HGPSoeiKakugothicUB" pitchFamily="34" charset="-128"/>
              </a:rPr>
              <a:t>1,321</a:t>
            </a:r>
            <a:r>
              <a:rPr lang="ja-JP" altLang="en-US" sz="1800" dirty="0">
                <a:latin typeface="HGPSoeiKakugothicUB" pitchFamily="34" charset="-128"/>
                <a:ea typeface="HGPSoeiKakugothicUB" pitchFamily="34" charset="-128"/>
              </a:rPr>
              <a:t>円</a:t>
            </a:r>
            <a:r>
              <a:rPr lang="en-US" altLang="ja-JP" sz="1800" dirty="0">
                <a:latin typeface="HGPSoeiKakugothicUB" pitchFamily="34" charset="-128"/>
                <a:ea typeface="HGPSoeiKakugothicUB" pitchFamily="34" charset="-128"/>
              </a:rPr>
              <a:t>/</a:t>
            </a:r>
            <a:r>
              <a:rPr lang="ja-JP" altLang="en-US" sz="1800" dirty="0">
                <a:latin typeface="HGPSoeiKakugothicUB" pitchFamily="34" charset="-128"/>
                <a:ea typeface="HGPSoeiKakugothicUB" pitchFamily="34" charset="-128"/>
              </a:rPr>
              <a:t>月</a:t>
            </a:r>
            <a:endParaRPr lang="en-US" sz="18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146790" y="8500526"/>
            <a:ext cx="3240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HGPSoeiKakugothicUB" pitchFamily="34" charset="-128"/>
                <a:ea typeface="HGPSoeiKakugothicUB" pitchFamily="34" charset="-128"/>
              </a:rPr>
              <a:t>※</a:t>
            </a:r>
            <a:r>
              <a:rPr lang="ja-JP" altLang="en-US" sz="1600" dirty="0">
                <a:latin typeface="HGPSoeiKakugothicUB" pitchFamily="34" charset="-128"/>
                <a:ea typeface="HGPSoeiKakugothicUB" pitchFamily="34" charset="-128"/>
              </a:rPr>
              <a:t>入浴代は</a:t>
            </a:r>
            <a:r>
              <a:rPr lang="en-US" altLang="ja-JP" sz="1600" dirty="0">
                <a:latin typeface="HGPSoeiKakugothicUB" pitchFamily="34" charset="-128"/>
                <a:ea typeface="HGPSoeiKakugothicUB" pitchFamily="34" charset="-128"/>
              </a:rPr>
              <a:t>1</a:t>
            </a:r>
            <a:r>
              <a:rPr lang="ja-JP" altLang="en-US" sz="1600" dirty="0">
                <a:latin typeface="HGPSoeiKakugothicUB" pitchFamily="34" charset="-128"/>
                <a:ea typeface="HGPSoeiKakugothicUB" pitchFamily="34" charset="-128"/>
              </a:rPr>
              <a:t>回につき</a:t>
            </a:r>
            <a:r>
              <a:rPr lang="en-US" altLang="ja-JP" sz="1600" dirty="0">
                <a:latin typeface="HGPSoeiKakugothicUB" pitchFamily="34" charset="-128"/>
                <a:ea typeface="HGPSoeiKakugothicUB" pitchFamily="34" charset="-128"/>
              </a:rPr>
              <a:t>50</a:t>
            </a:r>
            <a:r>
              <a:rPr lang="ja-JP" altLang="en-US" sz="1600" dirty="0">
                <a:latin typeface="HGPSoeiKakugothicUB" pitchFamily="34" charset="-128"/>
                <a:ea typeface="HGPSoeiKakugothicUB" pitchFamily="34" charset="-128"/>
              </a:rPr>
              <a:t>円です</a:t>
            </a:r>
            <a:endParaRPr lang="en-US" sz="1600" dirty="0"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4167" y="9715718"/>
            <a:ext cx="26305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アスクル</a:t>
            </a:r>
          </a:p>
          <a:p>
            <a:pPr algn="ctr"/>
            <a:r>
              <a:rPr lang="ja-JP" altLang="en-US" sz="3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デイサービス</a:t>
            </a:r>
            <a:endParaRPr lang="en-US" sz="32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67098" y="9782846"/>
            <a:ext cx="25116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03-1234-1111</a:t>
            </a:r>
          </a:p>
          <a:p>
            <a:r>
              <a:rPr lang="zh-TW" altLang="en-US" sz="14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東京都江東区豊洲</a:t>
            </a:r>
            <a:r>
              <a:rPr lang="en-US" altLang="zh-TW" sz="14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3-2-3</a:t>
            </a:r>
          </a:p>
          <a:p>
            <a:r>
              <a:rPr lang="en-US" sz="14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http://www.askult.com/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480347" y="9861982"/>
            <a:ext cx="1087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営業時間</a:t>
            </a:r>
          </a:p>
          <a:p>
            <a:r>
              <a:rPr lang="zh-TW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営業日</a:t>
            </a:r>
          </a:p>
          <a:p>
            <a:r>
              <a:rPr lang="zh-TW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休業日</a:t>
            </a:r>
          </a:p>
          <a:p>
            <a:r>
              <a:rPr lang="zh-TW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実施地域</a:t>
            </a:r>
            <a:endParaRPr lang="en-US" sz="12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205433" y="9861982"/>
            <a:ext cx="1661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9:00〜16:00</a:t>
            </a:r>
          </a:p>
          <a:p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月曜日</a:t>
            </a:r>
            <a:r>
              <a:rPr lang="en-US" altLang="ja-JP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〜</a:t>
            </a:r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金曜日</a:t>
            </a:r>
          </a:p>
          <a:p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日曜日・年末年始</a:t>
            </a:r>
          </a:p>
          <a:p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江東区豊洲周辺</a:t>
            </a:r>
            <a:endParaRPr lang="en-US" sz="12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08" y="837463"/>
            <a:ext cx="4037645" cy="27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正方形/長方形 65"/>
          <p:cNvSpPr/>
          <p:nvPr/>
        </p:nvSpPr>
        <p:spPr>
          <a:xfrm rot="180000">
            <a:off x="5051430" y="492243"/>
            <a:ext cx="2274960" cy="326181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入れてください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271</Words>
  <Application>Microsoft Office PowerPoint</Application>
  <PresentationFormat>ユーザー設定</PresentationFormat>
  <Paragraphs>67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2016-07-27T00:23:17Z</dcterms:created>
  <dcterms:modified xsi:type="dcterms:W3CDTF">2017-03-06T09:22:50Z</dcterms:modified>
</cp:coreProperties>
</file>