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08E"/>
    <a:srgbClr val="004098"/>
    <a:srgbClr val="1D2088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9"/>
          <a:stretch/>
        </p:blipFill>
        <p:spPr>
          <a:xfrm>
            <a:off x="-47175" y="-55419"/>
            <a:ext cx="7840600" cy="109631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5" y="2431395"/>
            <a:ext cx="6076800" cy="2937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3" y="785813"/>
            <a:ext cx="6477243" cy="51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760" y="8711935"/>
            <a:ext cx="1890679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4503" y="730397"/>
            <a:ext cx="62927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100" spc="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家族で祝うひな祭り</a:t>
            </a:r>
            <a:endParaRPr lang="en-US" altLang="ja-JP" sz="3100" spc="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800"/>
              </a:spcBef>
            </a:pPr>
            <a:r>
              <a:rPr lang="ja-JP" altLang="en-US" sz="67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おひな様ケーキ</a:t>
            </a:r>
            <a:endParaRPr lang="en-US" sz="6700" dirty="0">
              <a:solidFill>
                <a:srgbClr val="EA608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3370" y="9453120"/>
            <a:ext cx="3089357" cy="1318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アスクル洋菓子店</a:t>
            </a:r>
            <a:endParaRPr lang="en-US" altLang="ja-JP" sz="29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200"/>
              </a:spcBef>
            </a:pPr>
            <a:r>
              <a:rPr lang="en-US" altLang="zh-TW" sz="1100" b="1" dirty="0">
                <a:solidFill>
                  <a:schemeClr val="bg1"/>
                </a:solidFill>
              </a:rPr>
              <a:t>TEL</a:t>
            </a:r>
            <a:r>
              <a:rPr lang="zh-TW" altLang="en-US" sz="1100" b="1" dirty="0">
                <a:solidFill>
                  <a:schemeClr val="bg1"/>
                </a:solidFill>
              </a:rPr>
              <a:t>：</a:t>
            </a:r>
            <a:r>
              <a:rPr lang="en-US" altLang="zh-TW" sz="1100" b="1" dirty="0">
                <a:solidFill>
                  <a:schemeClr val="bg1"/>
                </a:solidFill>
              </a:rPr>
              <a:t>03-1234-1111</a:t>
            </a:r>
          </a:p>
          <a:p>
            <a:pPr>
              <a:spcBef>
                <a:spcPts val="200"/>
              </a:spcBef>
            </a:pPr>
            <a:r>
              <a:rPr lang="zh-TW" altLang="en-US" sz="1100" b="1" dirty="0">
                <a:solidFill>
                  <a:schemeClr val="bg1"/>
                </a:solidFill>
              </a:rPr>
              <a:t>営業時間：</a:t>
            </a:r>
            <a:r>
              <a:rPr lang="en-US" altLang="zh-TW" sz="1100" b="1" dirty="0">
                <a:solidFill>
                  <a:schemeClr val="bg1"/>
                </a:solidFill>
              </a:rPr>
              <a:t>17</a:t>
            </a:r>
            <a:r>
              <a:rPr lang="zh-TW" altLang="en-US" sz="1100" b="1" dirty="0">
                <a:solidFill>
                  <a:schemeClr val="bg1"/>
                </a:solidFill>
              </a:rPr>
              <a:t>：</a:t>
            </a:r>
            <a:r>
              <a:rPr lang="en-US" altLang="zh-TW" sz="1100" b="1" dirty="0">
                <a:solidFill>
                  <a:schemeClr val="bg1"/>
                </a:solidFill>
              </a:rPr>
              <a:t>00〜23</a:t>
            </a:r>
            <a:r>
              <a:rPr lang="zh-TW" altLang="en-US" sz="1100" b="1" dirty="0">
                <a:solidFill>
                  <a:schemeClr val="bg1"/>
                </a:solidFill>
              </a:rPr>
              <a:t>：</a:t>
            </a:r>
            <a:r>
              <a:rPr lang="en-US" altLang="zh-TW" sz="1100" b="1" dirty="0">
                <a:solidFill>
                  <a:schemeClr val="bg1"/>
                </a:solidFill>
              </a:rPr>
              <a:t>00</a:t>
            </a:r>
            <a:r>
              <a:rPr lang="zh-TW" altLang="en-US" sz="1100" b="1" dirty="0">
                <a:solidFill>
                  <a:schemeClr val="bg1"/>
                </a:solidFill>
              </a:rPr>
              <a:t>（年中無休）</a:t>
            </a:r>
          </a:p>
          <a:p>
            <a:pPr>
              <a:spcBef>
                <a:spcPts val="200"/>
              </a:spcBef>
            </a:pPr>
            <a:r>
              <a:rPr lang="zh-TW" altLang="en-US" sz="1100" b="1" dirty="0">
                <a:solidFill>
                  <a:schemeClr val="bg1"/>
                </a:solidFill>
              </a:rPr>
              <a:t>住所： 〒</a:t>
            </a:r>
            <a:r>
              <a:rPr lang="en-US" altLang="zh-TW" sz="1100" b="1" dirty="0">
                <a:solidFill>
                  <a:schemeClr val="bg1"/>
                </a:solidFill>
              </a:rPr>
              <a:t>135-0061 </a:t>
            </a:r>
            <a:r>
              <a:rPr lang="zh-TW" altLang="en-US" sz="1100" b="1" dirty="0">
                <a:solidFill>
                  <a:schemeClr val="bg1"/>
                </a:solidFill>
              </a:rPr>
              <a:t>東京都江東区豊洲</a:t>
            </a:r>
            <a:r>
              <a:rPr lang="en-US" altLang="zh-TW" sz="1100" b="1" dirty="0">
                <a:solidFill>
                  <a:schemeClr val="bg1"/>
                </a:solidFill>
              </a:rPr>
              <a:t>3-2-3</a:t>
            </a:r>
          </a:p>
          <a:p>
            <a:pPr>
              <a:spcBef>
                <a:spcPts val="200"/>
              </a:spcBef>
            </a:pPr>
            <a:r>
              <a:rPr lang="en-US" altLang="zh-TW" sz="1100" b="1" dirty="0">
                <a:solidFill>
                  <a:schemeClr val="bg1"/>
                </a:solidFill>
              </a:rPr>
              <a:t>http://www.askult.com/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0498" y="9517772"/>
            <a:ext cx="1937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solidFill>
                  <a:schemeClr val="bg1"/>
                </a:solidFill>
              </a:rPr>
              <a:t>ご予約について</a:t>
            </a:r>
            <a:endParaRPr lang="en-US" altLang="ja-JP" sz="1900" b="1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r>
              <a:rPr lang="ja-JP" altLang="en-US" sz="1200" b="1" dirty="0">
                <a:solidFill>
                  <a:schemeClr val="bg1"/>
                </a:solidFill>
              </a:rPr>
              <a:t>お渡しの</a:t>
            </a:r>
            <a:r>
              <a:rPr lang="en-US" altLang="ja-JP" sz="1200" b="1" dirty="0">
                <a:solidFill>
                  <a:schemeClr val="bg1"/>
                </a:solidFill>
              </a:rPr>
              <a:t>1</a:t>
            </a:r>
            <a:r>
              <a:rPr lang="ja-JP" altLang="en-US" sz="1200" b="1" dirty="0">
                <a:solidFill>
                  <a:schemeClr val="bg1"/>
                </a:solidFill>
              </a:rPr>
              <a:t>週間前までに</a:t>
            </a:r>
          </a:p>
          <a:p>
            <a:pPr>
              <a:spcBef>
                <a:spcPts val="200"/>
              </a:spcBef>
            </a:pPr>
            <a:r>
              <a:rPr lang="ja-JP" altLang="en-US" sz="1200" b="1" dirty="0">
                <a:solidFill>
                  <a:schemeClr val="bg1"/>
                </a:solidFill>
              </a:rPr>
              <a:t>お申し付けください。</a:t>
            </a:r>
          </a:p>
          <a:p>
            <a:pPr>
              <a:spcBef>
                <a:spcPts val="200"/>
              </a:spcBef>
            </a:pPr>
            <a:r>
              <a:rPr lang="ja-JP" altLang="en-US" sz="1200" b="1" dirty="0">
                <a:solidFill>
                  <a:schemeClr val="bg1"/>
                </a:solidFill>
              </a:rPr>
              <a:t>名入れサービスします。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54652" y="9164236"/>
            <a:ext cx="193768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ご予約</a:t>
            </a:r>
          </a:p>
          <a:p>
            <a:pPr algn="ctr"/>
            <a:r>
              <a:rPr lang="ja-JP" altLang="en-US" sz="29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受付中</a:t>
            </a:r>
            <a:endParaRPr lang="en-US" sz="2900" dirty="0">
              <a:solidFill>
                <a:srgbClr val="EA608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42773" y="2789758"/>
            <a:ext cx="25563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rgbClr val="EA608E"/>
                </a:solidFill>
              </a:rPr>
              <a:t>ひなまつり苺ケーキ</a:t>
            </a:r>
            <a:endParaRPr lang="en-US" sz="2200" b="1" dirty="0">
              <a:solidFill>
                <a:srgbClr val="EA608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70069" y="3284362"/>
            <a:ext cx="2664941" cy="16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spc="-50" dirty="0">
                <a:latin typeface="MS PGothic" pitchFamily="34" charset="-128"/>
                <a:ea typeface="MS PGothic" pitchFamily="34" charset="-128"/>
              </a:rPr>
              <a:t>産地直送の新鮮な苺を使ったケーキです。</a:t>
            </a:r>
            <a:endParaRPr lang="en-US" sz="1100" b="1" spc="-5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950" b="1" dirty="0"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950" b="1" dirty="0">
                <a:latin typeface="MS PGothic" pitchFamily="34" charset="-128"/>
                <a:ea typeface="MS PGothic" pitchFamily="34" charset="-128"/>
              </a:rPr>
              <a:t>サイズは以下からお選びいただけます。</a:t>
            </a:r>
            <a:endParaRPr lang="en-US" altLang="ja-JP" sz="950" b="1" dirty="0"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2100"/>
              </a:lnSpc>
              <a:spcBef>
                <a:spcPts val="300"/>
              </a:spcBef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2,300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ctr">
              <a:lnSpc>
                <a:spcPts val="2100"/>
              </a:lnSpc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5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3,000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ctr">
              <a:lnSpc>
                <a:spcPts val="2100"/>
              </a:lnSpc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6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3,700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ctr">
              <a:lnSpc>
                <a:spcPts val="2100"/>
              </a:lnSpc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7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4,200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  <a:endParaRPr lang="en-US" sz="2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正方形/長方形 58"/>
          <p:cNvSpPr/>
          <p:nvPr/>
        </p:nvSpPr>
        <p:spPr>
          <a:xfrm>
            <a:off x="1162003" y="2692134"/>
            <a:ext cx="2864087" cy="241212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65" y="3229888"/>
            <a:ext cx="2520000" cy="9428"/>
          </a:xfrm>
          <a:prstGeom prst="rect">
            <a:avLst/>
          </a:prstGeom>
          <a:noFill/>
          <a:ln w="9525">
            <a:solidFill>
              <a:srgbClr val="EA608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5" y="5439568"/>
            <a:ext cx="6076800" cy="29376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162003" y="5658938"/>
            <a:ext cx="2339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200" b="1" dirty="0">
                <a:solidFill>
                  <a:srgbClr val="EA608E"/>
                </a:solidFill>
              </a:rPr>
              <a:t>ひなまつり</a:t>
            </a:r>
          </a:p>
          <a:p>
            <a:r>
              <a:rPr lang="ja-JP" altLang="en-US" sz="2200" b="1" dirty="0">
                <a:solidFill>
                  <a:srgbClr val="EA608E"/>
                </a:solidFill>
              </a:rPr>
              <a:t>チョコレートケーキ</a:t>
            </a:r>
            <a:endParaRPr lang="en-US" sz="2200" b="1" dirty="0">
              <a:solidFill>
                <a:srgbClr val="EA608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565" y="6433237"/>
            <a:ext cx="2504680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甘さ控えめで大人の方も楽しめる。</a:t>
            </a:r>
            <a:endParaRPr lang="en-US" altLang="ja-JP" sz="1100" b="1" dirty="0">
              <a:latin typeface="MS PGothic" pitchFamily="34" charset="-128"/>
              <a:ea typeface="MS PGothic" pitchFamily="34" charset="-128"/>
            </a:endParaRPr>
          </a:p>
          <a:p>
            <a:pPr marL="176213"/>
            <a:endParaRPr lang="en-US" altLang="ja-JP" sz="900" b="1" dirty="0">
              <a:latin typeface="MS PGothic" pitchFamily="34" charset="-128"/>
              <a:ea typeface="MS PGothic" pitchFamily="34" charset="-128"/>
            </a:endParaRPr>
          </a:p>
          <a:p>
            <a:pPr marL="176213"/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サイズは以下からお選びいただけます。</a:t>
            </a:r>
            <a:endParaRPr lang="en-US" altLang="ja-JP" sz="900" b="1" dirty="0"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2100"/>
              </a:lnSpc>
              <a:spcBef>
                <a:spcPts val="300"/>
              </a:spcBef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2,300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ctr">
              <a:lnSpc>
                <a:spcPts val="2100"/>
              </a:lnSpc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5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3,000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ctr">
              <a:lnSpc>
                <a:spcPts val="2100"/>
              </a:lnSpc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6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3,700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ctr">
              <a:lnSpc>
                <a:spcPts val="2100"/>
              </a:lnSpc>
            </a:pP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7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2000" b="1" dirty="0">
                <a:latin typeface="MS PGothic" pitchFamily="34" charset="-128"/>
                <a:ea typeface="MS PGothic" pitchFamily="34" charset="-128"/>
              </a:rPr>
              <a:t>4,200</a:t>
            </a:r>
            <a:r>
              <a:rPr lang="zh-CN" altLang="en-US" sz="2000" b="1" dirty="0">
                <a:latin typeface="MS PGothic" pitchFamily="34" charset="-128"/>
                <a:ea typeface="MS PGothic" pitchFamily="34" charset="-128"/>
              </a:rPr>
              <a:t>円</a:t>
            </a:r>
            <a:endParaRPr lang="en-US" sz="2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正方形/長方形 58"/>
          <p:cNvSpPr/>
          <p:nvPr/>
        </p:nvSpPr>
        <p:spPr>
          <a:xfrm>
            <a:off x="3764729" y="5696664"/>
            <a:ext cx="2864087" cy="241212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94" y="6385080"/>
            <a:ext cx="2520000" cy="9428"/>
          </a:xfrm>
          <a:prstGeom prst="rect">
            <a:avLst/>
          </a:prstGeom>
          <a:noFill/>
          <a:ln w="9525">
            <a:solidFill>
              <a:srgbClr val="EA608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81" y="8182366"/>
            <a:ext cx="940207" cy="107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095" y="8272853"/>
            <a:ext cx="937510" cy="99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244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新細明體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2016-07-29T12:29:34Z</dcterms:created>
  <dcterms:modified xsi:type="dcterms:W3CDTF">2017-03-06T09:34:05Z</dcterms:modified>
</cp:coreProperties>
</file>