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036EB8"/>
    <a:srgbClr val="E60012"/>
    <a:srgbClr val="EB6D8E"/>
    <a:srgbClr val="8DC556"/>
    <a:srgbClr val="595757"/>
    <a:srgbClr val="00AC98"/>
    <a:srgbClr val="E4007F"/>
    <a:srgbClr val="00A0E9"/>
    <a:srgbClr val="00AC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62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776000" cy="1091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61" y="0"/>
            <a:ext cx="7812000" cy="101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55" y="1135495"/>
            <a:ext cx="6907690" cy="41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712" y="1790516"/>
            <a:ext cx="2349608" cy="1836000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48" y="3200095"/>
            <a:ext cx="5529652" cy="110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6" y="5455169"/>
            <a:ext cx="7020000" cy="57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6" y="6208278"/>
            <a:ext cx="7020000" cy="565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6" y="7153132"/>
            <a:ext cx="3408774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521" y="7167139"/>
            <a:ext cx="343722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7" y="8335385"/>
            <a:ext cx="2255806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940" y="8335385"/>
            <a:ext cx="2255806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844" y="8335385"/>
            <a:ext cx="2255806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正方形/長方形 67"/>
          <p:cNvSpPr/>
          <p:nvPr/>
        </p:nvSpPr>
        <p:spPr>
          <a:xfrm>
            <a:off x="5589206" y="9881798"/>
            <a:ext cx="1776243" cy="92722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91490" y="212436"/>
            <a:ext cx="55695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48" dirty="0">
                <a:solidFill>
                  <a:schemeClr val="bg1"/>
                </a:solidFill>
                <a:latin typeface="Impact" pitchFamily="34" charset="0"/>
                <a:ea typeface="HGPSoeiKakugothicUB" pitchFamily="50" charset="-128"/>
              </a:rPr>
              <a:t>Let’s Enjoy English!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82516" y="1430884"/>
            <a:ext cx="4345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370" dirty="0" err="1">
                <a:solidFill>
                  <a:schemeClr val="bg1"/>
                </a:solidFill>
                <a:latin typeface="Impact" pitchFamily="34" charset="0"/>
                <a:ea typeface="HGPSoeiKakugothicUB" pitchFamily="50" charset="-128"/>
              </a:rPr>
              <a:t>Askul</a:t>
            </a:r>
            <a:r>
              <a:rPr lang="en-US" sz="5370" dirty="0">
                <a:solidFill>
                  <a:schemeClr val="bg1"/>
                </a:solidFill>
                <a:latin typeface="Impact" pitchFamily="34" charset="0"/>
                <a:ea typeface="HGPSoeiKakugothicUB" pitchFamily="50" charset="-128"/>
              </a:rPr>
              <a:t> English</a:t>
            </a:r>
          </a:p>
          <a:p>
            <a:r>
              <a:rPr lang="en-US" sz="5370" dirty="0">
                <a:solidFill>
                  <a:schemeClr val="bg1"/>
                </a:solidFill>
                <a:latin typeface="Impact" pitchFamily="34" charset="0"/>
                <a:ea typeface="HGPSoeiKakugothicUB" pitchFamily="50" charset="-128"/>
              </a:rPr>
              <a:t>School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136939" y="1797470"/>
            <a:ext cx="2307381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62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まずは</a:t>
            </a:r>
          </a:p>
          <a:p>
            <a:pPr algn="ctr"/>
            <a:r>
              <a:rPr lang="ja-JP" altLang="en-US" sz="2462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無料体験</a:t>
            </a:r>
          </a:p>
          <a:p>
            <a:pPr algn="ctr"/>
            <a:r>
              <a:rPr lang="ja-JP" altLang="en-US" sz="2462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レッスンで</a:t>
            </a:r>
            <a:r>
              <a:rPr lang="en-US" altLang="ja-JP" sz="2462" dirty="0">
                <a:solidFill>
                  <a:srgbClr val="E60012"/>
                </a:solidFill>
                <a:latin typeface="HGPSoeiKakugothicUB" pitchFamily="50" charset="-128"/>
                <a:ea typeface="HGPSoeiKakugothicUB" pitchFamily="50" charset="-128"/>
              </a:rPr>
              <a:t>!</a:t>
            </a:r>
            <a:endParaRPr lang="en-US" sz="2462" dirty="0">
              <a:solidFill>
                <a:srgbClr val="E60012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7868" y="5518508"/>
            <a:ext cx="19958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126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中学生コース</a:t>
            </a:r>
            <a:endParaRPr lang="en-US" sz="2126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75619" y="5546216"/>
            <a:ext cx="486569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毎週月曜</a:t>
            </a:r>
            <a:r>
              <a:rPr lang="en-US" altLang="ja-JP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18:00</a:t>
            </a:r>
            <a:r>
              <a:rPr lang="ja-JP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19:00   </a:t>
            </a:r>
            <a:r>
              <a:rPr lang="zh-CN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月額 </a:t>
            </a:r>
            <a:r>
              <a:rPr lang="en-US" altLang="zh-CN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7,500</a:t>
            </a:r>
            <a:r>
              <a:rPr lang="zh-CN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1956" b="1" dirty="0">
              <a:solidFill>
                <a:srgbClr val="036EB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77868" y="6281008"/>
            <a:ext cx="19958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126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高校生コース</a:t>
            </a:r>
            <a:endParaRPr lang="en-US" sz="2126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75619" y="6295068"/>
            <a:ext cx="4865690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毎週水曜</a:t>
            </a:r>
            <a:r>
              <a:rPr lang="en-US" altLang="ja-JP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19:00</a:t>
            </a:r>
            <a:r>
              <a:rPr lang="ja-JP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20:30    </a:t>
            </a:r>
            <a:r>
              <a:rPr lang="zh-CN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月額 </a:t>
            </a:r>
            <a:r>
              <a:rPr lang="en-US" altLang="zh-CN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8,500</a:t>
            </a:r>
            <a:r>
              <a:rPr lang="zh-CN" altLang="en-US" sz="1956" b="1" dirty="0">
                <a:solidFill>
                  <a:srgbClr val="036EB8"/>
                </a:solidFill>
                <a:latin typeface="MS PGothic" pitchFamily="34" charset="-128"/>
                <a:ea typeface="MS PGothic" pitchFamily="34" charset="-128"/>
              </a:rPr>
              <a:t>円</a:t>
            </a:r>
            <a:endParaRPr lang="en-US" sz="1956" b="1" dirty="0">
              <a:solidFill>
                <a:srgbClr val="036EB8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7868" y="7272528"/>
            <a:ext cx="333515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受験生歓迎</a:t>
            </a:r>
          </a:p>
          <a:p>
            <a:pPr algn="ctr"/>
            <a:r>
              <a:rPr lang="zh-TW" altLang="en-US" sz="284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個人授業可能</a:t>
            </a:r>
            <a:endParaRPr lang="en-US" sz="2840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31803" y="7272528"/>
            <a:ext cx="333515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１クラス３名まで</a:t>
            </a:r>
            <a:endParaRPr lang="zh-TW" altLang="en-US" sz="1750" b="1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TW" altLang="en-US" sz="2840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少人数制授業</a:t>
            </a:r>
            <a:endParaRPr lang="en-US" sz="2840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77867" y="9753984"/>
            <a:ext cx="4942277" cy="11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43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まずは、お電話でご連絡ください</a:t>
            </a:r>
            <a:endParaRPr lang="en-US" altLang="ja-JP" sz="1843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90000"/>
              </a:lnSpc>
            </a:pPr>
            <a:r>
              <a:rPr lang="en-US" sz="52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732" y="3626516"/>
            <a:ext cx="1338113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377868" y="8501076"/>
            <a:ext cx="2250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基礎力が</a:t>
            </a:r>
            <a:r>
              <a:rPr lang="en-US" altLang="ja-JP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UP</a:t>
            </a:r>
            <a:r>
              <a:rPr lang="ja-JP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する</a:t>
            </a:r>
          </a:p>
          <a:p>
            <a:pPr algn="ctr">
              <a:spcBef>
                <a:spcPts val="600"/>
              </a:spcBef>
            </a:pPr>
            <a:r>
              <a:rPr lang="ja-JP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オリジナルテキスト</a:t>
            </a:r>
            <a:endParaRPr lang="en-US" sz="1750" b="1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35659" y="8501076"/>
            <a:ext cx="2250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講師はみんな</a:t>
            </a:r>
          </a:p>
          <a:p>
            <a:pPr algn="ctr">
              <a:spcBef>
                <a:spcPts val="600"/>
              </a:spcBef>
            </a:pPr>
            <a:r>
              <a:rPr lang="ja-JP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ネイティブスピーカー</a:t>
            </a:r>
            <a:endParaRPr lang="en-US" sz="1750" b="1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45459" y="8478192"/>
            <a:ext cx="2629774" cy="77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留学対策も</a:t>
            </a:r>
            <a:r>
              <a:rPr lang="en-US" altLang="ja-JP" sz="1750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OK</a:t>
            </a:r>
          </a:p>
          <a:p>
            <a:pPr algn="ctr"/>
            <a:r>
              <a:rPr lang="ja-JP" altLang="en-US" sz="2693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生の英語指導</a:t>
            </a:r>
            <a:endParaRPr lang="en-US" sz="2693" dirty="0">
              <a:solidFill>
                <a:srgbClr val="009944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180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Impact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2016-07-27T00:25:15Z</dcterms:created>
  <dcterms:modified xsi:type="dcterms:W3CDTF">2017-03-06T09:48:02Z</dcterms:modified>
</cp:coreProperties>
</file>