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757"/>
    <a:srgbClr val="005293"/>
    <a:srgbClr val="FFF100"/>
    <a:srgbClr val="009944"/>
    <a:srgbClr val="036EB8"/>
    <a:srgbClr val="E60012"/>
    <a:srgbClr val="EB6D8E"/>
    <a:srgbClr val="8DC556"/>
    <a:srgbClr val="00AC98"/>
    <a:srgbClr val="E4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5" y="-2623"/>
            <a:ext cx="7776000" cy="1091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9527" y="73891"/>
            <a:ext cx="6770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spc="300" dirty="0">
                <a:solidFill>
                  <a:srgbClr val="005293"/>
                </a:solidFill>
                <a:latin typeface="HGPSoeiKakugothicUB" pitchFamily="50" charset="-128"/>
                <a:ea typeface="HGPSoeiKakugothicUB" pitchFamily="50" charset="-128"/>
              </a:rPr>
              <a:t>まずは無料体験レッスンで</a:t>
            </a:r>
            <a:r>
              <a:rPr lang="en-US" altLang="ja-JP" sz="2800" spc="300" dirty="0">
                <a:solidFill>
                  <a:srgbClr val="005293"/>
                </a:solidFill>
                <a:latin typeface="HGPSoeiKakugothicUB" pitchFamily="50" charset="-128"/>
                <a:ea typeface="HGPSoeiKakugothicUB" pitchFamily="50" charset="-128"/>
              </a:rPr>
              <a:t>!</a:t>
            </a:r>
            <a:endParaRPr lang="en-US" sz="2800" spc="300" dirty="0">
              <a:solidFill>
                <a:srgbClr val="005293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9527" y="930481"/>
            <a:ext cx="677025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750" b="1" dirty="0" err="1">
                <a:solidFill>
                  <a:srgbClr val="FFF100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Askul</a:t>
            </a:r>
            <a:r>
              <a:rPr lang="en-US" altLang="ja-JP" sz="3750" b="1" dirty="0">
                <a:solidFill>
                  <a:srgbClr val="FFF100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 English School</a:t>
            </a:r>
            <a:endParaRPr lang="en-US" sz="3750" b="1" dirty="0">
              <a:solidFill>
                <a:srgbClr val="FFF100"/>
              </a:solidFill>
              <a:latin typeface="Meiryo" pitchFamily="34" charset="-128"/>
              <a:ea typeface="Meiryo" pitchFamily="34" charset="-128"/>
              <a:cs typeface="Meiryo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48" y="1563177"/>
            <a:ext cx="6304654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64" y="2881313"/>
            <a:ext cx="393982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696085" y="6351295"/>
            <a:ext cx="4137528" cy="88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300" y="4052002"/>
            <a:ext cx="2066602" cy="9690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299" y="4898154"/>
            <a:ext cx="2040859" cy="92503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300" y="5700257"/>
            <a:ext cx="2066602" cy="969084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299" y="6546409"/>
            <a:ext cx="2040859" cy="92503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300" y="7348511"/>
            <a:ext cx="2066602" cy="96908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5130474" y="4236233"/>
            <a:ext cx="1632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b="1" dirty="0">
                <a:latin typeface="MS PGothic" pitchFamily="34" charset="-128"/>
                <a:ea typeface="MS PGothic" pitchFamily="34" charset="-128"/>
              </a:rPr>
              <a:t>受験生歓迎</a:t>
            </a:r>
          </a:p>
          <a:p>
            <a:r>
              <a:rPr lang="zh-TW" altLang="en-US" sz="1600" b="1" dirty="0">
                <a:latin typeface="MS PGothic" pitchFamily="34" charset="-128"/>
                <a:ea typeface="MS PGothic" pitchFamily="34" charset="-128"/>
              </a:rPr>
              <a:t>個人授業可能</a:t>
            </a:r>
            <a:endParaRPr lang="en-US" sz="16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30474" y="5048147"/>
            <a:ext cx="1632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１クラス３名まで</a:t>
            </a:r>
          </a:p>
          <a:p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少人数制授業</a:t>
            </a:r>
            <a:endParaRPr lang="en-US" sz="16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111812" y="5860061"/>
            <a:ext cx="184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基礎力が</a:t>
            </a:r>
            <a:r>
              <a:rPr lang="en-US" altLang="ja-JP" sz="1600" b="1" dirty="0">
                <a:latin typeface="MS PGothic" pitchFamily="34" charset="-128"/>
                <a:ea typeface="MS PGothic" pitchFamily="34" charset="-128"/>
              </a:rPr>
              <a:t>UP</a:t>
            </a:r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する</a:t>
            </a:r>
          </a:p>
          <a:p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オリジナルテキスト</a:t>
            </a:r>
            <a:endParaRPr lang="en-US" sz="16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130474" y="6710075"/>
            <a:ext cx="1937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講師はみんな</a:t>
            </a:r>
          </a:p>
          <a:p>
            <a:r>
              <a:rPr lang="ja-JP" altLang="en-US" sz="1400" b="1" dirty="0">
                <a:latin typeface="MS PGothic" pitchFamily="34" charset="-128"/>
                <a:ea typeface="MS PGothic" pitchFamily="34" charset="-128"/>
              </a:rPr>
              <a:t>ネイティブスピーカー</a:t>
            </a:r>
            <a:endParaRPr lang="en-US" sz="14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130474" y="7483887"/>
            <a:ext cx="1632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留学対策も</a:t>
            </a:r>
            <a:r>
              <a:rPr lang="en-US" altLang="ja-JP" sz="1600" b="1" dirty="0">
                <a:latin typeface="MS PGothic" pitchFamily="34" charset="-128"/>
                <a:ea typeface="MS PGothic" pitchFamily="34" charset="-128"/>
              </a:rPr>
              <a:t>OK</a:t>
            </a:r>
          </a:p>
          <a:p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生の英語指導</a:t>
            </a:r>
            <a:endParaRPr lang="en-US" sz="16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91443" y="6408432"/>
            <a:ext cx="39468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dirty="0">
                <a:solidFill>
                  <a:srgbClr val="C00000"/>
                </a:solidFill>
                <a:latin typeface="HGPSoeiKakugothicUB" pitchFamily="50" charset="-128"/>
                <a:ea typeface="HGPSoeiKakugothicUB" pitchFamily="50" charset="-128"/>
              </a:rPr>
              <a:t>●</a:t>
            </a:r>
            <a:r>
              <a:rPr lang="ja-JP" altLang="en-US" sz="2300" dirty="0">
                <a:solidFill>
                  <a:srgbClr val="005293"/>
                </a:solidFill>
                <a:latin typeface="HGPSoeiKakugothicUB" pitchFamily="50" charset="-128"/>
                <a:ea typeface="HGPSoeiKakugothicUB" pitchFamily="50" charset="-128"/>
              </a:rPr>
              <a:t>高校生コース    </a:t>
            </a:r>
            <a:r>
              <a:rPr lang="ja-JP" altLang="en-US" sz="1900" dirty="0">
                <a:solidFill>
                  <a:srgbClr val="005293"/>
                </a:solidFill>
                <a:latin typeface="HGPSoeiKakugothicUB" pitchFamily="50" charset="-128"/>
                <a:ea typeface="HGPSoeiKakugothicUB" pitchFamily="50" charset="-128"/>
              </a:rPr>
              <a:t>月額 </a:t>
            </a:r>
            <a:r>
              <a:rPr lang="en-US" altLang="ja-JP" sz="1900" dirty="0">
                <a:solidFill>
                  <a:srgbClr val="005293"/>
                </a:solidFill>
                <a:latin typeface="HGPSoeiKakugothicUB" pitchFamily="50" charset="-128"/>
                <a:ea typeface="HGPSoeiKakugothicUB" pitchFamily="50" charset="-128"/>
              </a:rPr>
              <a:t>8,500</a:t>
            </a:r>
            <a:r>
              <a:rPr lang="ja-JP" altLang="en-US" sz="1900" dirty="0">
                <a:solidFill>
                  <a:srgbClr val="005293"/>
                </a:solidFill>
                <a:latin typeface="HGPSoeiKakugothicUB" pitchFamily="50" charset="-128"/>
                <a:ea typeface="HGPSoeiKakugothicUB" pitchFamily="50" charset="-128"/>
              </a:rPr>
              <a:t>円</a:t>
            </a:r>
            <a:endParaRPr lang="en-US" sz="1900" dirty="0">
              <a:solidFill>
                <a:srgbClr val="005293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91443" y="6838600"/>
            <a:ext cx="394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005293"/>
                </a:solidFill>
                <a:latin typeface="MS PGothic" pitchFamily="34" charset="-128"/>
                <a:ea typeface="MS PGothic" pitchFamily="34" charset="-128"/>
              </a:rPr>
              <a:t>毎週水曜   </a:t>
            </a:r>
            <a:r>
              <a:rPr lang="en-US" altLang="ja-JP" sz="1600" b="1" dirty="0">
                <a:solidFill>
                  <a:srgbClr val="005293"/>
                </a:solidFill>
                <a:latin typeface="MS PGothic" pitchFamily="34" charset="-128"/>
                <a:ea typeface="MS PGothic" pitchFamily="34" charset="-128"/>
              </a:rPr>
              <a:t>19:00</a:t>
            </a:r>
            <a:r>
              <a:rPr lang="ja-JP" altLang="en-US" sz="1600" b="1" dirty="0">
                <a:solidFill>
                  <a:srgbClr val="005293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ja-JP" sz="1600" b="1" dirty="0">
                <a:solidFill>
                  <a:srgbClr val="005293"/>
                </a:solidFill>
                <a:latin typeface="MS PGothic" pitchFamily="34" charset="-128"/>
                <a:ea typeface="MS PGothic" pitchFamily="34" charset="-128"/>
              </a:rPr>
              <a:t>20:30</a:t>
            </a:r>
            <a:endParaRPr lang="en-US" sz="2000" b="1" dirty="0">
              <a:solidFill>
                <a:srgbClr val="005293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871563" y="8550200"/>
            <a:ext cx="394681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まずは、お電話でご連絡ください</a:t>
            </a:r>
            <a:endParaRPr lang="en-US" sz="19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15378" y="9317192"/>
            <a:ext cx="5177683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ja-JP" sz="5100" b="1" spc="-300" dirty="0">
                <a:solidFill>
                  <a:srgbClr val="595757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03-1234-1111</a:t>
            </a:r>
          </a:p>
          <a:p>
            <a:r>
              <a:rPr lang="zh-TW" altLang="en-US" sz="1800" b="1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（住所）〒</a:t>
            </a:r>
            <a:r>
              <a:rPr lang="en-US" altLang="zh-TW" sz="1800" b="1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800" b="1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800" b="1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zh-TW" altLang="en-US" sz="1800" b="1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800" b="1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r>
              <a:rPr lang="zh-TW" altLang="en-US" sz="1800" b="1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r>
              <a:rPr lang="en-US" altLang="zh-TW" sz="1800" b="1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5100" b="1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9" name="正方形/長方形 67"/>
          <p:cNvSpPr/>
          <p:nvPr/>
        </p:nvSpPr>
        <p:spPr>
          <a:xfrm>
            <a:off x="5393062" y="9215466"/>
            <a:ext cx="2176138" cy="136363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9" name="正方形/長方形 58"/>
          <p:cNvSpPr/>
          <p:nvPr/>
        </p:nvSpPr>
        <p:spPr>
          <a:xfrm rot="-480000">
            <a:off x="634902" y="3685378"/>
            <a:ext cx="3799177" cy="235475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58"/>
          <p:cNvSpPr/>
          <p:nvPr/>
        </p:nvSpPr>
        <p:spPr>
          <a:xfrm>
            <a:off x="4873816" y="2881313"/>
            <a:ext cx="811800" cy="46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58"/>
          <p:cNvSpPr/>
          <p:nvPr/>
        </p:nvSpPr>
        <p:spPr>
          <a:xfrm>
            <a:off x="6256365" y="2881313"/>
            <a:ext cx="811800" cy="46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正方形/長方形 58"/>
          <p:cNvSpPr/>
          <p:nvPr/>
        </p:nvSpPr>
        <p:spPr>
          <a:xfrm>
            <a:off x="5587828" y="3413882"/>
            <a:ext cx="811800" cy="46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0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672384" y="7273665"/>
            <a:ext cx="4137528" cy="88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791443" y="7326064"/>
            <a:ext cx="39468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dirty="0">
                <a:solidFill>
                  <a:srgbClr val="C00000"/>
                </a:solidFill>
                <a:latin typeface="HGPSoeiKakugothicUB" pitchFamily="50" charset="-128"/>
                <a:ea typeface="HGPSoeiKakugothicUB" pitchFamily="50" charset="-128"/>
              </a:rPr>
              <a:t>●</a:t>
            </a:r>
            <a:r>
              <a:rPr lang="ja-JP" altLang="en-US" sz="2300" dirty="0">
                <a:solidFill>
                  <a:srgbClr val="005293"/>
                </a:solidFill>
                <a:latin typeface="HGPSoeiKakugothicUB" pitchFamily="50" charset="-128"/>
                <a:ea typeface="HGPSoeiKakugothicUB" pitchFamily="50" charset="-128"/>
              </a:rPr>
              <a:t>中学生コース    </a:t>
            </a:r>
            <a:r>
              <a:rPr lang="ja-JP" altLang="en-US" sz="1900" dirty="0">
                <a:solidFill>
                  <a:srgbClr val="005293"/>
                </a:solidFill>
                <a:latin typeface="HGPSoeiKakugothicUB" pitchFamily="50" charset="-128"/>
                <a:ea typeface="HGPSoeiKakugothicUB" pitchFamily="50" charset="-128"/>
              </a:rPr>
              <a:t>月額 </a:t>
            </a:r>
            <a:r>
              <a:rPr lang="en-US" altLang="ja-JP" sz="1900" dirty="0">
                <a:solidFill>
                  <a:srgbClr val="005293"/>
                </a:solidFill>
                <a:latin typeface="HGPSoeiKakugothicUB" pitchFamily="50" charset="-128"/>
                <a:ea typeface="HGPSoeiKakugothicUB" pitchFamily="50" charset="-128"/>
              </a:rPr>
              <a:t>7,500</a:t>
            </a:r>
            <a:r>
              <a:rPr lang="ja-JP" altLang="en-US" sz="1900" dirty="0">
                <a:solidFill>
                  <a:srgbClr val="005293"/>
                </a:solidFill>
                <a:latin typeface="HGPSoeiKakugothicUB" pitchFamily="50" charset="-128"/>
                <a:ea typeface="HGPSoeiKakugothicUB" pitchFamily="50" charset="-128"/>
              </a:rPr>
              <a:t>円</a:t>
            </a:r>
            <a:endParaRPr lang="en-US" sz="1900" dirty="0">
              <a:solidFill>
                <a:srgbClr val="005293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91443" y="7737760"/>
            <a:ext cx="394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005293"/>
                </a:solidFill>
                <a:latin typeface="MS PGothic" pitchFamily="34" charset="-128"/>
                <a:ea typeface="MS PGothic" pitchFamily="34" charset="-128"/>
              </a:rPr>
              <a:t>毎週水曜   </a:t>
            </a:r>
            <a:r>
              <a:rPr lang="en-US" altLang="ja-JP" sz="1600" b="1" dirty="0">
                <a:solidFill>
                  <a:srgbClr val="005293"/>
                </a:solidFill>
                <a:latin typeface="MS PGothic" pitchFamily="34" charset="-128"/>
                <a:ea typeface="MS PGothic" pitchFamily="34" charset="-128"/>
              </a:rPr>
              <a:t>18:00</a:t>
            </a:r>
            <a:r>
              <a:rPr lang="ja-JP" altLang="en-US" sz="1600" b="1" dirty="0">
                <a:solidFill>
                  <a:srgbClr val="005293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ja-JP" sz="1600" b="1" dirty="0">
                <a:solidFill>
                  <a:srgbClr val="005293"/>
                </a:solidFill>
                <a:latin typeface="MS PGothic" pitchFamily="34" charset="-128"/>
                <a:ea typeface="MS PGothic" pitchFamily="34" charset="-128"/>
              </a:rPr>
              <a:t>19:00</a:t>
            </a:r>
            <a:endParaRPr lang="en-US" sz="2000" b="1" dirty="0">
              <a:solidFill>
                <a:srgbClr val="005293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214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Meiryo</vt:lpstr>
      <vt:lpstr>Meiryo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2016-07-29T12:37:29Z</dcterms:created>
  <dcterms:modified xsi:type="dcterms:W3CDTF">2017-03-06T09:49:20Z</dcterms:modified>
</cp:coreProperties>
</file>