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536A"/>
    <a:srgbClr val="036EB8"/>
    <a:srgbClr val="006431"/>
    <a:srgbClr val="009943"/>
    <a:srgbClr val="E50011"/>
    <a:srgbClr val="FFF000"/>
    <a:srgbClr val="5AB546"/>
    <a:srgbClr val="00A0E8"/>
    <a:srgbClr val="EE86A7"/>
    <a:srgbClr val="E953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636" y="3397250"/>
            <a:ext cx="3447164" cy="50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800" y="1314450"/>
            <a:ext cx="1224000" cy="12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365" y="1360488"/>
            <a:ext cx="5040000" cy="1205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90" y="774088"/>
            <a:ext cx="6288085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4850" y="685519"/>
            <a:ext cx="5934075" cy="455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3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アスクル介護サービスの</a:t>
            </a:r>
            <a:endParaRPr lang="zh-CN" altLang="en-US" sz="236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4850" y="2722585"/>
            <a:ext cx="4914900" cy="557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12" dirty="0">
                <a:latin typeface="MS PGothic" pitchFamily="34" charset="-128"/>
                <a:ea typeface="MS PGothic" pitchFamily="34" charset="-128"/>
              </a:rPr>
              <a:t>きめ細かいサービスと、安心のスタッフ体制で、</a:t>
            </a:r>
          </a:p>
          <a:p>
            <a:r>
              <a:rPr lang="ja-JP" altLang="en-US" sz="1512" dirty="0">
                <a:latin typeface="MS PGothic" pitchFamily="34" charset="-128"/>
                <a:ea typeface="MS PGothic" pitchFamily="34" charset="-128"/>
              </a:rPr>
              <a:t>ご利用者のみなさまの快適な生活をお約束します。</a:t>
            </a:r>
            <a:endParaRPr lang="zh-CN" altLang="en-US" sz="1512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365" y="3448050"/>
            <a:ext cx="2295525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75" y="4657724"/>
            <a:ext cx="1381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901700" y="4010025"/>
            <a:ext cx="1965325" cy="637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latin typeface="MS PGothic" pitchFamily="34" charset="-128"/>
                <a:ea typeface="MS PGothic" pitchFamily="34" charset="-128"/>
              </a:rPr>
              <a:t>ケアスタッフがご利用者様に代わって、日常生活のあらゆるサポートを行います。</a:t>
            </a:r>
            <a:endParaRPr lang="zh-CN" altLang="en-US" sz="118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44130" y="3421205"/>
            <a:ext cx="2003425" cy="520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78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生活援助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68375" y="4616573"/>
            <a:ext cx="1222375" cy="290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8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サービス内容</a:t>
            </a:r>
            <a:endParaRPr lang="zh-CN" altLang="en-US" sz="1285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01700" y="4946749"/>
            <a:ext cx="2108200" cy="637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latin typeface="MS PGothic" pitchFamily="34" charset="-128"/>
                <a:ea typeface="MS PGothic" pitchFamily="34" charset="-128"/>
              </a:rPr>
              <a:t>掃除、調理、買い物、衣類の洗濯・アイロンがけ、整理整頓、薬の受け取り、安否の報告</a:t>
            </a:r>
            <a:endParaRPr lang="zh-CN" altLang="en-US" sz="118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3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365" y="5916761"/>
            <a:ext cx="2295525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75" y="7126435"/>
            <a:ext cx="1381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901700" y="6478736"/>
            <a:ext cx="1965325" cy="637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latin typeface="MS PGothic" pitchFamily="34" charset="-128"/>
                <a:ea typeface="MS PGothic" pitchFamily="34" charset="-128"/>
              </a:rPr>
              <a:t>食事・排泄・歩行など、生活の介助が必要な方のお手伝いをケアスタッフが行います。</a:t>
            </a:r>
            <a:endParaRPr lang="zh-CN" altLang="en-US" sz="118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30275" y="5945336"/>
            <a:ext cx="2003425" cy="520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78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身体介護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68375" y="7099139"/>
            <a:ext cx="1222375" cy="290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8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サービス内容</a:t>
            </a:r>
            <a:endParaRPr lang="zh-CN" altLang="en-US" sz="1285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01700" y="7415460"/>
            <a:ext cx="2108200" cy="637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latin typeface="MS PGothic" pitchFamily="34" charset="-128"/>
                <a:ea typeface="MS PGothic" pitchFamily="34" charset="-128"/>
              </a:rPr>
              <a:t>食事の介助、排泄の介助、歩行の介助、通院や服薬の介助、外出の介助、入浴の介助</a:t>
            </a:r>
            <a:endParaRPr lang="zh-CN" altLang="en-US" sz="118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8990" y="8368475"/>
            <a:ext cx="2373310" cy="27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rgbClr val="E9536A"/>
                </a:solidFill>
                <a:latin typeface="MS PGothic" pitchFamily="34" charset="-128"/>
                <a:ea typeface="MS PGothic" pitchFamily="34" charset="-128"/>
              </a:rPr>
              <a:t>■サービス料金表</a:t>
            </a:r>
            <a:endParaRPr lang="zh-CN" altLang="en-US" sz="1180" dirty="0">
              <a:solidFill>
                <a:srgbClr val="E9536A"/>
              </a:solidFill>
              <a:latin typeface="MS PGothic" pitchFamily="34" charset="-128"/>
              <a:ea typeface="MS PGothic" pitchFamily="34" charset="-128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619261"/>
              </p:ext>
            </p:extLst>
          </p:nvPr>
        </p:nvGraphicFramePr>
        <p:xfrm>
          <a:off x="901700" y="8620887"/>
          <a:ext cx="6089652" cy="7928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2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24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24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24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7363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134" dirty="0">
                          <a:solidFill>
                            <a:schemeClr val="tx1"/>
                          </a:solidFill>
                        </a:rPr>
                        <a:t>時間／サービス</a:t>
                      </a:r>
                      <a:endParaRPr lang="zh-CN" altLang="en-US" sz="1134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34" dirty="0">
                          <a:solidFill>
                            <a:schemeClr val="bg1"/>
                          </a:solidFill>
                        </a:rPr>
                        <a:t>00</a:t>
                      </a:r>
                      <a:r>
                        <a:rPr lang="zh-CN" altLang="en-US" sz="1134" dirty="0">
                          <a:solidFill>
                            <a:schemeClr val="bg1"/>
                          </a:solidFill>
                        </a:rPr>
                        <a:t>分未満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536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34" dirty="0">
                          <a:solidFill>
                            <a:schemeClr val="bg1"/>
                          </a:solidFill>
                        </a:rPr>
                        <a:t>00</a:t>
                      </a:r>
                      <a:r>
                        <a:rPr lang="zh-CN" altLang="en-US" sz="1134" dirty="0">
                          <a:solidFill>
                            <a:schemeClr val="bg1"/>
                          </a:solidFill>
                        </a:rPr>
                        <a:t>分</a:t>
                      </a:r>
                      <a:r>
                        <a:rPr lang="en-US" altLang="zh-CN" sz="1134" dirty="0">
                          <a:solidFill>
                            <a:schemeClr val="bg1"/>
                          </a:solidFill>
                        </a:rPr>
                        <a:t>〜00</a:t>
                      </a:r>
                      <a:r>
                        <a:rPr lang="zh-CN" altLang="en-US" sz="1134" dirty="0">
                          <a:solidFill>
                            <a:schemeClr val="bg1"/>
                          </a:solidFill>
                        </a:rPr>
                        <a:t>分未満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536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34" dirty="0">
                          <a:solidFill>
                            <a:schemeClr val="bg1"/>
                          </a:solidFill>
                        </a:rPr>
                        <a:t>00</a:t>
                      </a:r>
                      <a:r>
                        <a:rPr lang="zh-CN" altLang="en-US" sz="1134" dirty="0">
                          <a:solidFill>
                            <a:schemeClr val="bg1"/>
                          </a:solidFill>
                        </a:rPr>
                        <a:t>分</a:t>
                      </a:r>
                      <a:r>
                        <a:rPr lang="en-US" altLang="zh-CN" sz="1134" dirty="0">
                          <a:solidFill>
                            <a:schemeClr val="bg1"/>
                          </a:solidFill>
                        </a:rPr>
                        <a:t>〜00</a:t>
                      </a:r>
                      <a:r>
                        <a:rPr lang="zh-CN" altLang="en-US" sz="1134" dirty="0">
                          <a:solidFill>
                            <a:schemeClr val="bg1"/>
                          </a:solidFill>
                        </a:rPr>
                        <a:t>分未満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536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26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34" dirty="0">
                          <a:solidFill>
                            <a:schemeClr val="bg1"/>
                          </a:solidFill>
                        </a:rPr>
                        <a:t>身体介護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536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34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1134" dirty="0">
                          <a:solidFill>
                            <a:schemeClr val="tx1"/>
                          </a:solidFill>
                        </a:rPr>
                        <a:t>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34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1134" dirty="0">
                          <a:solidFill>
                            <a:schemeClr val="tx1"/>
                          </a:solidFill>
                        </a:rPr>
                        <a:t>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34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1134" dirty="0">
                          <a:solidFill>
                            <a:schemeClr val="tx1"/>
                          </a:solidFill>
                        </a:rPr>
                        <a:t>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05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34" dirty="0">
                          <a:solidFill>
                            <a:schemeClr val="bg1"/>
                          </a:solidFill>
                        </a:rPr>
                        <a:t>生活援助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536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34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1134" dirty="0">
                          <a:solidFill>
                            <a:schemeClr val="tx1"/>
                          </a:solidFill>
                        </a:rPr>
                        <a:t>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34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1134" dirty="0">
                          <a:solidFill>
                            <a:schemeClr val="tx1"/>
                          </a:solidFill>
                        </a:rPr>
                        <a:t>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34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1134" dirty="0">
                          <a:solidFill>
                            <a:schemeClr val="tx1"/>
                          </a:solidFill>
                        </a:rPr>
                        <a:t>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53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815975" y="9458325"/>
            <a:ext cx="6384925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50" dirty="0"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950" dirty="0">
                <a:latin typeface="MS PGothic" pitchFamily="34" charset="-128"/>
                <a:ea typeface="MS PGothic" pitchFamily="34" charset="-128"/>
              </a:rPr>
              <a:t>上記料金は日中（</a:t>
            </a:r>
            <a:r>
              <a:rPr lang="en-US" altLang="ja-JP" sz="95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950" dirty="0"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ja-JP" sz="950" dirty="0">
                <a:latin typeface="MS PGothic" pitchFamily="34" charset="-128"/>
                <a:ea typeface="MS PGothic" pitchFamily="34" charset="-128"/>
              </a:rPr>
              <a:t>〜00</a:t>
            </a:r>
            <a:r>
              <a:rPr lang="ja-JP" altLang="en-US" sz="950" dirty="0">
                <a:latin typeface="MS PGothic" pitchFamily="34" charset="-128"/>
                <a:ea typeface="MS PGothic" pitchFamily="34" charset="-128"/>
              </a:rPr>
              <a:t>時）のサービス料金です。夜間（</a:t>
            </a:r>
            <a:r>
              <a:rPr lang="en-US" altLang="ja-JP" sz="95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950" dirty="0"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ja-JP" sz="950" dirty="0">
                <a:latin typeface="MS PGothic" pitchFamily="34" charset="-128"/>
                <a:ea typeface="MS PGothic" pitchFamily="34" charset="-128"/>
              </a:rPr>
              <a:t>〜00</a:t>
            </a:r>
            <a:r>
              <a:rPr lang="ja-JP" altLang="en-US" sz="950" dirty="0">
                <a:latin typeface="MS PGothic" pitchFamily="34" charset="-128"/>
                <a:ea typeface="MS PGothic" pitchFamily="34" charset="-128"/>
              </a:rPr>
              <a:t>時）、早朝（</a:t>
            </a:r>
            <a:r>
              <a:rPr lang="en-US" altLang="ja-JP" sz="95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950" dirty="0"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ja-JP" sz="950" dirty="0">
                <a:latin typeface="MS PGothic" pitchFamily="34" charset="-128"/>
                <a:ea typeface="MS PGothic" pitchFamily="34" charset="-128"/>
              </a:rPr>
              <a:t>〜00</a:t>
            </a:r>
            <a:r>
              <a:rPr lang="ja-JP" altLang="en-US" sz="950" dirty="0">
                <a:latin typeface="MS PGothic" pitchFamily="34" charset="-128"/>
                <a:ea typeface="MS PGothic" pitchFamily="34" charset="-128"/>
              </a:rPr>
              <a:t>時）では料金が異なります。</a:t>
            </a:r>
            <a:endParaRPr lang="zh-CN" altLang="en-US" sz="95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5975" y="10020300"/>
            <a:ext cx="2117725" cy="281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30" dirty="0">
                <a:latin typeface="MS PGothic" pitchFamily="34" charset="-128"/>
                <a:ea typeface="MS PGothic" pitchFamily="34" charset="-128"/>
              </a:rPr>
              <a:t>問い合わせ・ご相談は</a:t>
            </a:r>
            <a:endParaRPr lang="zh-CN" altLang="en-US" sz="123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877" y="10180158"/>
            <a:ext cx="1704975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815975" y="10265816"/>
            <a:ext cx="4117975" cy="528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90" dirty="0">
                <a:latin typeface="HGPSoeiKakugothicUB" pitchFamily="50" charset="-128"/>
                <a:ea typeface="HGPSoeiKakugothicUB" pitchFamily="50" charset="-128"/>
              </a:rPr>
              <a:t>TEL.</a:t>
            </a:r>
            <a:r>
              <a:rPr lang="en-US" altLang="ja-JP" sz="2835" dirty="0">
                <a:latin typeface="HGPSoeiKakugothicUB" pitchFamily="50" charset="-128"/>
                <a:ea typeface="HGPSoeiKakugothicUB" pitchFamily="50" charset="-128"/>
              </a:rPr>
              <a:t>03-1234-1111</a:t>
            </a:r>
            <a:endParaRPr lang="zh-CN" altLang="en-US" sz="2835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679874" y="10020300"/>
            <a:ext cx="282582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040" dirty="0"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040" dirty="0">
                <a:latin typeface="MS PGothic" pitchFamily="34" charset="-128"/>
                <a:ea typeface="MS PGothic" pitchFamily="34" charset="-128"/>
              </a:rPr>
              <a:t>135-0061  </a:t>
            </a:r>
            <a:r>
              <a:rPr lang="zh-TW" altLang="en-US" sz="1040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040" dirty="0"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r>
              <a:rPr lang="en-US" altLang="zh-TW" sz="1040" dirty="0">
                <a:latin typeface="MS PGothic" pitchFamily="34" charset="-128"/>
                <a:ea typeface="MS PGothic" pitchFamily="34" charset="-128"/>
              </a:rPr>
              <a:t>FAX 03-1234-1112</a:t>
            </a:r>
            <a:r>
              <a:rPr lang="zh-TW" altLang="en-US" sz="1040" dirty="0">
                <a:latin typeface="MS PGothic" pitchFamily="34" charset="-128"/>
                <a:ea typeface="MS PGothic" pitchFamily="34" charset="-128"/>
              </a:rPr>
              <a:t>　（代表者名：明日 来男）</a:t>
            </a:r>
          </a:p>
          <a:p>
            <a:r>
              <a:rPr lang="en-US" altLang="zh-TW" sz="1040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040" dirty="0"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317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2016-07-28T23:07:08Z</dcterms:created>
  <dcterms:modified xsi:type="dcterms:W3CDTF">2017-03-06T10:48:00Z</dcterms:modified>
</cp:coreProperties>
</file>