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6" r:id="rId1"/>
  </p:sldMasterIdLst>
  <p:notesMasterIdLst>
    <p:notesMasterId r:id="rId4"/>
  </p:notesMasterIdLst>
  <p:sldIdLst>
    <p:sldId id="260" r:id="rId2"/>
    <p:sldId id="261" r:id="rId3"/>
  </p:sldIdLst>
  <p:sldSz cx="7775575" cy="10907713"/>
  <p:notesSz cx="7318375" cy="10450513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AB546"/>
    <a:srgbClr val="00A0E8"/>
    <a:srgbClr val="EE86A7"/>
    <a:srgbClr val="E95377"/>
    <a:srgbClr val="1A67B2"/>
    <a:srgbClr val="E40077"/>
    <a:srgbClr val="5A2E00"/>
    <a:srgbClr val="8D8672"/>
    <a:srgbClr val="875D1E"/>
    <a:srgbClr val="00983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589" autoAdjust="0"/>
    <p:restoredTop sz="94660"/>
  </p:normalViewPr>
  <p:slideViewPr>
    <p:cSldViewPr snapToGrid="0">
      <p:cViewPr varScale="1">
        <p:scale>
          <a:sx n="50" d="100"/>
          <a:sy n="50" d="100"/>
        </p:scale>
        <p:origin x="2032" y="28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88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2017/3/6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66" tIns="48583" rIns="97166" bIns="48583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0"/>
            <a:ext cx="5854700" cy="4114889"/>
          </a:xfrm>
          <a:prstGeom prst="rect">
            <a:avLst/>
          </a:prstGeom>
        </p:spPr>
        <p:txBody>
          <a:bodyPr vert="horz" lIns="97166" tIns="48583" rIns="97166" bIns="48583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2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88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emf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5" Type="http://schemas.openxmlformats.org/officeDocument/2006/relationships/image" Target="../media/image4.emf"/><Relationship Id="rId4" Type="http://schemas.openxmlformats.org/officeDocument/2006/relationships/image" Target="../media/image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このテンプレートは</a:t>
            </a:r>
            <a:r>
              <a:rPr lang="en-US" altLang="ja-JP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A4</a:t>
            </a:r>
            <a:r>
              <a:rPr lang="ja-JP" altLang="en-US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サイズ</a:t>
            </a:r>
            <a:r>
              <a:rPr lang="en-US" altLang="ja-JP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(297</a:t>
            </a:r>
            <a:r>
              <a:rPr lang="ja-JP" altLang="en-US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×210</a:t>
            </a:r>
            <a:r>
              <a:rPr lang="ja-JP" altLang="en-US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175" y="9459913"/>
            <a:ext cx="7781925" cy="1447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695" y="0"/>
            <a:ext cx="7781925" cy="6553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4555" y="4545648"/>
            <a:ext cx="2051540" cy="120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295" y="8506153"/>
            <a:ext cx="1326101" cy="72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7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2575" y="8506153"/>
            <a:ext cx="1326101" cy="72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8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6163" y="8506153"/>
            <a:ext cx="1326101" cy="72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9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0035" y="8506153"/>
            <a:ext cx="1326101" cy="72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634740" y="4762500"/>
            <a:ext cx="2057400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300" dirty="0">
                <a:solidFill>
                  <a:schemeClr val="bg1"/>
                </a:solidFill>
                <a:latin typeface="HGPSoeiKakugothicUB" pitchFamily="50" charset="-128"/>
                <a:ea typeface="HGPSoeiKakugothicUB" pitchFamily="50" charset="-128"/>
              </a:rPr>
              <a:t>明るく元気な</a:t>
            </a:r>
          </a:p>
          <a:p>
            <a:r>
              <a:rPr lang="ja-JP" altLang="en-US" sz="2300" dirty="0">
                <a:solidFill>
                  <a:schemeClr val="bg1"/>
                </a:solidFill>
                <a:latin typeface="HGPSoeiKakugothicUB" pitchFamily="50" charset="-128"/>
                <a:ea typeface="HGPSoeiKakugothicUB" pitchFamily="50" charset="-128"/>
              </a:rPr>
              <a:t>職場です。</a:t>
            </a:r>
            <a:endParaRPr lang="zh-CN" altLang="en-US" sz="2300" dirty="0">
              <a:solidFill>
                <a:schemeClr val="bg1"/>
              </a:solidFill>
              <a:latin typeface="HGPSoeiKakugothicUB" pitchFamily="50" charset="-128"/>
              <a:ea typeface="HGPSoeiKakugothicUB" pitchFamily="50" charset="-128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75274" y="6827520"/>
            <a:ext cx="1744026" cy="16065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2460" dirty="0">
                <a:solidFill>
                  <a:srgbClr val="5AB546"/>
                </a:solidFill>
                <a:latin typeface="HGPSoeiKakugothicUB" pitchFamily="50" charset="-128"/>
                <a:ea typeface="HGPSoeiKakugothicUB" pitchFamily="50" charset="-128"/>
              </a:rPr>
              <a:t>仕　　事</a:t>
            </a:r>
          </a:p>
          <a:p>
            <a:r>
              <a:rPr lang="zh-TW" altLang="en-US" sz="2460" dirty="0">
                <a:solidFill>
                  <a:srgbClr val="5AB546"/>
                </a:solidFill>
                <a:latin typeface="HGPSoeiKakugothicUB" pitchFamily="50" charset="-128"/>
                <a:ea typeface="HGPSoeiKakugothicUB" pitchFamily="50" charset="-128"/>
              </a:rPr>
              <a:t>給　　与</a:t>
            </a:r>
          </a:p>
          <a:p>
            <a:r>
              <a:rPr lang="zh-TW" altLang="en-US" sz="2460" dirty="0">
                <a:solidFill>
                  <a:srgbClr val="5AB546"/>
                </a:solidFill>
                <a:latin typeface="HGPSoeiKakugothicUB" pitchFamily="50" charset="-128"/>
                <a:ea typeface="HGPSoeiKakugothicUB" pitchFamily="50" charset="-128"/>
              </a:rPr>
              <a:t>勤務時間</a:t>
            </a:r>
          </a:p>
          <a:p>
            <a:r>
              <a:rPr lang="zh-TW" altLang="en-US" sz="2460" dirty="0">
                <a:solidFill>
                  <a:srgbClr val="5AB546"/>
                </a:solidFill>
                <a:latin typeface="HGPSoeiKakugothicUB" pitchFamily="50" charset="-128"/>
                <a:ea typeface="HGPSoeiKakugothicUB" pitchFamily="50" charset="-128"/>
              </a:rPr>
              <a:t>資　　格</a:t>
            </a:r>
            <a:endParaRPr lang="zh-CN" altLang="en-US" sz="2460" dirty="0">
              <a:solidFill>
                <a:srgbClr val="5AB546"/>
              </a:solidFill>
              <a:latin typeface="HGPSoeiKakugothicUB" pitchFamily="50" charset="-128"/>
              <a:ea typeface="HGPSoeiKakugothicUB" pitchFamily="50" charset="-128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2087586" y="6827520"/>
            <a:ext cx="3749333" cy="16065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460" dirty="0">
                <a:solidFill>
                  <a:srgbClr val="5AB546"/>
                </a:solidFill>
                <a:latin typeface="HGPSoeiKakugothicUB" pitchFamily="50" charset="-128"/>
                <a:ea typeface="HGPSoeiKakugothicUB" pitchFamily="50" charset="-128"/>
              </a:rPr>
              <a:t>送迎補助や入浴介助等</a:t>
            </a:r>
          </a:p>
          <a:p>
            <a:r>
              <a:rPr lang="ja-JP" altLang="en-US" sz="2460" dirty="0">
                <a:solidFill>
                  <a:srgbClr val="5AB546"/>
                </a:solidFill>
                <a:latin typeface="HGPSoeiKakugothicUB" pitchFamily="50" charset="-128"/>
                <a:ea typeface="HGPSoeiKakugothicUB" pitchFamily="50" charset="-128"/>
              </a:rPr>
              <a:t>時給</a:t>
            </a:r>
            <a:r>
              <a:rPr lang="en-US" altLang="ja-JP" sz="2460" dirty="0">
                <a:solidFill>
                  <a:srgbClr val="5AB546"/>
                </a:solidFill>
                <a:latin typeface="HGPSoeiKakugothicUB" pitchFamily="50" charset="-128"/>
                <a:ea typeface="HGPSoeiKakugothicUB" pitchFamily="50" charset="-128"/>
              </a:rPr>
              <a:t>900</a:t>
            </a:r>
            <a:r>
              <a:rPr lang="ja-JP" altLang="en-US" sz="2460" dirty="0">
                <a:solidFill>
                  <a:srgbClr val="5AB546"/>
                </a:solidFill>
                <a:latin typeface="HGPSoeiKakugothicUB" pitchFamily="50" charset="-128"/>
                <a:ea typeface="HGPSoeiKakugothicUB" pitchFamily="50" charset="-128"/>
              </a:rPr>
              <a:t>円</a:t>
            </a:r>
          </a:p>
          <a:p>
            <a:r>
              <a:rPr lang="en-US" altLang="ja-JP" sz="2460" dirty="0">
                <a:solidFill>
                  <a:srgbClr val="5AB546"/>
                </a:solidFill>
                <a:latin typeface="HGPSoeiKakugothicUB" pitchFamily="50" charset="-128"/>
                <a:ea typeface="HGPSoeiKakugothicUB" pitchFamily="50" charset="-128"/>
              </a:rPr>
              <a:t>8:30</a:t>
            </a:r>
            <a:r>
              <a:rPr lang="ja-JP" altLang="en-US" sz="2460" dirty="0">
                <a:solidFill>
                  <a:srgbClr val="5AB546"/>
                </a:solidFill>
                <a:latin typeface="HGPSoeiKakugothicUB" pitchFamily="50" charset="-128"/>
                <a:ea typeface="HGPSoeiKakugothicUB" pitchFamily="50" charset="-128"/>
              </a:rPr>
              <a:t>～</a:t>
            </a:r>
            <a:r>
              <a:rPr lang="en-US" altLang="ja-JP" sz="2460" dirty="0">
                <a:solidFill>
                  <a:srgbClr val="5AB546"/>
                </a:solidFill>
                <a:latin typeface="HGPSoeiKakugothicUB" pitchFamily="50" charset="-128"/>
                <a:ea typeface="HGPSoeiKakugothicUB" pitchFamily="50" charset="-128"/>
              </a:rPr>
              <a:t>17:30</a:t>
            </a:r>
            <a:r>
              <a:rPr lang="ja-JP" altLang="en-US" sz="2460" dirty="0">
                <a:solidFill>
                  <a:srgbClr val="5AB546"/>
                </a:solidFill>
                <a:latin typeface="HGPSoeiKakugothicUB" pitchFamily="50" charset="-128"/>
                <a:ea typeface="HGPSoeiKakugothicUB" pitchFamily="50" charset="-128"/>
              </a:rPr>
              <a:t>～</a:t>
            </a:r>
            <a:r>
              <a:rPr lang="en-US" altLang="ja-JP" sz="2460" dirty="0">
                <a:solidFill>
                  <a:srgbClr val="5AB546"/>
                </a:solidFill>
                <a:latin typeface="HGPSoeiKakugothicUB" pitchFamily="50" charset="-128"/>
                <a:ea typeface="HGPSoeiKakugothicUB" pitchFamily="50" charset="-128"/>
              </a:rPr>
              <a:t>(</a:t>
            </a:r>
            <a:r>
              <a:rPr lang="ja-JP" altLang="en-US" sz="2460" dirty="0">
                <a:solidFill>
                  <a:srgbClr val="5AB546"/>
                </a:solidFill>
                <a:latin typeface="HGPSoeiKakugothicUB" pitchFamily="50" charset="-128"/>
                <a:ea typeface="HGPSoeiKakugothicUB" pitchFamily="50" charset="-128"/>
              </a:rPr>
              <a:t>応相談</a:t>
            </a:r>
            <a:r>
              <a:rPr lang="en-US" altLang="ja-JP" sz="2460" dirty="0">
                <a:solidFill>
                  <a:srgbClr val="5AB546"/>
                </a:solidFill>
                <a:latin typeface="HGPSoeiKakugothicUB" pitchFamily="50" charset="-128"/>
                <a:ea typeface="HGPSoeiKakugothicUB" pitchFamily="50" charset="-128"/>
              </a:rPr>
              <a:t>)</a:t>
            </a:r>
          </a:p>
          <a:p>
            <a:r>
              <a:rPr lang="ja-JP" altLang="en-US" sz="2460" dirty="0">
                <a:solidFill>
                  <a:srgbClr val="5AB546"/>
                </a:solidFill>
                <a:latin typeface="HGPSoeiKakugothicUB" pitchFamily="50" charset="-128"/>
                <a:ea typeface="HGPSoeiKakugothicUB" pitchFamily="50" charset="-128"/>
              </a:rPr>
              <a:t>ヘルパー</a:t>
            </a:r>
            <a:r>
              <a:rPr lang="en-US" altLang="ja-JP" sz="2460" dirty="0">
                <a:solidFill>
                  <a:srgbClr val="5AB546"/>
                </a:solidFill>
                <a:latin typeface="HGPSoeiKakugothicUB" pitchFamily="50" charset="-128"/>
                <a:ea typeface="HGPSoeiKakugothicUB" pitchFamily="50" charset="-128"/>
              </a:rPr>
              <a:t>2</a:t>
            </a:r>
            <a:r>
              <a:rPr lang="ja-JP" altLang="en-US" sz="2460" dirty="0">
                <a:solidFill>
                  <a:srgbClr val="5AB546"/>
                </a:solidFill>
                <a:latin typeface="HGPSoeiKakugothicUB" pitchFamily="50" charset="-128"/>
                <a:ea typeface="HGPSoeiKakugothicUB" pitchFamily="50" charset="-128"/>
              </a:rPr>
              <a:t>級</a:t>
            </a:r>
            <a:endParaRPr lang="zh-CN" altLang="en-US" sz="2460" dirty="0">
              <a:solidFill>
                <a:srgbClr val="5AB546"/>
              </a:solidFill>
              <a:latin typeface="HGPSoeiKakugothicUB" pitchFamily="50" charset="-128"/>
              <a:ea typeface="HGPSoeiKakugothicUB" pitchFamily="50" charset="-128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35295" y="8595360"/>
            <a:ext cx="1326101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TW" altLang="en-US" sz="1700" dirty="0">
                <a:solidFill>
                  <a:schemeClr val="bg1"/>
                </a:solidFill>
                <a:latin typeface="HGPSoeiKakugothicUB" pitchFamily="50" charset="-128"/>
                <a:ea typeface="HGPSoeiKakugothicUB" pitchFamily="50" charset="-128"/>
              </a:rPr>
              <a:t>普通免許</a:t>
            </a:r>
          </a:p>
          <a:p>
            <a:pPr algn="ctr"/>
            <a:r>
              <a:rPr lang="zh-TW" altLang="en-US" sz="1700" dirty="0">
                <a:solidFill>
                  <a:schemeClr val="bg1"/>
                </a:solidFill>
                <a:latin typeface="HGPSoeiKakugothicUB" pitchFamily="50" charset="-128"/>
                <a:ea typeface="HGPSoeiKakugothicUB" pitchFamily="50" charset="-128"/>
              </a:rPr>
              <a:t>所持者歓迎</a:t>
            </a:r>
            <a:endParaRPr lang="zh-CN" altLang="en-US" sz="1700" dirty="0">
              <a:solidFill>
                <a:schemeClr val="bg1"/>
              </a:solidFill>
              <a:latin typeface="HGPSoeiKakugothicUB" pitchFamily="50" charset="-128"/>
              <a:ea typeface="HGPSoeiKakugothicUB" pitchFamily="50" charset="-128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3311723" y="8709660"/>
            <a:ext cx="1326101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TW" altLang="en-US" sz="1700" dirty="0">
                <a:solidFill>
                  <a:schemeClr val="bg1"/>
                </a:solidFill>
                <a:latin typeface="HGPSoeiKakugothicUB" pitchFamily="50" charset="-128"/>
                <a:ea typeface="HGPSoeiKakugothicUB" pitchFamily="50" charset="-128"/>
              </a:rPr>
              <a:t>昼食用意</a:t>
            </a:r>
            <a:endParaRPr lang="zh-CN" altLang="en-US" sz="1700" dirty="0">
              <a:solidFill>
                <a:schemeClr val="bg1"/>
              </a:solidFill>
              <a:latin typeface="HGPSoeiKakugothicUB" pitchFamily="50" charset="-128"/>
              <a:ea typeface="HGPSoeiKakugothicUB" pitchFamily="50" charset="-128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4690923" y="8595360"/>
            <a:ext cx="1326101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TW" altLang="en-US" sz="1700" dirty="0">
                <a:solidFill>
                  <a:schemeClr val="bg1"/>
                </a:solidFill>
                <a:latin typeface="HGPSoeiKakugothicUB" pitchFamily="50" charset="-128"/>
                <a:ea typeface="HGPSoeiKakugothicUB" pitchFamily="50" charset="-128"/>
              </a:rPr>
              <a:t>交通費</a:t>
            </a:r>
          </a:p>
          <a:p>
            <a:pPr algn="ctr"/>
            <a:r>
              <a:rPr lang="zh-TW" altLang="en-US" sz="1700" dirty="0">
                <a:solidFill>
                  <a:schemeClr val="bg1"/>
                </a:solidFill>
                <a:latin typeface="HGPSoeiKakugothicUB" pitchFamily="50" charset="-128"/>
                <a:ea typeface="HGPSoeiKakugothicUB" pitchFamily="50" charset="-128"/>
              </a:rPr>
              <a:t>完全支給</a:t>
            </a:r>
            <a:endParaRPr lang="zh-CN" altLang="en-US" sz="1700" dirty="0">
              <a:solidFill>
                <a:schemeClr val="bg1"/>
              </a:solidFill>
              <a:latin typeface="HGPSoeiKakugothicUB" pitchFamily="50" charset="-128"/>
              <a:ea typeface="HGPSoeiKakugothicUB" pitchFamily="50" charset="-128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6120035" y="8595360"/>
            <a:ext cx="1326101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700" dirty="0">
                <a:solidFill>
                  <a:schemeClr val="bg1"/>
                </a:solidFill>
                <a:latin typeface="HGPSoeiKakugothicUB" pitchFamily="50" charset="-128"/>
                <a:ea typeface="HGPSoeiKakugothicUB" pitchFamily="50" charset="-128"/>
              </a:rPr>
              <a:t>未経験者の</a:t>
            </a:r>
          </a:p>
          <a:p>
            <a:pPr algn="ctr"/>
            <a:r>
              <a:rPr lang="ja-JP" altLang="en-US" sz="1700" dirty="0">
                <a:solidFill>
                  <a:schemeClr val="bg1"/>
                </a:solidFill>
                <a:latin typeface="HGPSoeiKakugothicUB" pitchFamily="50" charset="-128"/>
                <a:ea typeface="HGPSoeiKakugothicUB" pitchFamily="50" charset="-128"/>
              </a:rPr>
              <a:t>方でも！</a:t>
            </a:r>
            <a:endParaRPr lang="zh-CN" altLang="en-US" sz="1700" dirty="0">
              <a:solidFill>
                <a:schemeClr val="bg1"/>
              </a:solidFill>
              <a:latin typeface="HGPSoeiKakugothicUB" pitchFamily="50" charset="-128"/>
              <a:ea typeface="HGPSoeiKakugothicUB" pitchFamily="50" charset="-128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275274" y="9771672"/>
            <a:ext cx="436254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600" dirty="0">
                <a:solidFill>
                  <a:schemeClr val="bg1"/>
                </a:solidFill>
                <a:latin typeface="HGPSoeiKakugothicUB" pitchFamily="50" charset="-128"/>
                <a:ea typeface="HGPSoeiKakugothicUB" pitchFamily="50" charset="-128"/>
              </a:rPr>
              <a:t>まずはお問い合わせください</a:t>
            </a:r>
            <a:endParaRPr lang="zh-CN" altLang="en-US" sz="1600" dirty="0">
              <a:solidFill>
                <a:schemeClr val="bg1"/>
              </a:solidFill>
              <a:latin typeface="HGPSoeiKakugothicUB" pitchFamily="50" charset="-128"/>
              <a:ea typeface="HGPSoeiKakugothicUB" pitchFamily="50" charset="-128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3379879" y="9611652"/>
            <a:ext cx="4532945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520" dirty="0">
                <a:solidFill>
                  <a:schemeClr val="bg1"/>
                </a:solidFill>
                <a:latin typeface="HGPSoeiKakugothicUB" pitchFamily="50" charset="-128"/>
                <a:ea typeface="HGPSoeiKakugothicUB" pitchFamily="50" charset="-128"/>
              </a:rPr>
              <a:t>TEL.</a:t>
            </a:r>
            <a:r>
              <a:rPr lang="en-US" altLang="ja-JP" sz="3400" dirty="0">
                <a:solidFill>
                  <a:schemeClr val="bg1"/>
                </a:solidFill>
                <a:latin typeface="HGPSoeiKakugothicUB" pitchFamily="50" charset="-128"/>
                <a:ea typeface="HGPSoeiKakugothicUB" pitchFamily="50" charset="-128"/>
              </a:rPr>
              <a:t>03-1234-1111</a:t>
            </a:r>
            <a:endParaRPr lang="zh-CN" altLang="en-US" sz="3400" dirty="0">
              <a:solidFill>
                <a:schemeClr val="bg1"/>
              </a:solidFill>
              <a:latin typeface="HGPSoeiKakugothicUB" pitchFamily="50" charset="-128"/>
              <a:ea typeface="HGPSoeiKakugothicUB" pitchFamily="50" charset="-128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275274" y="10206384"/>
            <a:ext cx="3359465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500" dirty="0">
                <a:solidFill>
                  <a:schemeClr val="bg1"/>
                </a:solidFill>
                <a:latin typeface="HGPSoeiKakugothicUB" pitchFamily="50" charset="-128"/>
                <a:ea typeface="HGPSoeiKakugothicUB" pitchFamily="50" charset="-128"/>
              </a:rPr>
              <a:t>アスクルデイサービス</a:t>
            </a:r>
            <a:endParaRPr lang="zh-CN" altLang="en-US" sz="2500" dirty="0">
              <a:solidFill>
                <a:schemeClr val="bg1"/>
              </a:solidFill>
              <a:latin typeface="HGPSoeiKakugothicUB" pitchFamily="50" charset="-128"/>
              <a:ea typeface="HGPSoeiKakugothicUB" pitchFamily="50" charset="-128"/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3419618" y="10206384"/>
            <a:ext cx="383813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2100" dirty="0">
                <a:solidFill>
                  <a:schemeClr val="bg1"/>
                </a:solidFill>
                <a:latin typeface="HGPSoeiKakugothicUB" pitchFamily="50" charset="-128"/>
                <a:ea typeface="HGPSoeiKakugothicUB" pitchFamily="50" charset="-128"/>
              </a:rPr>
              <a:t>住所：東京都江東区豊洲</a:t>
            </a:r>
            <a:r>
              <a:rPr lang="en-US" altLang="zh-TW" sz="2100" dirty="0">
                <a:solidFill>
                  <a:schemeClr val="bg1"/>
                </a:solidFill>
                <a:latin typeface="HGPSoeiKakugothicUB" pitchFamily="50" charset="-128"/>
                <a:ea typeface="HGPSoeiKakugothicUB" pitchFamily="50" charset="-128"/>
              </a:rPr>
              <a:t>3-2-3</a:t>
            </a:r>
            <a:endParaRPr lang="zh-CN" altLang="en-US" sz="2100" dirty="0">
              <a:solidFill>
                <a:schemeClr val="bg1"/>
              </a:solidFill>
              <a:latin typeface="HGPSoeiKakugothicUB" pitchFamily="50" charset="-128"/>
              <a:ea typeface="HGPSoeiKakugothicUB" pitchFamily="50" charset="-128"/>
            </a:endParaRPr>
          </a:p>
        </p:txBody>
      </p:sp>
      <p:pic>
        <p:nvPicPr>
          <p:cNvPr id="33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71563" y="8506153"/>
            <a:ext cx="1326101" cy="72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9" name="TextBox 48"/>
          <p:cNvSpPr txBox="1"/>
          <p:nvPr/>
        </p:nvSpPr>
        <p:spPr>
          <a:xfrm>
            <a:off x="1871563" y="8595360"/>
            <a:ext cx="1326101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TW" altLang="en-US" sz="1700" dirty="0">
                <a:solidFill>
                  <a:schemeClr val="bg1"/>
                </a:solidFill>
                <a:latin typeface="HGPSoeiKakugothicUB" pitchFamily="50" charset="-128"/>
                <a:ea typeface="HGPSoeiKakugothicUB" pitchFamily="50" charset="-128"/>
              </a:rPr>
              <a:t>経験者</a:t>
            </a:r>
          </a:p>
          <a:p>
            <a:pPr algn="ctr"/>
            <a:r>
              <a:rPr lang="zh-TW" altLang="en-US" sz="1700" dirty="0">
                <a:solidFill>
                  <a:schemeClr val="bg1"/>
                </a:solidFill>
                <a:latin typeface="HGPSoeiKakugothicUB" pitchFamily="50" charset="-128"/>
                <a:ea typeface="HGPSoeiKakugothicUB" pitchFamily="50" charset="-128"/>
              </a:rPr>
              <a:t>優遇！</a:t>
            </a:r>
            <a:endParaRPr lang="zh-CN" altLang="en-US" sz="1700" dirty="0">
              <a:solidFill>
                <a:schemeClr val="bg1"/>
              </a:solidFill>
              <a:latin typeface="HGPSoeiKakugothicUB" pitchFamily="50" charset="-128"/>
              <a:ea typeface="HGPSoeiKakugothicUB" pitchFamily="50" charset="-128"/>
            </a:endParaRPr>
          </a:p>
        </p:txBody>
      </p:sp>
      <p:pic>
        <p:nvPicPr>
          <p:cNvPr id="35" name="Picture 7" descr="D:\Documents and Settings\Sushine_xiejinfen\Desktop\999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133" y="3221877"/>
            <a:ext cx="6059686" cy="241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175" y="5971509"/>
            <a:ext cx="7781925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7" name="TextBox 46"/>
          <p:cNvSpPr txBox="1"/>
          <p:nvPr/>
        </p:nvSpPr>
        <p:spPr>
          <a:xfrm>
            <a:off x="275274" y="6064200"/>
            <a:ext cx="453294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000" dirty="0">
                <a:solidFill>
                  <a:schemeClr val="bg1"/>
                </a:solidFill>
                <a:latin typeface="HGPSoeiKakugothicUB" pitchFamily="50" charset="-128"/>
                <a:ea typeface="HGPSoeiKakugothicUB" pitchFamily="50" charset="-128"/>
              </a:rPr>
              <a:t>事業拡大の為、スタッフを募集中です。 </a:t>
            </a:r>
            <a:endParaRPr lang="zh-CN" altLang="en-US" sz="2000" dirty="0">
              <a:solidFill>
                <a:schemeClr val="bg1"/>
              </a:solidFill>
              <a:latin typeface="HGPSoeiKakugothicUB" pitchFamily="50" charset="-128"/>
              <a:ea typeface="HGPSoeiKakugothicUB" pitchFamily="50" charset="-128"/>
            </a:endParaRPr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40942" y="4509770"/>
            <a:ext cx="2491825" cy="356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2" name="正方形/長方形 58"/>
          <p:cNvSpPr/>
          <p:nvPr/>
        </p:nvSpPr>
        <p:spPr>
          <a:xfrm>
            <a:off x="-5" y="-10290"/>
            <a:ext cx="3882137" cy="2869809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endParaRPr kumimoji="1" lang="en-US" altLang="ja-JP" sz="14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入れてください</a:t>
            </a:r>
            <a:endParaRPr kumimoji="1" lang="ja-JP" altLang="en-US" sz="14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34" name="正方形/長方形 58"/>
          <p:cNvSpPr/>
          <p:nvPr/>
        </p:nvSpPr>
        <p:spPr>
          <a:xfrm>
            <a:off x="3904375" y="-10290"/>
            <a:ext cx="3882137" cy="2869809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endParaRPr kumimoji="1" lang="en-US" altLang="ja-JP" sz="14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入れてください</a:t>
            </a:r>
            <a:endParaRPr kumimoji="1" lang="ja-JP" altLang="en-US" sz="14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79290052"/>
      </p:ext>
    </p:extLst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51</Template>
  <TotalTime>0</TotalTime>
  <Words>184</Words>
  <Application>Microsoft Office PowerPoint</Application>
  <PresentationFormat>ユーザー設定</PresentationFormat>
  <Paragraphs>45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0" baseType="lpstr">
      <vt:lpstr>HGPSoeiKakugothicUB</vt:lpstr>
      <vt:lpstr>ＭＳ Ｐゴシック</vt:lpstr>
      <vt:lpstr>ＭＳ Ｐゴシック</vt:lpstr>
      <vt:lpstr>メイリオ</vt:lpstr>
      <vt:lpstr>Arial</vt:lpstr>
      <vt:lpstr>Calibri</vt:lpstr>
      <vt:lpstr>Calibri Light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2016-07-28T23:10:33Z</dcterms:created>
  <dcterms:modified xsi:type="dcterms:W3CDTF">2017-03-06T10:59:55Z</dcterms:modified>
</cp:coreProperties>
</file>