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</p:sldMasterIdLst>
  <p:notesMasterIdLst>
    <p:notesMasterId r:id="rId4"/>
  </p:notesMasterIdLst>
  <p:sldIdLst>
    <p:sldId id="260" r:id="rId2"/>
    <p:sldId id="261" r:id="rId3"/>
  </p:sldIdLst>
  <p:sldSz cx="7775575" cy="10907713"/>
  <p:notesSz cx="7318375" cy="10450513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3F2"/>
    <a:srgbClr val="E94708"/>
    <a:srgbClr val="906E30"/>
    <a:srgbClr val="82582D"/>
    <a:srgbClr val="A4723A"/>
    <a:srgbClr val="664724"/>
    <a:srgbClr val="645226"/>
    <a:srgbClr val="640000"/>
    <a:srgbClr val="3E00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3" autoAdjust="0"/>
    <p:restoredTop sz="94718" autoAdjust="0"/>
  </p:normalViewPr>
  <p:slideViewPr>
    <p:cSldViewPr snapToGrid="0">
      <p:cViewPr varScale="1">
        <p:scale>
          <a:sx n="47" d="100"/>
          <a:sy n="47" d="100"/>
        </p:scale>
        <p:origin x="2064" y="24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171295" cy="524340"/>
          </a:xfrm>
          <a:prstGeom prst="rect">
            <a:avLst/>
          </a:prstGeom>
        </p:spPr>
        <p:txBody>
          <a:bodyPr vert="horz" lIns="97166" tIns="48583" rIns="97166" bIns="4858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88" y="0"/>
            <a:ext cx="3171295" cy="524340"/>
          </a:xfrm>
          <a:prstGeom prst="rect">
            <a:avLst/>
          </a:prstGeom>
        </p:spPr>
        <p:txBody>
          <a:bodyPr vert="horz" lIns="97166" tIns="48583" rIns="97166" bIns="48583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2017/3/6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66" tIns="48583" rIns="97166" bIns="4858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0"/>
            <a:ext cx="5854700" cy="4114889"/>
          </a:xfrm>
          <a:prstGeom prst="rect">
            <a:avLst/>
          </a:prstGeom>
        </p:spPr>
        <p:txBody>
          <a:bodyPr vert="horz" lIns="97166" tIns="48583" rIns="97166" bIns="4858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9926176"/>
            <a:ext cx="3171295" cy="524339"/>
          </a:xfrm>
          <a:prstGeom prst="rect">
            <a:avLst/>
          </a:prstGeom>
        </p:spPr>
        <p:txBody>
          <a:bodyPr vert="horz" lIns="97166" tIns="48583" rIns="97166" bIns="4858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88" y="9926176"/>
            <a:ext cx="3171295" cy="524339"/>
          </a:xfrm>
          <a:prstGeom prst="rect">
            <a:avLst/>
          </a:prstGeom>
        </p:spPr>
        <p:txBody>
          <a:bodyPr vert="horz" lIns="97166" tIns="48583" rIns="97166" bIns="48583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3/6/2017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3/6/2017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3/6/2017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3/6/2017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3/6/2017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3/6/2017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3/6/2017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3/6/2017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3/6/2017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3/6/2017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3/6/2017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gi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2" t="4980" r="13381"/>
          <a:stretch/>
        </p:blipFill>
        <p:spPr bwMode="auto">
          <a:xfrm>
            <a:off x="-180211" y="0"/>
            <a:ext cx="8068484" cy="11324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241641" y="1782717"/>
            <a:ext cx="47606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500" b="1" dirty="0">
                <a:latin typeface="MS PGothic" pitchFamily="34" charset="-128"/>
                <a:ea typeface="MS PGothic" pitchFamily="34" charset="-128"/>
              </a:rPr>
              <a:t>「全社員が活躍できる」組織づくりの為の新法施行</a:t>
            </a:r>
            <a:endParaRPr lang="zh-CN" altLang="en-US" sz="1500" b="1" dirty="0"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78794" y="2102540"/>
            <a:ext cx="6203879" cy="807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650" dirty="0">
                <a:latin typeface="HGPSoeiPresenceEB" pitchFamily="18" charset="-128"/>
                <a:ea typeface="HGPSoeiPresenceEB" pitchFamily="18" charset="-128"/>
              </a:rPr>
              <a:t>女性活躍推進セミナー</a:t>
            </a:r>
            <a:endParaRPr lang="zh-CN" altLang="en-US" sz="4650" dirty="0">
              <a:latin typeface="HGPSoeiPresenceEB" pitchFamily="18" charset="-128"/>
              <a:ea typeface="HGPSoeiPresenceEB" pitchFamily="18" charset="-128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951143"/>
              </p:ext>
            </p:extLst>
          </p:nvPr>
        </p:nvGraphicFramePr>
        <p:xfrm>
          <a:off x="1255289" y="4084321"/>
          <a:ext cx="5627384" cy="4601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45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728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1677">
                <a:tc>
                  <a:txBody>
                    <a:bodyPr/>
                    <a:lstStyle/>
                    <a:p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日時：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b="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2016</a:t>
                      </a:r>
                      <a:r>
                        <a:rPr lang="zh-TW" altLang="en-US" sz="2000" b="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年</a:t>
                      </a:r>
                      <a:r>
                        <a:rPr lang="en-US" altLang="zh-TW" sz="2000" b="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9</a:t>
                      </a:r>
                      <a:r>
                        <a:rPr lang="zh-TW" altLang="en-US" sz="2000" b="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月</a:t>
                      </a:r>
                      <a:r>
                        <a:rPr lang="en-US" altLang="zh-TW" sz="2000" b="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30</a:t>
                      </a:r>
                      <a:r>
                        <a:rPr lang="zh-TW" altLang="en-US" sz="2000" b="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日（金）</a:t>
                      </a:r>
                    </a:p>
                    <a:p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午後</a:t>
                      </a: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2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時</a:t>
                      </a: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30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分～午後</a:t>
                      </a: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4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時</a:t>
                      </a: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30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分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HGSSoeiPresenceEB" pitchFamily="18" charset="-128"/>
                        <a:ea typeface="HGSSoeiPresenceEB" pitchFamily="18" charset="-12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1938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場所：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9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アスクル会議室</a:t>
                      </a:r>
                    </a:p>
                    <a:p>
                      <a:r>
                        <a:rPr lang="ja-JP" altLang="en-US" sz="16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（東京都江東区豊洲</a:t>
                      </a:r>
                      <a:r>
                        <a:rPr lang="en-US" altLang="ja-JP" sz="16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3-2-3</a:t>
                      </a:r>
                      <a:r>
                        <a:rPr lang="ja-JP" altLang="en-US" sz="16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）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HGSSoeiPresenceEB" pitchFamily="18" charset="-128"/>
                        <a:ea typeface="HGSSoeiPresenceEB" pitchFamily="18" charset="-12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8104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定員：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9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先着</a:t>
                      </a:r>
                      <a:r>
                        <a:rPr lang="en-US" altLang="zh-CN" sz="19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50</a:t>
                      </a:r>
                      <a:r>
                        <a:rPr lang="zh-CN" altLang="en-US" sz="19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名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43727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内容：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9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1  </a:t>
                      </a:r>
                      <a:r>
                        <a:rPr lang="ja-JP" altLang="en-US" sz="19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女性の活躍推進が組織を強くする。</a:t>
                      </a:r>
                      <a:endParaRPr lang="en-US" altLang="ja-JP" sz="1900" dirty="0">
                        <a:solidFill>
                          <a:schemeClr val="tx1"/>
                        </a:solidFill>
                        <a:latin typeface="HGSSoeiPresenceEB" pitchFamily="18" charset="-128"/>
                        <a:ea typeface="HGSSoeiPresenceEB" pitchFamily="18" charset="-128"/>
                      </a:endParaRPr>
                    </a:p>
                    <a:p>
                      <a:r>
                        <a:rPr lang="en-US" altLang="ja-JP" sz="19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2</a:t>
                      </a:r>
                      <a:r>
                        <a:rPr lang="ja-JP" altLang="en-US" sz="19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「課題分析」のポイント</a:t>
                      </a:r>
                      <a:endParaRPr lang="en-US" altLang="ja-JP" sz="1900" dirty="0">
                        <a:solidFill>
                          <a:schemeClr val="tx1"/>
                        </a:solidFill>
                        <a:latin typeface="HGSSoeiPresenceEB" pitchFamily="18" charset="-128"/>
                        <a:ea typeface="HGSSoeiPresenceEB" pitchFamily="18" charset="-128"/>
                      </a:endParaRPr>
                    </a:p>
                    <a:p>
                      <a:r>
                        <a:rPr lang="en-US" altLang="zh-TW" sz="19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3</a:t>
                      </a:r>
                      <a:r>
                        <a:rPr lang="zh-TW" altLang="en-US" sz="19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「行動計画」策定法</a:t>
                      </a:r>
                      <a:endParaRPr lang="en-US" altLang="zh-TW" sz="1900" dirty="0">
                        <a:solidFill>
                          <a:schemeClr val="tx1"/>
                        </a:solidFill>
                        <a:latin typeface="HGSSoeiPresenceEB" pitchFamily="18" charset="-128"/>
                        <a:ea typeface="HGSSoeiPresenceEB" pitchFamily="18" charset="-128"/>
                      </a:endParaRPr>
                    </a:p>
                    <a:p>
                      <a:r>
                        <a:rPr lang="en-US" altLang="ja-JP" sz="19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4  </a:t>
                      </a:r>
                      <a:r>
                        <a:rPr lang="ja-JP" altLang="en-US" sz="19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助成金について</a:t>
                      </a:r>
                      <a:endParaRPr lang="en-US" altLang="ja-JP" sz="1900" dirty="0">
                        <a:solidFill>
                          <a:schemeClr val="tx1"/>
                        </a:solidFill>
                        <a:latin typeface="HGSSoeiPresenceEB" pitchFamily="18" charset="-128"/>
                        <a:ea typeface="HGSSoeiPresenceEB" pitchFamily="18" charset="-128"/>
                      </a:endParaRPr>
                    </a:p>
                    <a:p>
                      <a:r>
                        <a:rPr lang="en-US" altLang="zh-TW" sz="19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5  </a:t>
                      </a:r>
                      <a:r>
                        <a:rPr lang="zh-TW" altLang="en-US" sz="19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質疑</a:t>
                      </a:r>
                      <a:r>
                        <a:rPr lang="ja-JP" altLang="en-US" sz="19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１　</a:t>
                      </a:r>
                      <a:r>
                        <a:rPr lang="zh-TW" altLang="en-US" sz="19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応答</a:t>
                      </a:r>
                      <a:endParaRPr lang="zh-CN" altLang="en-US" sz="1900" dirty="0">
                        <a:solidFill>
                          <a:schemeClr val="tx1"/>
                        </a:solidFill>
                        <a:latin typeface="HGSSoeiPresenceEB" pitchFamily="18" charset="-128"/>
                        <a:ea typeface="HGSSoeiPresenceEB" pitchFamily="18" charset="-12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6414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講師：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9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明日　来子</a:t>
                      </a:r>
                      <a:endParaRPr lang="en-US" altLang="zh-CN" sz="1900" dirty="0">
                        <a:solidFill>
                          <a:schemeClr val="tx1"/>
                        </a:solidFill>
                        <a:latin typeface="HGSSoeiPresenceEB" pitchFamily="18" charset="-128"/>
                        <a:ea typeface="HGSSoeiPresenceEB" pitchFamily="18" charset="-128"/>
                      </a:endParaRPr>
                    </a:p>
                    <a:p>
                      <a:r>
                        <a:rPr lang="ja-JP" altLang="en-US" sz="1400" dirty="0">
                          <a:solidFill>
                            <a:schemeClr val="tx1"/>
                          </a:solidFill>
                          <a:latin typeface="HGSSoeiPresenceEB" pitchFamily="18" charset="-128"/>
                          <a:ea typeface="HGSSoeiPresenceEB" pitchFamily="18" charset="-128"/>
                        </a:rPr>
                        <a:t>（企業コンサルタント）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HGSSoeiPresenceEB" pitchFamily="18" charset="-128"/>
                        <a:ea typeface="HGSSoeiPresenceEB" pitchFamily="18" charset="-12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6" name="TextBox 55"/>
          <p:cNvSpPr txBox="1"/>
          <p:nvPr/>
        </p:nvSpPr>
        <p:spPr>
          <a:xfrm>
            <a:off x="477646" y="9284369"/>
            <a:ext cx="4760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お問い合わせ・お申込み先</a:t>
            </a:r>
            <a:endParaRPr lang="zh-CN" altLang="en-US" sz="1200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7646" y="9559453"/>
            <a:ext cx="476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8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女性活躍推進法セミナー事務局</a:t>
            </a:r>
            <a:endParaRPr lang="zh-CN" altLang="en-US" sz="1800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7646" y="9834909"/>
            <a:ext cx="47606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1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ＴＥＬ </a:t>
            </a:r>
            <a:r>
              <a:rPr lang="en-US" altLang="ja-JP" sz="21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03-1234-1111</a:t>
            </a:r>
            <a:endParaRPr lang="zh-CN" altLang="en-US" sz="2100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77647" y="10194949"/>
            <a:ext cx="4760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MAIL ××××</a:t>
            </a:r>
            <a:r>
              <a:rPr lang="ja-JP" altLang="en-US" sz="12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＠</a:t>
            </a:r>
            <a:r>
              <a:rPr lang="en-US" altLang="ja-JP" sz="12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×××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URL http://www.askult.com/</a:t>
            </a:r>
            <a:endParaRPr lang="zh-CN" altLang="en-US" sz="1200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55" y="3045456"/>
            <a:ext cx="6298100" cy="68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815703" y="3050903"/>
            <a:ext cx="1731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800" b="1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経営者・</a:t>
            </a:r>
          </a:p>
          <a:p>
            <a:pPr algn="ctr"/>
            <a:r>
              <a:rPr lang="ja-JP" altLang="en-US" sz="1800" b="1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人事ご担当</a:t>
            </a:r>
            <a:endParaRPr lang="zh-CN" altLang="en-US" sz="1800" b="1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758440" y="3050903"/>
            <a:ext cx="21945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800" b="1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ダイバシティ推進</a:t>
            </a:r>
          </a:p>
          <a:p>
            <a:pPr algn="ctr"/>
            <a:r>
              <a:rPr lang="ja-JP" altLang="en-US" sz="1800" b="1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ご担当者様</a:t>
            </a:r>
            <a:endParaRPr lang="zh-CN" altLang="en-US" sz="1800" b="1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101763" y="3050903"/>
            <a:ext cx="1852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800" b="1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キャリア支援</a:t>
            </a:r>
          </a:p>
          <a:p>
            <a:pPr algn="ctr"/>
            <a:r>
              <a:rPr lang="ja-JP" altLang="en-US" sz="1800" b="1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ご担当者</a:t>
            </a:r>
            <a:endParaRPr lang="zh-CN" altLang="en-US" sz="1800" b="1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690" y="1169228"/>
            <a:ext cx="972000" cy="9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681691" y="1342200"/>
            <a:ext cx="143906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00" dirty="0">
                <a:solidFill>
                  <a:schemeClr val="bg1"/>
                </a:solidFill>
                <a:latin typeface="HGGothicE" pitchFamily="49" charset="-128"/>
                <a:ea typeface="HGGothicE" pitchFamily="49" charset="-128"/>
              </a:rPr>
              <a:t>参加費</a:t>
            </a:r>
          </a:p>
          <a:p>
            <a:pPr algn="ctr"/>
            <a:r>
              <a:rPr lang="zh-CN" altLang="en-US" sz="1900" dirty="0">
                <a:solidFill>
                  <a:schemeClr val="bg1"/>
                </a:solidFill>
                <a:latin typeface="HGGothicE" pitchFamily="49" charset="-128"/>
                <a:ea typeface="HGGothicE" pitchFamily="49" charset="-128"/>
              </a:rPr>
              <a:t>無料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46"/>
          <a:stretch/>
        </p:blipFill>
        <p:spPr>
          <a:xfrm>
            <a:off x="3710490" y="6198500"/>
            <a:ext cx="4406400" cy="470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90052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0</TotalTime>
  <Words>234</Words>
  <Application>Microsoft Office PowerPoint</Application>
  <PresentationFormat>ユーザー設定</PresentationFormat>
  <Paragraphs>49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HGPSoeiPresenceEB</vt:lpstr>
      <vt:lpstr>HGSSoeiPresenceEB</vt:lpstr>
      <vt:lpstr>HGGothicE</vt:lpstr>
      <vt:lpstr>ＭＳ Ｐゴシック</vt:lpstr>
      <vt:lpstr>ＭＳ Ｐゴシック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2016-07-22T03:50:18Z</dcterms:created>
  <dcterms:modified xsi:type="dcterms:W3CDTF">2017-03-06T11:08:24Z</dcterms:modified>
</cp:coreProperties>
</file>