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E86A7"/>
    <a:srgbClr val="E95377"/>
    <a:srgbClr val="1A67B2"/>
    <a:srgbClr val="00A0E8"/>
    <a:srgbClr val="E40077"/>
    <a:srgbClr val="5A2E00"/>
    <a:srgbClr val="8D8672"/>
    <a:srgbClr val="875D1E"/>
    <a:srgbClr val="009835"/>
    <a:srgbClr val="9F9FA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89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32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 bwMode="auto">
          <a:xfrm>
            <a:off x="0" y="0"/>
            <a:ext cx="7775575" cy="11001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9030" y="707155"/>
            <a:ext cx="1821176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6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49727" y="707155"/>
            <a:ext cx="1821176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55773" y="707155"/>
            <a:ext cx="1821176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92364" y="1103744"/>
            <a:ext cx="7683211" cy="959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5632" dirty="0">
                <a:latin typeface="HGPSoeiKakugothicUB" pitchFamily="50" charset="-128"/>
                <a:ea typeface="HGPSoeiKakugothicUB" pitchFamily="50" charset="-128"/>
              </a:rPr>
              <a:t>女性活躍推進セミナー</a:t>
            </a:r>
            <a:endParaRPr lang="zh-CN" altLang="en-US" sz="5632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130818" y="500511"/>
            <a:ext cx="111759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500" dirty="0">
                <a:solidFill>
                  <a:srgbClr val="E95377"/>
                </a:solidFill>
                <a:latin typeface="HGPSoeiKakugothicUB" pitchFamily="50" charset="-128"/>
                <a:ea typeface="HGPSoeiKakugothicUB" pitchFamily="50" charset="-128"/>
              </a:rPr>
              <a:t>経営者・</a:t>
            </a:r>
          </a:p>
          <a:p>
            <a:pPr algn="ctr"/>
            <a:r>
              <a:rPr lang="ja-JP" altLang="en-US" sz="1500" dirty="0">
                <a:solidFill>
                  <a:srgbClr val="E95377"/>
                </a:solidFill>
                <a:latin typeface="HGPSoeiKakugothicUB" pitchFamily="50" charset="-128"/>
                <a:ea typeface="HGPSoeiKakugothicUB" pitchFamily="50" charset="-128"/>
              </a:rPr>
              <a:t>人事ご担当</a:t>
            </a:r>
            <a:endParaRPr lang="zh-CN" altLang="en-US" sz="1500" dirty="0">
              <a:solidFill>
                <a:srgbClr val="E95377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049727" y="500511"/>
            <a:ext cx="1821176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500" dirty="0">
                <a:solidFill>
                  <a:srgbClr val="E95377"/>
                </a:solidFill>
                <a:latin typeface="HGPSoeiKakugothicUB" pitchFamily="50" charset="-128"/>
                <a:ea typeface="HGPSoeiKakugothicUB" pitchFamily="50" charset="-128"/>
              </a:rPr>
              <a:t>ダイバシティ推進</a:t>
            </a:r>
          </a:p>
          <a:p>
            <a:pPr algn="ctr"/>
            <a:r>
              <a:rPr lang="ja-JP" altLang="en-US" sz="1500" dirty="0">
                <a:solidFill>
                  <a:srgbClr val="E95377"/>
                </a:solidFill>
                <a:latin typeface="HGPSoeiKakugothicUB" pitchFamily="50" charset="-128"/>
                <a:ea typeface="HGPSoeiKakugothicUB" pitchFamily="50" charset="-128"/>
              </a:rPr>
              <a:t>ご担当者様</a:t>
            </a:r>
            <a:endParaRPr lang="zh-CN" altLang="en-US" sz="1500" dirty="0">
              <a:solidFill>
                <a:srgbClr val="E95377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5228229" y="500511"/>
            <a:ext cx="1821176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500" dirty="0">
                <a:solidFill>
                  <a:srgbClr val="E95377"/>
                </a:solidFill>
                <a:latin typeface="HGPSoeiKakugothicUB" pitchFamily="50" charset="-128"/>
                <a:ea typeface="HGPSoeiKakugothicUB" pitchFamily="50" charset="-128"/>
              </a:rPr>
              <a:t>キャリア支援</a:t>
            </a:r>
          </a:p>
          <a:p>
            <a:pPr algn="ctr"/>
            <a:r>
              <a:rPr lang="ja-JP" altLang="en-US" sz="1500" dirty="0">
                <a:solidFill>
                  <a:srgbClr val="E95377"/>
                </a:solidFill>
                <a:latin typeface="HGPSoeiKakugothicUB" pitchFamily="50" charset="-128"/>
                <a:ea typeface="HGPSoeiKakugothicUB" pitchFamily="50" charset="-128"/>
              </a:rPr>
              <a:t>ご担当者</a:t>
            </a:r>
            <a:endParaRPr lang="zh-CN" altLang="en-US" sz="1500" dirty="0">
              <a:solidFill>
                <a:srgbClr val="E95377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70491367"/>
              </p:ext>
            </p:extLst>
          </p:nvPr>
        </p:nvGraphicFramePr>
        <p:xfrm>
          <a:off x="1295929" y="3005515"/>
          <a:ext cx="5183718" cy="29348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0232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8139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41249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650" b="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日時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E86A7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2300" b="0" dirty="0">
                          <a:solidFill>
                            <a:schemeClr val="tx1"/>
                          </a:solidFill>
                          <a:latin typeface="HGPSoeiKakugothicUB" pitchFamily="50" charset="-128"/>
                          <a:ea typeface="HGPSoeiKakugothicUB" pitchFamily="50" charset="-128"/>
                        </a:rPr>
                        <a:t>2016</a:t>
                      </a:r>
                      <a:r>
                        <a:rPr lang="zh-CN" altLang="en-US" sz="1300" b="0" dirty="0">
                          <a:solidFill>
                            <a:schemeClr val="tx1"/>
                          </a:solidFill>
                          <a:latin typeface="HGPSoeiKakugothicUB" pitchFamily="50" charset="-128"/>
                          <a:ea typeface="HGPSoeiKakugothicUB" pitchFamily="50" charset="-128"/>
                        </a:rPr>
                        <a:t>年</a:t>
                      </a:r>
                      <a:r>
                        <a:rPr lang="en-US" altLang="zh-CN" sz="2300" b="0" dirty="0">
                          <a:solidFill>
                            <a:schemeClr val="tx1"/>
                          </a:solidFill>
                          <a:latin typeface="HGPSoeiKakugothicUB" pitchFamily="50" charset="-128"/>
                          <a:ea typeface="HGPSoeiKakugothicUB" pitchFamily="50" charset="-128"/>
                        </a:rPr>
                        <a:t>9</a:t>
                      </a:r>
                      <a:r>
                        <a:rPr kumimoji="1" lang="zh-CN" altLang="en-US" sz="1300" b="0" kern="1200" dirty="0">
                          <a:solidFill>
                            <a:schemeClr val="tx1"/>
                          </a:solidFill>
                          <a:latin typeface="HGPSoeiKakugothicUB" pitchFamily="50" charset="-128"/>
                          <a:ea typeface="HGPSoeiKakugothicUB" pitchFamily="50" charset="-128"/>
                          <a:cs typeface="+mn-cs"/>
                        </a:rPr>
                        <a:t>月</a:t>
                      </a:r>
                      <a:r>
                        <a:rPr lang="en-US" altLang="zh-CN" sz="2300" b="0" dirty="0">
                          <a:solidFill>
                            <a:schemeClr val="tx1"/>
                          </a:solidFill>
                          <a:latin typeface="HGPSoeiKakugothicUB" pitchFamily="50" charset="-128"/>
                          <a:ea typeface="HGPSoeiKakugothicUB" pitchFamily="50" charset="-128"/>
                        </a:rPr>
                        <a:t>30</a:t>
                      </a:r>
                      <a:r>
                        <a:rPr kumimoji="1" lang="zh-CN" altLang="en-US" sz="1300" b="0" kern="1200" dirty="0">
                          <a:solidFill>
                            <a:schemeClr val="tx1"/>
                          </a:solidFill>
                          <a:latin typeface="HGPSoeiKakugothicUB" pitchFamily="50" charset="-128"/>
                          <a:ea typeface="HGPSoeiKakugothicUB" pitchFamily="50" charset="-128"/>
                          <a:cs typeface="+mn-cs"/>
                        </a:rPr>
                        <a:t>日（金）    </a:t>
                      </a:r>
                      <a:r>
                        <a:rPr kumimoji="1" lang="en-US" altLang="zh-CN" sz="1190" b="0" kern="120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PM</a:t>
                      </a:r>
                      <a:r>
                        <a:rPr kumimoji="1" lang="en-US" altLang="zh-CN" sz="1740" b="0" kern="120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14:30</a:t>
                      </a:r>
                      <a:r>
                        <a:rPr kumimoji="1" lang="zh-CN" altLang="en-US" sz="1740" b="0" kern="120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～</a:t>
                      </a:r>
                      <a:r>
                        <a:rPr kumimoji="1" lang="en-US" altLang="zh-CN" sz="1190" b="0" kern="120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PM</a:t>
                      </a:r>
                      <a:r>
                        <a:rPr kumimoji="1" lang="en-US" altLang="zh-CN" sz="1740" b="0" kern="120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16:30</a:t>
                      </a:r>
                      <a:endParaRPr kumimoji="1" lang="zh-CN" altLang="en-US" sz="1740" b="0" kern="1200" dirty="0">
                        <a:solidFill>
                          <a:schemeClr val="tx1"/>
                        </a:solidFill>
                        <a:latin typeface="MS PGothic" pitchFamily="34" charset="-128"/>
                        <a:ea typeface="MS PGothic" pitchFamily="34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00363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650" b="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場所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E86A7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74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アスクル会議室</a:t>
                      </a:r>
                    </a:p>
                    <a:p>
                      <a:r>
                        <a:rPr lang="ja-JP" altLang="en-US" sz="138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（東京都江東区豊洲</a:t>
                      </a:r>
                      <a:r>
                        <a:rPr lang="en-US" altLang="ja-JP" sz="138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3-2-3</a:t>
                      </a:r>
                      <a:r>
                        <a:rPr lang="ja-JP" altLang="en-US" sz="138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）</a:t>
                      </a:r>
                      <a:endParaRPr lang="zh-CN" altLang="en-US" sz="1380" b="0" dirty="0">
                        <a:solidFill>
                          <a:schemeClr val="tx1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4109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650" b="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定員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E86A7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74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先着</a:t>
                      </a:r>
                      <a:r>
                        <a:rPr lang="en-US" altLang="zh-CN" sz="174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50</a:t>
                      </a:r>
                      <a:r>
                        <a:rPr lang="zh-CN" altLang="en-US" sz="174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88291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650" b="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内容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E86A7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１</a:t>
                      </a:r>
                      <a:r>
                        <a:rPr lang="en-US" altLang="ja-JP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. </a:t>
                      </a:r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女性の活躍推進が組織を強くする。</a:t>
                      </a:r>
                    </a:p>
                    <a:p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２</a:t>
                      </a:r>
                      <a:r>
                        <a:rPr lang="en-US" altLang="ja-JP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. </a:t>
                      </a:r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「課題分析」のポイント </a:t>
                      </a:r>
                    </a:p>
                    <a:p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３</a:t>
                      </a:r>
                      <a:r>
                        <a:rPr lang="en-US" altLang="ja-JP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. </a:t>
                      </a:r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「行動計画」策定法</a:t>
                      </a:r>
                    </a:p>
                    <a:p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４</a:t>
                      </a:r>
                      <a:r>
                        <a:rPr lang="en-US" altLang="ja-JP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. </a:t>
                      </a:r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助成金について </a:t>
                      </a:r>
                    </a:p>
                    <a:p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５</a:t>
                      </a:r>
                      <a:r>
                        <a:rPr lang="en-US" altLang="ja-JP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. </a:t>
                      </a:r>
                      <a:r>
                        <a:rPr lang="ja-JP" altLang="en-US" sz="100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質疑応答</a:t>
                      </a:r>
                      <a:endParaRPr lang="zh-CN" altLang="en-US" sz="1000" b="0" dirty="0">
                        <a:solidFill>
                          <a:schemeClr val="tx1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650" b="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講師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E86A7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74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明日　来子</a:t>
                      </a:r>
                      <a:r>
                        <a:rPr lang="ja-JP" altLang="en-US" sz="1290" b="0" dirty="0"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（企業コンサルタント）</a:t>
                      </a:r>
                      <a:endParaRPr lang="zh-CN" altLang="en-US" sz="1290" b="0" dirty="0">
                        <a:solidFill>
                          <a:schemeClr val="tx1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47544" y="6047713"/>
            <a:ext cx="3999788" cy="48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6650" y="6185910"/>
            <a:ext cx="1739477" cy="154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6" name="TextBox 45"/>
          <p:cNvSpPr txBox="1"/>
          <p:nvPr/>
        </p:nvSpPr>
        <p:spPr>
          <a:xfrm>
            <a:off x="683502" y="6519100"/>
            <a:ext cx="1315545" cy="904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640" dirty="0">
                <a:solidFill>
                  <a:srgbClr val="E95377"/>
                </a:solidFill>
                <a:latin typeface="HGPSoeiKakugothicUB" pitchFamily="50" charset="-128"/>
                <a:ea typeface="HGPSoeiKakugothicUB" pitchFamily="50" charset="-128"/>
              </a:rPr>
              <a:t>参加費</a:t>
            </a:r>
          </a:p>
          <a:p>
            <a:pPr algn="ctr"/>
            <a:r>
              <a:rPr lang="ja-JP" altLang="en-US" sz="2640" dirty="0">
                <a:solidFill>
                  <a:srgbClr val="E95377"/>
                </a:solidFill>
                <a:latin typeface="HGPSoeiKakugothicUB" pitchFamily="50" charset="-128"/>
                <a:ea typeface="HGPSoeiKakugothicUB" pitchFamily="50" charset="-128"/>
              </a:rPr>
              <a:t>無料</a:t>
            </a:r>
            <a:r>
              <a:rPr lang="en-US" altLang="ja-JP" sz="2640" dirty="0">
                <a:solidFill>
                  <a:srgbClr val="E95377"/>
                </a:solidFill>
                <a:latin typeface="HGPSoeiKakugothicUB" pitchFamily="50" charset="-128"/>
                <a:ea typeface="HGPSoeiKakugothicUB" pitchFamily="50" charset="-128"/>
              </a:rPr>
              <a:t>!!</a:t>
            </a:r>
            <a:endParaRPr lang="zh-CN" altLang="en-US" sz="2640" dirty="0">
              <a:solidFill>
                <a:srgbClr val="E95377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286338" y="9239542"/>
            <a:ext cx="2078171" cy="257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75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お問い合わせ・お申込み先</a:t>
            </a:r>
            <a:endParaRPr lang="zh-CN" altLang="en-US" sz="1075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286338" y="9486304"/>
            <a:ext cx="3861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女性活躍推進法セミナー事務局</a:t>
            </a:r>
            <a:endParaRPr lang="zh-CN" altLang="en-US" sz="18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286338" y="9774336"/>
            <a:ext cx="330660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1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ＴＥＬ </a:t>
            </a:r>
            <a:r>
              <a:rPr lang="en-US" altLang="ja-JP" sz="21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03-1234-1111</a:t>
            </a:r>
            <a:endParaRPr lang="zh-CN" altLang="en-US" sz="21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286338" y="10187912"/>
            <a:ext cx="20781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MAIL ××××</a:t>
            </a:r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＠</a:t>
            </a:r>
            <a:r>
              <a:rPr lang="en-US" altLang="ja-JP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×××</a:t>
            </a:r>
            <a:endParaRPr lang="zh-CN" altLang="en-US" sz="12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286338" y="10422408"/>
            <a:ext cx="20781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URL http</a:t>
            </a:r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：</a:t>
            </a:r>
            <a:r>
              <a:rPr lang="en-US" altLang="ja-JP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//www.askult.com/</a:t>
            </a:r>
            <a:endParaRPr lang="zh-CN" altLang="en-US" sz="12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25" name="Picture 4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06740" y="2174731"/>
            <a:ext cx="5981738" cy="64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6" name="TextBox 25"/>
          <p:cNvSpPr txBox="1"/>
          <p:nvPr/>
        </p:nvSpPr>
        <p:spPr>
          <a:xfrm>
            <a:off x="1158528" y="2213496"/>
            <a:ext cx="5205327" cy="3647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77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「全社員が活躍できる」組織づくりの為の新法施行</a:t>
            </a:r>
            <a:endParaRPr lang="zh-CN" altLang="en-US" sz="177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228</Words>
  <Application>Microsoft Office PowerPoint</Application>
  <PresentationFormat>ユーザー設定</PresentationFormat>
  <Paragraphs>47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2016-07-28T23:13:54Z</dcterms:created>
  <dcterms:modified xsi:type="dcterms:W3CDTF">2017-03-06T11:09:46Z</dcterms:modified>
</cp:coreProperties>
</file>

<file path=docProps/thumbnail.jpeg>
</file>