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67B2"/>
    <a:srgbClr val="00A0E8"/>
    <a:srgbClr val="E40077"/>
    <a:srgbClr val="5A2E00"/>
    <a:srgbClr val="8D8672"/>
    <a:srgbClr val="875D1E"/>
    <a:srgbClr val="009835"/>
    <a:srgbClr val="9F9FA0"/>
    <a:srgbClr val="2DA7E0"/>
    <a:srgbClr val="E953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7" t="18355" r="10418"/>
          <a:stretch/>
        </p:blipFill>
        <p:spPr bwMode="auto">
          <a:xfrm>
            <a:off x="-27708" y="18472"/>
            <a:ext cx="7835900" cy="1090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28538" y="457200"/>
            <a:ext cx="3962400" cy="380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74" dirty="0">
                <a:latin typeface="MS PMincho" pitchFamily="18" charset="-128"/>
                <a:ea typeface="MS PMincho" pitchFamily="18" charset="-128"/>
              </a:rPr>
              <a:t>第</a:t>
            </a:r>
            <a:r>
              <a:rPr lang="en-US" altLang="ja-JP" sz="1874" dirty="0">
                <a:latin typeface="MS PMincho" pitchFamily="18" charset="-128"/>
                <a:ea typeface="MS PMincho" pitchFamily="18" charset="-128"/>
              </a:rPr>
              <a:t>12</a:t>
            </a:r>
            <a:r>
              <a:rPr lang="ja-JP" altLang="en-US" sz="1874" dirty="0">
                <a:latin typeface="MS PMincho" pitchFamily="18" charset="-128"/>
                <a:ea typeface="MS PMincho" pitchFamily="18" charset="-128"/>
              </a:rPr>
              <a:t>回ビジネストレンドセミナー</a:t>
            </a:r>
            <a:endParaRPr lang="zh-CN" altLang="en-US" sz="1874" dirty="0"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942109" y="1013308"/>
            <a:ext cx="607752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900" dirty="0">
                <a:latin typeface="HGSoeiPresenceEB" pitchFamily="17" charset="-128"/>
                <a:ea typeface="HGSoeiPresenceEB" pitchFamily="17" charset="-128"/>
              </a:rPr>
              <a:t>人工知能（ＡＩ）の</a:t>
            </a:r>
          </a:p>
          <a:p>
            <a:pPr algn="ctr"/>
            <a:r>
              <a:rPr lang="ja-JP" altLang="en-US" sz="4900" dirty="0">
                <a:latin typeface="HGSoeiPresenceEB" pitchFamily="17" charset="-128"/>
                <a:ea typeface="HGSoeiPresenceEB" pitchFamily="17" charset="-128"/>
              </a:rPr>
              <a:t>現在と</a:t>
            </a:r>
            <a:r>
              <a:rPr lang="ja-JP" altLang="en-US" sz="4900" dirty="0">
                <a:solidFill>
                  <a:srgbClr val="1A67B2"/>
                </a:solidFill>
                <a:latin typeface="HGSoeiPresenceEB" pitchFamily="17" charset="-128"/>
                <a:ea typeface="HGSoeiPresenceEB" pitchFamily="17" charset="-128"/>
              </a:rPr>
              <a:t>未来</a:t>
            </a:r>
            <a:endParaRPr lang="zh-CN" altLang="en-US" sz="4900" dirty="0">
              <a:solidFill>
                <a:srgbClr val="1A67B2"/>
              </a:solidFill>
              <a:latin typeface="HGSoeiPresenceEB" pitchFamily="17" charset="-128"/>
              <a:ea typeface="HGSoeiPresenceEB" pitchFamily="17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611" y="3122613"/>
            <a:ext cx="43559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4667201" y="2890920"/>
            <a:ext cx="3108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latin typeface="HGSSoeiPresenceEB" pitchFamily="18" charset="-128"/>
                <a:ea typeface="HGSSoeiPresenceEB" pitchFamily="18" charset="-128"/>
              </a:rPr>
              <a:t>2016</a:t>
            </a:r>
            <a:r>
              <a:rPr lang="ja-JP" altLang="en-US" sz="1800" dirty="0">
                <a:latin typeface="HGSSoeiPresenceEB" pitchFamily="18" charset="-128"/>
                <a:ea typeface="HGSSoeiPresenceEB" pitchFamily="18" charset="-128"/>
              </a:rPr>
              <a:t>年</a:t>
            </a:r>
            <a:r>
              <a:rPr lang="en-US" altLang="ja-JP" sz="3200" dirty="0">
                <a:latin typeface="HGSSoeiPresenceEB" pitchFamily="18" charset="-128"/>
                <a:ea typeface="HGSSoeiPresenceEB" pitchFamily="18" charset="-128"/>
              </a:rPr>
              <a:t>9</a:t>
            </a:r>
            <a:r>
              <a:rPr lang="ja-JP" altLang="en-US" sz="1800" dirty="0">
                <a:latin typeface="HGSSoeiPresenceEB" pitchFamily="18" charset="-128"/>
                <a:ea typeface="HGSSoeiPresenceEB" pitchFamily="18" charset="-128"/>
              </a:rPr>
              <a:t>月</a:t>
            </a:r>
            <a:r>
              <a:rPr lang="en-US" altLang="ja-JP" sz="3200" dirty="0">
                <a:latin typeface="HGSSoeiPresenceEB" pitchFamily="18" charset="-128"/>
                <a:ea typeface="HGSSoeiPresenceEB" pitchFamily="18" charset="-128"/>
              </a:rPr>
              <a:t>30</a:t>
            </a:r>
            <a:r>
              <a:rPr lang="ja-JP" altLang="en-US" sz="1800" dirty="0">
                <a:latin typeface="HGSSoeiPresenceEB" pitchFamily="18" charset="-128"/>
                <a:ea typeface="HGSSoeiPresenceEB" pitchFamily="18" charset="-128"/>
              </a:rPr>
              <a:t>日（金）</a:t>
            </a:r>
            <a:endParaRPr lang="zh-CN" altLang="en-US" sz="1800" dirty="0">
              <a:latin typeface="HGSSoeiPresenceEB" pitchFamily="18" charset="-128"/>
              <a:ea typeface="HGSSoeiPresenceEB" pitchFamily="18" charset="-128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667201" y="3378456"/>
            <a:ext cx="304423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500" dirty="0">
                <a:latin typeface="HGSSoeiPresenceEB" pitchFamily="18" charset="-128"/>
                <a:ea typeface="HGSSoeiPresenceEB" pitchFamily="18" charset="-128"/>
              </a:rPr>
              <a:t>14</a:t>
            </a:r>
            <a:r>
              <a:rPr lang="zh-TW" altLang="en-US" sz="1500" dirty="0">
                <a:latin typeface="HGSSoeiPresenceEB" pitchFamily="18" charset="-128"/>
                <a:ea typeface="HGSSoeiPresenceEB" pitchFamily="18" charset="-128"/>
              </a:rPr>
              <a:t>時</a:t>
            </a:r>
            <a:r>
              <a:rPr lang="en-US" altLang="zh-TW" sz="1500" dirty="0">
                <a:latin typeface="HGSSoeiPresenceEB" pitchFamily="18" charset="-128"/>
                <a:ea typeface="HGSSoeiPresenceEB" pitchFamily="18" charset="-128"/>
              </a:rPr>
              <a:t>30</a:t>
            </a:r>
            <a:r>
              <a:rPr lang="zh-TW" altLang="en-US" sz="1500" dirty="0">
                <a:latin typeface="HGSSoeiPresenceEB" pitchFamily="18" charset="-128"/>
                <a:ea typeface="HGSSoeiPresenceEB" pitchFamily="18" charset="-128"/>
              </a:rPr>
              <a:t>分～</a:t>
            </a:r>
            <a:r>
              <a:rPr lang="en-US" altLang="zh-TW" sz="1500" dirty="0">
                <a:latin typeface="HGSSoeiPresenceEB" pitchFamily="18" charset="-128"/>
                <a:ea typeface="HGSSoeiPresenceEB" pitchFamily="18" charset="-128"/>
              </a:rPr>
              <a:t>16</a:t>
            </a:r>
            <a:r>
              <a:rPr lang="zh-TW" altLang="en-US" sz="1500" dirty="0">
                <a:latin typeface="HGSSoeiPresenceEB" pitchFamily="18" charset="-128"/>
                <a:ea typeface="HGSSoeiPresenceEB" pitchFamily="18" charset="-128"/>
              </a:rPr>
              <a:t>時</a:t>
            </a:r>
            <a:r>
              <a:rPr lang="en-US" altLang="zh-TW" sz="1500" dirty="0">
                <a:latin typeface="HGSSoeiPresenceEB" pitchFamily="18" charset="-128"/>
                <a:ea typeface="HGSSoeiPresenceEB" pitchFamily="18" charset="-128"/>
              </a:rPr>
              <a:t>30</a:t>
            </a:r>
            <a:r>
              <a:rPr lang="zh-TW" altLang="en-US" sz="1500" dirty="0">
                <a:latin typeface="HGSSoeiPresenceEB" pitchFamily="18" charset="-128"/>
                <a:ea typeface="HGSSoeiPresenceEB" pitchFamily="18" charset="-128"/>
              </a:rPr>
              <a:t>分</a:t>
            </a:r>
            <a:endParaRPr lang="zh-CN" altLang="en-US" sz="1500" dirty="0">
              <a:latin typeface="HGSSoeiPresenceEB" pitchFamily="18" charset="-128"/>
              <a:ea typeface="HGSSoeiPresenceEB" pitchFamily="18" charset="-128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161347" y="3204110"/>
            <a:ext cx="576117" cy="256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7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日時</a:t>
            </a:r>
            <a:endParaRPr lang="zh-CN" altLang="en-US" sz="107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pic>
        <p:nvPicPr>
          <p:cNvPr id="6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611" y="3890753"/>
            <a:ext cx="43559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" name="TextBox 70"/>
          <p:cNvSpPr txBox="1"/>
          <p:nvPr/>
        </p:nvSpPr>
        <p:spPr>
          <a:xfrm>
            <a:off x="4667201" y="3871504"/>
            <a:ext cx="2823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HGSSoeiPresenceEB" pitchFamily="18" charset="-128"/>
                <a:ea typeface="HGSSoeiPresenceEB" pitchFamily="18" charset="-128"/>
              </a:rPr>
              <a:t>アスクル会議室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667201" y="4146596"/>
            <a:ext cx="282349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300" dirty="0">
                <a:latin typeface="HGSSoeiPresenceEB" pitchFamily="18" charset="-128"/>
                <a:ea typeface="HGSSoeiPresenceEB" pitchFamily="18" charset="-128"/>
              </a:rPr>
              <a:t>（東京都江東区</a:t>
            </a:r>
            <a:r>
              <a:rPr lang="en-US" altLang="zh-TW" sz="1300" dirty="0">
                <a:latin typeface="HGSSoeiPresenceEB" pitchFamily="18" charset="-128"/>
                <a:ea typeface="HGSSoeiPresenceEB" pitchFamily="18" charset="-128"/>
              </a:rPr>
              <a:t>3</a:t>
            </a:r>
            <a:r>
              <a:rPr lang="zh-TW" altLang="en-US" sz="1300" dirty="0">
                <a:latin typeface="HGSSoeiPresenceEB" pitchFamily="18" charset="-128"/>
                <a:ea typeface="HGSSoeiPresenceEB" pitchFamily="18" charset="-128"/>
              </a:rPr>
              <a:t>－</a:t>
            </a:r>
            <a:r>
              <a:rPr lang="en-US" altLang="zh-TW" sz="1300" dirty="0">
                <a:latin typeface="HGSSoeiPresenceEB" pitchFamily="18" charset="-128"/>
                <a:ea typeface="HGSSoeiPresenceEB" pitchFamily="18" charset="-128"/>
              </a:rPr>
              <a:t>2</a:t>
            </a:r>
            <a:r>
              <a:rPr lang="zh-TW" altLang="en-US" sz="1300" dirty="0">
                <a:latin typeface="HGSSoeiPresenceEB" pitchFamily="18" charset="-128"/>
                <a:ea typeface="HGSSoeiPresenceEB" pitchFamily="18" charset="-128"/>
              </a:rPr>
              <a:t>－</a:t>
            </a:r>
            <a:r>
              <a:rPr lang="en-US" altLang="zh-TW" sz="1300" dirty="0">
                <a:latin typeface="HGSSoeiPresenceEB" pitchFamily="18" charset="-128"/>
                <a:ea typeface="HGSSoeiPresenceEB" pitchFamily="18" charset="-128"/>
              </a:rPr>
              <a:t>3</a:t>
            </a:r>
            <a:r>
              <a:rPr lang="zh-TW" altLang="en-US" sz="1300" dirty="0">
                <a:latin typeface="HGSSoeiPresenceEB" pitchFamily="18" charset="-128"/>
                <a:ea typeface="HGSSoeiPresenceEB" pitchFamily="18" charset="-128"/>
              </a:rPr>
              <a:t>）</a:t>
            </a:r>
            <a:endParaRPr lang="zh-CN" altLang="en-US" sz="1300" dirty="0">
              <a:latin typeface="HGSSoeiPresenceEB" pitchFamily="18" charset="-128"/>
              <a:ea typeface="HGSSoeiPresenceEB" pitchFamily="18" charset="-128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161347" y="3972250"/>
            <a:ext cx="576117" cy="256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7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会場</a:t>
            </a:r>
            <a:endParaRPr lang="zh-CN" altLang="en-US" sz="107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pic>
        <p:nvPicPr>
          <p:cNvPr id="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611" y="4689959"/>
            <a:ext cx="43559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" name="TextBox 76"/>
          <p:cNvSpPr txBox="1"/>
          <p:nvPr/>
        </p:nvSpPr>
        <p:spPr>
          <a:xfrm>
            <a:off x="4667201" y="4513682"/>
            <a:ext cx="296803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HGSSoeiPresenceEB" pitchFamily="18" charset="-128"/>
                <a:ea typeface="HGSSoeiPresenceEB" pitchFamily="18" charset="-128"/>
              </a:rPr>
              <a:t>先着</a:t>
            </a:r>
            <a:r>
              <a:rPr lang="en-US" altLang="ja-JP" sz="3800" dirty="0">
                <a:latin typeface="HGSSoeiPresenceEB" pitchFamily="18" charset="-128"/>
                <a:ea typeface="HGSSoeiPresenceEB" pitchFamily="18" charset="-128"/>
              </a:rPr>
              <a:t>50</a:t>
            </a:r>
            <a:r>
              <a:rPr lang="ja-JP" altLang="en-US" sz="2000" dirty="0">
                <a:latin typeface="HGSSoeiPresenceEB" pitchFamily="18" charset="-128"/>
                <a:ea typeface="HGSSoeiPresenceEB" pitchFamily="18" charset="-128"/>
              </a:rPr>
              <a:t>名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4161347" y="4771456"/>
            <a:ext cx="576117" cy="256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7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定員</a:t>
            </a:r>
            <a:endParaRPr lang="zh-CN" altLang="en-US" sz="107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pic>
        <p:nvPicPr>
          <p:cNvPr id="8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611" y="5366049"/>
            <a:ext cx="43559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TextBox 80"/>
          <p:cNvSpPr txBox="1"/>
          <p:nvPr/>
        </p:nvSpPr>
        <p:spPr>
          <a:xfrm>
            <a:off x="4667201" y="5309840"/>
            <a:ext cx="272419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500" dirty="0">
                <a:solidFill>
                  <a:srgbClr val="1A67B2"/>
                </a:solidFill>
                <a:latin typeface="HGSSoeiPresenceEB" pitchFamily="18" charset="-128"/>
                <a:ea typeface="HGSSoeiPresenceEB" pitchFamily="18" charset="-128"/>
              </a:rPr>
              <a:t>14</a:t>
            </a:r>
            <a:r>
              <a:rPr lang="zh-TW" altLang="en-US" sz="1500" dirty="0">
                <a:solidFill>
                  <a:srgbClr val="1A67B2"/>
                </a:solidFill>
                <a:latin typeface="HGSSoeiPresenceEB" pitchFamily="18" charset="-128"/>
                <a:ea typeface="HGSSoeiPresenceEB" pitchFamily="18" charset="-128"/>
              </a:rPr>
              <a:t>時</a:t>
            </a:r>
            <a:r>
              <a:rPr lang="en-US" altLang="zh-TW" sz="1500" dirty="0">
                <a:solidFill>
                  <a:srgbClr val="1A67B2"/>
                </a:solidFill>
                <a:latin typeface="HGSSoeiPresenceEB" pitchFamily="18" charset="-128"/>
                <a:ea typeface="HGSSoeiPresenceEB" pitchFamily="18" charset="-128"/>
              </a:rPr>
              <a:t>30</a:t>
            </a:r>
            <a:r>
              <a:rPr lang="zh-TW" altLang="en-US" sz="1500" dirty="0">
                <a:solidFill>
                  <a:srgbClr val="1A67B2"/>
                </a:solidFill>
                <a:latin typeface="HGSSoeiPresenceEB" pitchFamily="18" charset="-128"/>
                <a:ea typeface="HGSSoeiPresenceEB" pitchFamily="18" charset="-128"/>
              </a:rPr>
              <a:t>分～</a:t>
            </a:r>
            <a:r>
              <a:rPr lang="en-US" altLang="zh-TW" sz="1500" dirty="0">
                <a:solidFill>
                  <a:srgbClr val="1A67B2"/>
                </a:solidFill>
                <a:latin typeface="HGSSoeiPresenceEB" pitchFamily="18" charset="-128"/>
                <a:ea typeface="HGSSoeiPresenceEB" pitchFamily="18" charset="-128"/>
              </a:rPr>
              <a:t>15</a:t>
            </a:r>
            <a:r>
              <a:rPr lang="zh-TW" altLang="en-US" sz="1500" dirty="0">
                <a:solidFill>
                  <a:srgbClr val="1A67B2"/>
                </a:solidFill>
                <a:latin typeface="HGSSoeiPresenceEB" pitchFamily="18" charset="-128"/>
                <a:ea typeface="HGSSoeiPresenceEB" pitchFamily="18" charset="-128"/>
              </a:rPr>
              <a:t>時</a:t>
            </a:r>
            <a:r>
              <a:rPr lang="en-US" altLang="zh-TW" sz="1500" dirty="0">
                <a:solidFill>
                  <a:srgbClr val="1A67B2"/>
                </a:solidFill>
                <a:latin typeface="HGSSoeiPresenceEB" pitchFamily="18" charset="-128"/>
                <a:ea typeface="HGSSoeiPresenceEB" pitchFamily="18" charset="-128"/>
              </a:rPr>
              <a:t>30</a:t>
            </a:r>
            <a:r>
              <a:rPr lang="zh-TW" altLang="en-US" sz="1500" dirty="0">
                <a:solidFill>
                  <a:srgbClr val="1A67B2"/>
                </a:solidFill>
                <a:latin typeface="HGSSoeiPresenceEB" pitchFamily="18" charset="-128"/>
                <a:ea typeface="HGSSoeiPresenceEB" pitchFamily="18" charset="-128"/>
              </a:rPr>
              <a:t>分</a:t>
            </a:r>
            <a:endParaRPr lang="ja-JP" altLang="en-US" sz="1500" dirty="0">
              <a:solidFill>
                <a:srgbClr val="1A67B2"/>
              </a:solidFill>
              <a:latin typeface="HGSSoeiPresenceEB" pitchFamily="18" charset="-128"/>
              <a:ea typeface="HGSSoeiPresenceEB" pitchFamily="18" charset="-128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161347" y="5447546"/>
            <a:ext cx="576117" cy="256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7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第</a:t>
            </a:r>
            <a:r>
              <a:rPr lang="en-US" altLang="ja-JP" sz="107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1</a:t>
            </a:r>
            <a:r>
              <a:rPr lang="ja-JP" altLang="en-US" sz="107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部</a:t>
            </a:r>
            <a:endParaRPr lang="zh-CN" altLang="en-US" sz="107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667201" y="5525864"/>
            <a:ext cx="31083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latin typeface="HGSSoeiPresenceEB" pitchFamily="18" charset="-128"/>
                <a:ea typeface="HGSSoeiPresenceEB" pitchFamily="18" charset="-128"/>
              </a:rPr>
              <a:t>深層学習</a:t>
            </a:r>
            <a:r>
              <a:rPr lang="en-US" altLang="zh-CN" sz="1600" dirty="0">
                <a:latin typeface="HGSSoeiPresenceEB" pitchFamily="18" charset="-128"/>
                <a:ea typeface="HGSSoeiPresenceEB" pitchFamily="18" charset="-128"/>
              </a:rPr>
              <a:t>(</a:t>
            </a:r>
            <a:r>
              <a:rPr lang="en-US" altLang="zh-TW" sz="1600" dirty="0">
                <a:latin typeface="HGSSoeiPresenceEB" pitchFamily="18" charset="-128"/>
                <a:ea typeface="HGSSoeiPresenceEB" pitchFamily="18" charset="-128"/>
              </a:rPr>
              <a:t>Deep </a:t>
            </a:r>
          </a:p>
          <a:p>
            <a:r>
              <a:rPr lang="en-US" altLang="zh-TW" sz="1600" dirty="0">
                <a:latin typeface="HGSSoeiPresenceEB" pitchFamily="18" charset="-128"/>
                <a:ea typeface="HGSSoeiPresenceEB" pitchFamily="18" charset="-128"/>
              </a:rPr>
              <a:t>Learning)</a:t>
            </a:r>
            <a:r>
              <a:rPr lang="ja-JP" altLang="en-US" sz="1600" dirty="0">
                <a:latin typeface="HGSSoeiPresenceEB" pitchFamily="18" charset="-128"/>
                <a:ea typeface="HGSSoeiPresenceEB" pitchFamily="18" charset="-128"/>
              </a:rPr>
              <a:t>とは</a:t>
            </a:r>
            <a:r>
              <a:rPr lang="zh-CN" altLang="en-US" sz="1600" dirty="0">
                <a:latin typeface="HGSSoeiPresenceEB" pitchFamily="18" charset="-128"/>
                <a:ea typeface="HGSSoeiPresenceEB" pitchFamily="18" charset="-128"/>
              </a:rPr>
              <a:t>何</a:t>
            </a:r>
            <a:r>
              <a:rPr lang="ja-JP" altLang="en-US" sz="1600" dirty="0">
                <a:latin typeface="HGSSoeiPresenceEB" pitchFamily="18" charset="-128"/>
                <a:ea typeface="HGSSoeiPresenceEB" pitchFamily="18" charset="-128"/>
              </a:rPr>
              <a:t>か？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667201" y="6055748"/>
            <a:ext cx="272419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600" dirty="0">
                <a:latin typeface="MS PMincho" pitchFamily="18" charset="-128"/>
                <a:ea typeface="MS PMincho" pitchFamily="18" charset="-128"/>
              </a:rPr>
              <a:t>※</a:t>
            </a:r>
            <a:r>
              <a:rPr lang="ja-JP" altLang="en-US" sz="600" dirty="0">
                <a:latin typeface="MS PMincho" pitchFamily="18" charset="-128"/>
                <a:ea typeface="MS PMincho" pitchFamily="18" charset="-128"/>
              </a:rPr>
              <a:t>ご出席者の方にデモンストレーションにご参加頂きます。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4667201" y="6198314"/>
            <a:ext cx="29680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00" dirty="0">
                <a:latin typeface="HGSSoeiPresenceEB" pitchFamily="18" charset="-128"/>
                <a:ea typeface="HGSSoeiPresenceEB" pitchFamily="18" charset="-128"/>
              </a:rPr>
              <a:t>講師：</a:t>
            </a:r>
            <a:r>
              <a:rPr lang="ja-JP" altLang="en-US" sz="1000" dirty="0">
                <a:latin typeface="HGSSoeiPresenceEB" pitchFamily="18" charset="-128"/>
                <a:ea typeface="HGSSoeiPresenceEB" pitchFamily="18" charset="-128"/>
              </a:rPr>
              <a:t>明日 来男</a:t>
            </a:r>
            <a:r>
              <a:rPr lang="ja-JP" altLang="en-US" sz="700" dirty="0">
                <a:latin typeface="HGSSoeiPresenceEB" pitchFamily="18" charset="-128"/>
                <a:ea typeface="HGSSoeiPresenceEB" pitchFamily="18" charset="-128"/>
              </a:rPr>
              <a:t>（アスクル大学情報処理学部教授）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667201" y="6389960"/>
            <a:ext cx="2503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>
                <a:latin typeface="MS PMincho" pitchFamily="18" charset="-128"/>
                <a:ea typeface="MS PMincho" pitchFamily="18" charset="-128"/>
              </a:rPr>
              <a:t>【</a:t>
            </a:r>
            <a:r>
              <a:rPr lang="ja-JP" altLang="en-US" sz="700" dirty="0">
                <a:latin typeface="MS PMincho" pitchFamily="18" charset="-128"/>
                <a:ea typeface="MS PMincho" pitchFamily="18" charset="-128"/>
              </a:rPr>
              <a:t>略歴</a:t>
            </a:r>
            <a:r>
              <a:rPr lang="en-US" altLang="ja-JP" sz="700" dirty="0">
                <a:latin typeface="MS PMincho" pitchFamily="18" charset="-128"/>
                <a:ea typeface="MS PMincho" pitchFamily="18" charset="-128"/>
              </a:rPr>
              <a:t>】</a:t>
            </a:r>
          </a:p>
          <a:p>
            <a:r>
              <a:rPr lang="en-US" altLang="ja-JP" sz="700" dirty="0">
                <a:latin typeface="MS PMincho" pitchFamily="18" charset="-128"/>
                <a:ea typeface="MS PMincho" pitchFamily="18" charset="-128"/>
              </a:rPr>
              <a:t>2000</a:t>
            </a:r>
            <a:r>
              <a:rPr lang="ja-JP" altLang="en-US" sz="700" dirty="0">
                <a:latin typeface="MS PMincho" pitchFamily="18" charset="-128"/>
                <a:ea typeface="MS PMincho" pitchFamily="18" charset="-128"/>
              </a:rPr>
              <a:t>年アスクル大学非常勤講師就任　</a:t>
            </a:r>
            <a:r>
              <a:rPr lang="en-US" altLang="ja-JP" sz="700" dirty="0">
                <a:latin typeface="MS PMincho" pitchFamily="18" charset="-128"/>
                <a:ea typeface="MS PMincho" pitchFamily="18" charset="-128"/>
              </a:rPr>
              <a:t>2001</a:t>
            </a:r>
            <a:r>
              <a:rPr lang="ja-JP" altLang="en-US" sz="700" dirty="0">
                <a:latin typeface="MS PMincho" pitchFamily="18" charset="-128"/>
                <a:ea typeface="MS PMincho" pitchFamily="18" charset="-128"/>
              </a:rPr>
              <a:t>年アスクル大学アメリカ校非常勤講師就任　</a:t>
            </a:r>
            <a:r>
              <a:rPr lang="en-US" altLang="ja-JP" sz="700" dirty="0">
                <a:latin typeface="MS PMincho" pitchFamily="18" charset="-128"/>
                <a:ea typeface="MS PMincho" pitchFamily="18" charset="-128"/>
              </a:rPr>
              <a:t>2005</a:t>
            </a:r>
            <a:r>
              <a:rPr lang="ja-JP" altLang="en-US" sz="700" dirty="0">
                <a:latin typeface="MS PMincho" pitchFamily="18" charset="-128"/>
                <a:ea typeface="MS PMincho" pitchFamily="18" charset="-128"/>
              </a:rPr>
              <a:t>年アスクル大学情報処理学部教授に就任。</a:t>
            </a:r>
          </a:p>
        </p:txBody>
      </p:sp>
      <p:pic>
        <p:nvPicPr>
          <p:cNvPr id="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611" y="7178437"/>
            <a:ext cx="43559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9" name="TextBox 88"/>
          <p:cNvSpPr txBox="1"/>
          <p:nvPr/>
        </p:nvSpPr>
        <p:spPr>
          <a:xfrm>
            <a:off x="4667201" y="7434280"/>
            <a:ext cx="28234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HGSSoeiPresenceEB" pitchFamily="18" charset="-128"/>
                <a:ea typeface="HGSSoeiPresenceEB" pitchFamily="18" charset="-128"/>
              </a:rPr>
              <a:t>人工知能の活用事例</a:t>
            </a:r>
          </a:p>
          <a:p>
            <a:r>
              <a:rPr lang="ja-JP" altLang="en-US" sz="1600" dirty="0">
                <a:latin typeface="HGSSoeiPresenceEB" pitchFamily="18" charset="-128"/>
                <a:ea typeface="HGSSoeiPresenceEB" pitchFamily="18" charset="-128"/>
              </a:rPr>
              <a:t>金融業界から</a:t>
            </a:r>
          </a:p>
          <a:p>
            <a:r>
              <a:rPr lang="ja-JP" altLang="en-US" sz="1600" dirty="0">
                <a:latin typeface="HGSSoeiPresenceEB" pitchFamily="18" charset="-128"/>
                <a:ea typeface="HGSSoeiPresenceEB" pitchFamily="18" charset="-128"/>
              </a:rPr>
              <a:t>コンピュータ将棋まで</a:t>
            </a:r>
            <a:endParaRPr lang="zh-CN" altLang="en-US" sz="1600" dirty="0">
              <a:latin typeface="HGSSoeiPresenceEB" pitchFamily="18" charset="-128"/>
              <a:ea typeface="HGSSoeiPresenceEB" pitchFamily="18" charset="-128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161347" y="7259934"/>
            <a:ext cx="576117" cy="256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70" dirty="0">
                <a:solidFill>
                  <a:schemeClr val="bg1"/>
                </a:solidFill>
                <a:latin typeface="MS PMincho" pitchFamily="18" charset="-128"/>
                <a:ea typeface="MS PMincho" pitchFamily="18" charset="-128"/>
              </a:rPr>
              <a:t>会場</a:t>
            </a:r>
            <a:endParaRPr lang="zh-CN" altLang="en-US" sz="1070" dirty="0">
              <a:solidFill>
                <a:schemeClr val="bg1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667201" y="8118152"/>
            <a:ext cx="29680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700" dirty="0">
                <a:latin typeface="HGSSoeiPresenceEB" pitchFamily="18" charset="-128"/>
                <a:ea typeface="HGSSoeiPresenceEB" pitchFamily="18" charset="-128"/>
              </a:rPr>
              <a:t>講師：</a:t>
            </a:r>
            <a:r>
              <a:rPr lang="ja-JP" altLang="en-US" sz="1000" dirty="0">
                <a:latin typeface="HGSSoeiPresenceEB" pitchFamily="18" charset="-128"/>
                <a:ea typeface="HGSSoeiPresenceEB" pitchFamily="18" charset="-128"/>
              </a:rPr>
              <a:t>明日 来子</a:t>
            </a:r>
            <a:r>
              <a:rPr lang="ja-JP" altLang="en-US" sz="700" dirty="0">
                <a:latin typeface="HGSSoeiPresenceEB" pitchFamily="18" charset="-128"/>
                <a:ea typeface="HGSSoeiPresenceEB" pitchFamily="18" charset="-128"/>
              </a:rPr>
              <a:t>（アスクル大学情報処理学部教授）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667201" y="8309798"/>
            <a:ext cx="2503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700" dirty="0">
                <a:latin typeface="MS PMincho" pitchFamily="18" charset="-128"/>
                <a:ea typeface="MS PMincho" pitchFamily="18" charset="-128"/>
              </a:rPr>
              <a:t>【</a:t>
            </a:r>
            <a:r>
              <a:rPr lang="ja-JP" altLang="en-US" sz="700" dirty="0">
                <a:latin typeface="MS PMincho" pitchFamily="18" charset="-128"/>
                <a:ea typeface="MS PMincho" pitchFamily="18" charset="-128"/>
              </a:rPr>
              <a:t>略歴</a:t>
            </a:r>
            <a:r>
              <a:rPr lang="en-US" altLang="ja-JP" sz="700" dirty="0">
                <a:latin typeface="MS PMincho" pitchFamily="18" charset="-128"/>
                <a:ea typeface="MS PMincho" pitchFamily="18" charset="-128"/>
              </a:rPr>
              <a:t>】</a:t>
            </a:r>
          </a:p>
          <a:p>
            <a:r>
              <a:rPr lang="en-US" altLang="ja-JP" sz="700" dirty="0">
                <a:latin typeface="MS PMincho" pitchFamily="18" charset="-128"/>
                <a:ea typeface="MS PMincho" pitchFamily="18" charset="-128"/>
              </a:rPr>
              <a:t>2000</a:t>
            </a:r>
            <a:r>
              <a:rPr lang="ja-JP" altLang="en-US" sz="700" dirty="0">
                <a:latin typeface="MS PMincho" pitchFamily="18" charset="-128"/>
                <a:ea typeface="MS PMincho" pitchFamily="18" charset="-128"/>
              </a:rPr>
              <a:t>年アスクル大学非常勤講師就任　</a:t>
            </a:r>
            <a:r>
              <a:rPr lang="en-US" altLang="ja-JP" sz="700" dirty="0">
                <a:latin typeface="MS PMincho" pitchFamily="18" charset="-128"/>
                <a:ea typeface="MS PMincho" pitchFamily="18" charset="-128"/>
              </a:rPr>
              <a:t>2001</a:t>
            </a:r>
            <a:r>
              <a:rPr lang="ja-JP" altLang="en-US" sz="700" dirty="0">
                <a:latin typeface="MS PMincho" pitchFamily="18" charset="-128"/>
                <a:ea typeface="MS PMincho" pitchFamily="18" charset="-128"/>
              </a:rPr>
              <a:t>年アスクル大学アメリカ校非常勤講師就任　</a:t>
            </a:r>
            <a:r>
              <a:rPr lang="en-US" altLang="ja-JP" sz="700" dirty="0">
                <a:latin typeface="MS PMincho" pitchFamily="18" charset="-128"/>
                <a:ea typeface="MS PMincho" pitchFamily="18" charset="-128"/>
              </a:rPr>
              <a:t>2005</a:t>
            </a:r>
            <a:r>
              <a:rPr lang="ja-JP" altLang="en-US" sz="700" dirty="0">
                <a:latin typeface="MS PMincho" pitchFamily="18" charset="-128"/>
                <a:ea typeface="MS PMincho" pitchFamily="18" charset="-128"/>
              </a:rPr>
              <a:t>年アスクル大学情報処理学部教授に就任。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675" y="9073198"/>
            <a:ext cx="2721183" cy="14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386" y="9233535"/>
            <a:ext cx="1158368" cy="1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" name="TextBox 92"/>
          <p:cNvSpPr txBox="1"/>
          <p:nvPr/>
        </p:nvSpPr>
        <p:spPr>
          <a:xfrm>
            <a:off x="4682441" y="7182048"/>
            <a:ext cx="28234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500" dirty="0">
                <a:solidFill>
                  <a:srgbClr val="1A67B2"/>
                </a:solidFill>
                <a:latin typeface="HGSSoeiPresenceEB" pitchFamily="18" charset="-128"/>
                <a:ea typeface="HGSSoeiPresenceEB" pitchFamily="18" charset="-128"/>
              </a:rPr>
              <a:t>15</a:t>
            </a:r>
            <a:r>
              <a:rPr lang="zh-TW" altLang="en-US" sz="1500" dirty="0">
                <a:solidFill>
                  <a:srgbClr val="1A67B2"/>
                </a:solidFill>
                <a:latin typeface="HGSSoeiPresenceEB" pitchFamily="18" charset="-128"/>
                <a:ea typeface="HGSSoeiPresenceEB" pitchFamily="18" charset="-128"/>
              </a:rPr>
              <a:t>時</a:t>
            </a:r>
            <a:r>
              <a:rPr lang="en-US" altLang="zh-TW" sz="1500" dirty="0">
                <a:solidFill>
                  <a:srgbClr val="1A67B2"/>
                </a:solidFill>
                <a:latin typeface="HGSSoeiPresenceEB" pitchFamily="18" charset="-128"/>
                <a:ea typeface="HGSSoeiPresenceEB" pitchFamily="18" charset="-128"/>
              </a:rPr>
              <a:t>30</a:t>
            </a:r>
            <a:r>
              <a:rPr lang="zh-TW" altLang="en-US" sz="1500" dirty="0">
                <a:solidFill>
                  <a:srgbClr val="1A67B2"/>
                </a:solidFill>
                <a:latin typeface="HGSSoeiPresenceEB" pitchFamily="18" charset="-128"/>
                <a:ea typeface="HGSSoeiPresenceEB" pitchFamily="18" charset="-128"/>
              </a:rPr>
              <a:t>分～</a:t>
            </a:r>
            <a:r>
              <a:rPr lang="en-US" altLang="zh-TW" sz="1500" dirty="0">
                <a:solidFill>
                  <a:srgbClr val="1A67B2"/>
                </a:solidFill>
                <a:latin typeface="HGSSoeiPresenceEB" pitchFamily="18" charset="-128"/>
                <a:ea typeface="HGSSoeiPresenceEB" pitchFamily="18" charset="-128"/>
              </a:rPr>
              <a:t>16</a:t>
            </a:r>
            <a:r>
              <a:rPr lang="zh-TW" altLang="en-US" sz="1500" dirty="0">
                <a:solidFill>
                  <a:srgbClr val="1A67B2"/>
                </a:solidFill>
                <a:latin typeface="HGSSoeiPresenceEB" pitchFamily="18" charset="-128"/>
                <a:ea typeface="HGSSoeiPresenceEB" pitchFamily="18" charset="-128"/>
              </a:rPr>
              <a:t>時</a:t>
            </a:r>
            <a:r>
              <a:rPr lang="en-US" altLang="zh-TW" sz="1500" dirty="0">
                <a:solidFill>
                  <a:srgbClr val="1A67B2"/>
                </a:solidFill>
                <a:latin typeface="HGSSoeiPresenceEB" pitchFamily="18" charset="-128"/>
                <a:ea typeface="HGSSoeiPresenceEB" pitchFamily="18" charset="-128"/>
              </a:rPr>
              <a:t>30</a:t>
            </a:r>
            <a:r>
              <a:rPr lang="zh-TW" altLang="en-US" sz="1500" dirty="0">
                <a:solidFill>
                  <a:srgbClr val="1A67B2"/>
                </a:solidFill>
                <a:latin typeface="HGSSoeiPresenceEB" pitchFamily="18" charset="-128"/>
                <a:ea typeface="HGSSoeiPresenceEB" pitchFamily="18" charset="-128"/>
              </a:rPr>
              <a:t>分</a:t>
            </a:r>
            <a:endParaRPr lang="ja-JP" altLang="en-US" sz="1500" dirty="0">
              <a:solidFill>
                <a:srgbClr val="1A67B2"/>
              </a:solidFill>
              <a:latin typeface="HGSSoeiPresenceEB" pitchFamily="18" charset="-128"/>
              <a:ea typeface="HGSSoeiPresenceEB" pitchFamily="18" charset="-128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230788" y="9197255"/>
            <a:ext cx="115477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700" dirty="0">
                <a:solidFill>
                  <a:srgbClr val="1A67B2"/>
                </a:solidFill>
                <a:latin typeface="MS PMincho" pitchFamily="18" charset="-128"/>
                <a:ea typeface="MS PMincho" pitchFamily="18" charset="-128"/>
              </a:rPr>
              <a:t>お問い合わせ お申込み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518661" y="9414296"/>
            <a:ext cx="31165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b="1" dirty="0">
                <a:latin typeface="+mn-ea"/>
              </a:rPr>
              <a:t>アスクルビジネストレンドセミナー事務局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4518661" y="9702328"/>
            <a:ext cx="2601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Mincho" pitchFamily="18" charset="-128"/>
                <a:ea typeface="MS PMincho" pitchFamily="18" charset="-128"/>
              </a:rPr>
              <a:t>ＴＥＬ：</a:t>
            </a:r>
            <a:r>
              <a:rPr lang="en-US" altLang="ja-JP" sz="800" dirty="0">
                <a:latin typeface="MS PMincho" pitchFamily="18" charset="-128"/>
                <a:ea typeface="MS PMincho" pitchFamily="18" charset="-128"/>
              </a:rPr>
              <a:t>03-1234</a:t>
            </a:r>
            <a:r>
              <a:rPr lang="ja-JP" altLang="en-US" sz="800" dirty="0">
                <a:latin typeface="MS PMincho" pitchFamily="18" charset="-128"/>
                <a:ea typeface="MS PMincho" pitchFamily="18" charset="-128"/>
              </a:rPr>
              <a:t>－</a:t>
            </a:r>
            <a:r>
              <a:rPr lang="en-US" altLang="ja-JP" sz="800" dirty="0">
                <a:latin typeface="MS PMincho" pitchFamily="18" charset="-128"/>
                <a:ea typeface="MS PMincho" pitchFamily="18" charset="-128"/>
              </a:rPr>
              <a:t>1111</a:t>
            </a:r>
          </a:p>
          <a:p>
            <a:r>
              <a:rPr lang="en-US" altLang="ja-JP" sz="800" dirty="0" err="1">
                <a:latin typeface="MS PMincho" pitchFamily="18" charset="-128"/>
                <a:ea typeface="MS PMincho" pitchFamily="18" charset="-128"/>
              </a:rPr>
              <a:t>MAILl</a:t>
            </a:r>
            <a:r>
              <a:rPr lang="en-US" altLang="ja-JP" sz="800" dirty="0">
                <a:latin typeface="MS PMincho" pitchFamily="18" charset="-128"/>
                <a:ea typeface="MS PMincho" pitchFamily="18" charset="-128"/>
              </a:rPr>
              <a:t>:××××</a:t>
            </a:r>
            <a:r>
              <a:rPr lang="ja-JP" altLang="en-US" sz="800" dirty="0">
                <a:latin typeface="MS PMincho" pitchFamily="18" charset="-128"/>
                <a:ea typeface="MS PMincho" pitchFamily="18" charset="-128"/>
              </a:rPr>
              <a:t>＠</a:t>
            </a:r>
            <a:r>
              <a:rPr lang="en-US" altLang="ja-JP" sz="800" dirty="0">
                <a:latin typeface="MS PMincho" pitchFamily="18" charset="-128"/>
                <a:ea typeface="MS PMincho" pitchFamily="18" charset="-128"/>
              </a:rPr>
              <a:t>×××</a:t>
            </a:r>
          </a:p>
          <a:p>
            <a:r>
              <a:rPr lang="en-US" altLang="ja-JP" sz="800" dirty="0">
                <a:latin typeface="MS PMincho" pitchFamily="18" charset="-128"/>
                <a:ea typeface="MS PMincho" pitchFamily="18" charset="-128"/>
              </a:rPr>
              <a:t>URL</a:t>
            </a:r>
            <a:r>
              <a:rPr lang="ja-JP" altLang="en-US" sz="800" dirty="0">
                <a:latin typeface="MS PMincho" pitchFamily="18" charset="-128"/>
                <a:ea typeface="MS PMincho" pitchFamily="18" charset="-128"/>
              </a:rPr>
              <a:t>　</a:t>
            </a:r>
            <a:r>
              <a:rPr lang="en-US" altLang="ja-JP" sz="800" dirty="0">
                <a:latin typeface="MS PMincho" pitchFamily="18" charset="-128"/>
                <a:ea typeface="MS PMincho" pitchFamily="18" charset="-128"/>
              </a:rPr>
              <a:t>http://www.askult.com/</a:t>
            </a:r>
            <a:endParaRPr lang="ja-JP" altLang="en-US" sz="800" dirty="0">
              <a:latin typeface="MS PMincho" pitchFamily="18" charset="-128"/>
              <a:ea typeface="MS PMincho" pitchFamily="18" charset="-128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1220" y="4650790"/>
            <a:ext cx="540000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62287" y="4722358"/>
            <a:ext cx="748469" cy="417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>
                <a:solidFill>
                  <a:srgbClr val="FF0000"/>
                </a:solidFill>
                <a:latin typeface="MS PMincho" pitchFamily="18" charset="-128"/>
                <a:ea typeface="MS PMincho" pitchFamily="18" charset="-128"/>
              </a:rPr>
              <a:t>参加費</a:t>
            </a:r>
          </a:p>
          <a:p>
            <a:pPr algn="ctr"/>
            <a:r>
              <a:rPr lang="zh-CN" altLang="en-US" sz="1316" dirty="0">
                <a:solidFill>
                  <a:srgbClr val="FF0000"/>
                </a:solidFill>
                <a:latin typeface="MS PMincho" pitchFamily="18" charset="-128"/>
                <a:ea typeface="MS PMincho" pitchFamily="18" charset="-128"/>
              </a:rPr>
              <a:t>無料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264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HGSSoeiPresenceEB</vt:lpstr>
      <vt:lpstr>HGSoeiPresenceEB</vt:lpstr>
      <vt:lpstr>ＭＳ Ｐゴシック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2016-07-28T23:14:48Z</dcterms:created>
  <dcterms:modified xsi:type="dcterms:W3CDTF">2017-03-06T11:11:01Z</dcterms:modified>
</cp:coreProperties>
</file>