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A67B2"/>
    <a:srgbClr val="00A0E8"/>
    <a:srgbClr val="E40077"/>
    <a:srgbClr val="5A2E00"/>
    <a:srgbClr val="8D8672"/>
    <a:srgbClr val="875D1E"/>
    <a:srgbClr val="009835"/>
    <a:srgbClr val="9F9FA0"/>
    <a:srgbClr val="2DA7E0"/>
    <a:srgbClr val="E9537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589" autoAdjust="0"/>
    <p:restoredTop sz="94660"/>
  </p:normalViewPr>
  <p:slideViewPr>
    <p:cSldViewPr snapToGrid="0">
      <p:cViewPr varScale="1">
        <p:scale>
          <a:sx n="50" d="100"/>
          <a:sy n="50" d="100"/>
        </p:scale>
        <p:origin x="2032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4177" t="18355" r="10418"/>
          <a:stretch/>
        </p:blipFill>
        <p:spPr bwMode="auto">
          <a:xfrm>
            <a:off x="-27708" y="18472"/>
            <a:ext cx="7835900" cy="10902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2028538" y="457200"/>
            <a:ext cx="3962400" cy="3807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874" dirty="0">
                <a:latin typeface="MS PMincho" pitchFamily="18" charset="-128"/>
                <a:ea typeface="MS PMincho" pitchFamily="18" charset="-128"/>
              </a:rPr>
              <a:t>第</a:t>
            </a:r>
            <a:r>
              <a:rPr lang="en-US" altLang="ja-JP" sz="1874" dirty="0">
                <a:latin typeface="MS PMincho" pitchFamily="18" charset="-128"/>
                <a:ea typeface="MS PMincho" pitchFamily="18" charset="-128"/>
              </a:rPr>
              <a:t>12</a:t>
            </a:r>
            <a:r>
              <a:rPr lang="ja-JP" altLang="en-US" sz="1874" dirty="0">
                <a:latin typeface="MS PMincho" pitchFamily="18" charset="-128"/>
                <a:ea typeface="MS PMincho" pitchFamily="18" charset="-128"/>
              </a:rPr>
              <a:t>回ビジネストレンドセミナー</a:t>
            </a:r>
            <a:endParaRPr lang="zh-CN" altLang="en-US" sz="1874" dirty="0">
              <a:latin typeface="MS PMincho" pitchFamily="18" charset="-128"/>
              <a:ea typeface="MS PMincho" pitchFamily="18" charset="-128"/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942109" y="1013308"/>
            <a:ext cx="6077527" cy="16004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4900" dirty="0">
                <a:latin typeface="HGSoeiPresenceEB" pitchFamily="17" charset="-128"/>
                <a:ea typeface="HGSoeiPresenceEB" pitchFamily="17" charset="-128"/>
              </a:rPr>
              <a:t>人工知能（ＡＩ）の</a:t>
            </a:r>
          </a:p>
          <a:p>
            <a:pPr algn="ctr"/>
            <a:r>
              <a:rPr lang="ja-JP" altLang="en-US" sz="4900" dirty="0">
                <a:latin typeface="HGSoeiPresenceEB" pitchFamily="17" charset="-128"/>
                <a:ea typeface="HGSoeiPresenceEB" pitchFamily="17" charset="-128"/>
              </a:rPr>
              <a:t>現在と</a:t>
            </a:r>
            <a:r>
              <a:rPr lang="ja-JP" altLang="en-US" sz="4900" dirty="0">
                <a:solidFill>
                  <a:srgbClr val="1A67B2"/>
                </a:solidFill>
                <a:latin typeface="HGSoeiPresenceEB" pitchFamily="17" charset="-128"/>
                <a:ea typeface="HGSoeiPresenceEB" pitchFamily="17" charset="-128"/>
              </a:rPr>
              <a:t>未来</a:t>
            </a:r>
            <a:endParaRPr lang="zh-CN" altLang="en-US" sz="4900" dirty="0">
              <a:solidFill>
                <a:srgbClr val="1A67B2"/>
              </a:solidFill>
              <a:latin typeface="HGSoeiPresenceEB" pitchFamily="17" charset="-128"/>
              <a:ea typeface="HGSoeiPresenceEB" pitchFamily="17" charset="-128"/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31611" y="3122613"/>
            <a:ext cx="435590" cy="50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9" name="TextBox 58"/>
          <p:cNvSpPr txBox="1"/>
          <p:nvPr/>
        </p:nvSpPr>
        <p:spPr>
          <a:xfrm>
            <a:off x="4667201" y="2890920"/>
            <a:ext cx="310837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800" dirty="0">
                <a:latin typeface="HGSSoeiPresenceEB" pitchFamily="18" charset="-128"/>
                <a:ea typeface="HGSSoeiPresenceEB" pitchFamily="18" charset="-128"/>
              </a:rPr>
              <a:t>2016</a:t>
            </a:r>
            <a:r>
              <a:rPr lang="ja-JP" altLang="en-US" sz="1800" dirty="0">
                <a:latin typeface="HGSSoeiPresenceEB" pitchFamily="18" charset="-128"/>
                <a:ea typeface="HGSSoeiPresenceEB" pitchFamily="18" charset="-128"/>
              </a:rPr>
              <a:t>年</a:t>
            </a:r>
            <a:r>
              <a:rPr lang="en-US" altLang="ja-JP" sz="3200" dirty="0">
                <a:latin typeface="HGSSoeiPresenceEB" pitchFamily="18" charset="-128"/>
                <a:ea typeface="HGSSoeiPresenceEB" pitchFamily="18" charset="-128"/>
              </a:rPr>
              <a:t>9</a:t>
            </a:r>
            <a:r>
              <a:rPr lang="ja-JP" altLang="en-US" sz="1800" dirty="0">
                <a:latin typeface="HGSSoeiPresenceEB" pitchFamily="18" charset="-128"/>
                <a:ea typeface="HGSSoeiPresenceEB" pitchFamily="18" charset="-128"/>
              </a:rPr>
              <a:t>月</a:t>
            </a:r>
            <a:r>
              <a:rPr lang="en-US" altLang="ja-JP" sz="3200" dirty="0">
                <a:latin typeface="HGSSoeiPresenceEB" pitchFamily="18" charset="-128"/>
                <a:ea typeface="HGSSoeiPresenceEB" pitchFamily="18" charset="-128"/>
              </a:rPr>
              <a:t>30</a:t>
            </a:r>
            <a:r>
              <a:rPr lang="ja-JP" altLang="en-US" sz="1800" dirty="0">
                <a:latin typeface="HGSSoeiPresenceEB" pitchFamily="18" charset="-128"/>
                <a:ea typeface="HGSSoeiPresenceEB" pitchFamily="18" charset="-128"/>
              </a:rPr>
              <a:t>日（金）</a:t>
            </a:r>
            <a:endParaRPr lang="zh-CN" altLang="en-US" sz="1800" dirty="0">
              <a:latin typeface="HGSSoeiPresenceEB" pitchFamily="18" charset="-128"/>
              <a:ea typeface="HGSSoeiPresenceEB" pitchFamily="18" charset="-128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4667201" y="3378456"/>
            <a:ext cx="3044239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1500" dirty="0">
                <a:latin typeface="HGSSoeiPresenceEB" pitchFamily="18" charset="-128"/>
                <a:ea typeface="HGSSoeiPresenceEB" pitchFamily="18" charset="-128"/>
              </a:rPr>
              <a:t>14</a:t>
            </a:r>
            <a:r>
              <a:rPr lang="zh-TW" altLang="en-US" sz="1500" dirty="0">
                <a:latin typeface="HGSSoeiPresenceEB" pitchFamily="18" charset="-128"/>
                <a:ea typeface="HGSSoeiPresenceEB" pitchFamily="18" charset="-128"/>
              </a:rPr>
              <a:t>時</a:t>
            </a:r>
            <a:r>
              <a:rPr lang="en-US" altLang="zh-TW" sz="1500" dirty="0">
                <a:latin typeface="HGSSoeiPresenceEB" pitchFamily="18" charset="-128"/>
                <a:ea typeface="HGSSoeiPresenceEB" pitchFamily="18" charset="-128"/>
              </a:rPr>
              <a:t>30</a:t>
            </a:r>
            <a:r>
              <a:rPr lang="zh-TW" altLang="en-US" sz="1500" dirty="0">
                <a:latin typeface="HGSSoeiPresenceEB" pitchFamily="18" charset="-128"/>
                <a:ea typeface="HGSSoeiPresenceEB" pitchFamily="18" charset="-128"/>
              </a:rPr>
              <a:t>分～</a:t>
            </a:r>
            <a:r>
              <a:rPr lang="en-US" altLang="zh-TW" sz="1500" dirty="0">
                <a:latin typeface="HGSSoeiPresenceEB" pitchFamily="18" charset="-128"/>
                <a:ea typeface="HGSSoeiPresenceEB" pitchFamily="18" charset="-128"/>
              </a:rPr>
              <a:t>16</a:t>
            </a:r>
            <a:r>
              <a:rPr lang="zh-TW" altLang="en-US" sz="1500" dirty="0">
                <a:latin typeface="HGSSoeiPresenceEB" pitchFamily="18" charset="-128"/>
                <a:ea typeface="HGSSoeiPresenceEB" pitchFamily="18" charset="-128"/>
              </a:rPr>
              <a:t>時</a:t>
            </a:r>
            <a:r>
              <a:rPr lang="en-US" altLang="zh-TW" sz="1500" dirty="0">
                <a:latin typeface="HGSSoeiPresenceEB" pitchFamily="18" charset="-128"/>
                <a:ea typeface="HGSSoeiPresenceEB" pitchFamily="18" charset="-128"/>
              </a:rPr>
              <a:t>30</a:t>
            </a:r>
            <a:r>
              <a:rPr lang="zh-TW" altLang="en-US" sz="1500" dirty="0">
                <a:latin typeface="HGSSoeiPresenceEB" pitchFamily="18" charset="-128"/>
                <a:ea typeface="HGSSoeiPresenceEB" pitchFamily="18" charset="-128"/>
              </a:rPr>
              <a:t>分</a:t>
            </a:r>
            <a:endParaRPr lang="zh-CN" altLang="en-US" sz="1500" dirty="0">
              <a:latin typeface="HGSSoeiPresenceEB" pitchFamily="18" charset="-128"/>
              <a:ea typeface="HGSSoeiPresenceEB" pitchFamily="18" charset="-128"/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4161347" y="3204110"/>
            <a:ext cx="576117" cy="2569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70" dirty="0">
                <a:solidFill>
                  <a:schemeClr val="bg1"/>
                </a:solidFill>
                <a:latin typeface="MS PMincho" pitchFamily="18" charset="-128"/>
                <a:ea typeface="MS PMincho" pitchFamily="18" charset="-128"/>
              </a:rPr>
              <a:t>日時</a:t>
            </a:r>
            <a:endParaRPr lang="zh-CN" altLang="en-US" sz="1070" dirty="0">
              <a:solidFill>
                <a:schemeClr val="bg1"/>
              </a:solidFill>
              <a:latin typeface="MS PMincho" pitchFamily="18" charset="-128"/>
              <a:ea typeface="MS PMincho" pitchFamily="18" charset="-128"/>
            </a:endParaRPr>
          </a:p>
        </p:txBody>
      </p:sp>
      <p:pic>
        <p:nvPicPr>
          <p:cNvPr id="66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31611" y="3890753"/>
            <a:ext cx="435590" cy="50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1" name="TextBox 70"/>
          <p:cNvSpPr txBox="1"/>
          <p:nvPr/>
        </p:nvSpPr>
        <p:spPr>
          <a:xfrm>
            <a:off x="4667201" y="3871504"/>
            <a:ext cx="282349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dirty="0">
                <a:latin typeface="HGSSoeiPresenceEB" pitchFamily="18" charset="-128"/>
                <a:ea typeface="HGSSoeiPresenceEB" pitchFamily="18" charset="-128"/>
              </a:rPr>
              <a:t>アスクル会議室</a:t>
            </a:r>
          </a:p>
        </p:txBody>
      </p:sp>
      <p:sp>
        <p:nvSpPr>
          <p:cNvPr id="72" name="TextBox 71"/>
          <p:cNvSpPr txBox="1"/>
          <p:nvPr/>
        </p:nvSpPr>
        <p:spPr>
          <a:xfrm>
            <a:off x="4667201" y="4146596"/>
            <a:ext cx="2823490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1300" dirty="0">
                <a:latin typeface="HGSSoeiPresenceEB" pitchFamily="18" charset="-128"/>
                <a:ea typeface="HGSSoeiPresenceEB" pitchFamily="18" charset="-128"/>
              </a:rPr>
              <a:t>（東京都江東区</a:t>
            </a:r>
            <a:r>
              <a:rPr lang="en-US" altLang="zh-TW" sz="1300" dirty="0">
                <a:latin typeface="HGSSoeiPresenceEB" pitchFamily="18" charset="-128"/>
                <a:ea typeface="HGSSoeiPresenceEB" pitchFamily="18" charset="-128"/>
              </a:rPr>
              <a:t>3</a:t>
            </a:r>
            <a:r>
              <a:rPr lang="zh-TW" altLang="en-US" sz="1300" dirty="0">
                <a:latin typeface="HGSSoeiPresenceEB" pitchFamily="18" charset="-128"/>
                <a:ea typeface="HGSSoeiPresenceEB" pitchFamily="18" charset="-128"/>
              </a:rPr>
              <a:t>－</a:t>
            </a:r>
            <a:r>
              <a:rPr lang="en-US" altLang="zh-TW" sz="1300" dirty="0">
                <a:latin typeface="HGSSoeiPresenceEB" pitchFamily="18" charset="-128"/>
                <a:ea typeface="HGSSoeiPresenceEB" pitchFamily="18" charset="-128"/>
              </a:rPr>
              <a:t>2</a:t>
            </a:r>
            <a:r>
              <a:rPr lang="zh-TW" altLang="en-US" sz="1300" dirty="0">
                <a:latin typeface="HGSSoeiPresenceEB" pitchFamily="18" charset="-128"/>
                <a:ea typeface="HGSSoeiPresenceEB" pitchFamily="18" charset="-128"/>
              </a:rPr>
              <a:t>－</a:t>
            </a:r>
            <a:r>
              <a:rPr lang="en-US" altLang="zh-TW" sz="1300" dirty="0">
                <a:latin typeface="HGSSoeiPresenceEB" pitchFamily="18" charset="-128"/>
                <a:ea typeface="HGSSoeiPresenceEB" pitchFamily="18" charset="-128"/>
              </a:rPr>
              <a:t>3</a:t>
            </a:r>
            <a:r>
              <a:rPr lang="zh-TW" altLang="en-US" sz="1300" dirty="0">
                <a:latin typeface="HGSSoeiPresenceEB" pitchFamily="18" charset="-128"/>
                <a:ea typeface="HGSSoeiPresenceEB" pitchFamily="18" charset="-128"/>
              </a:rPr>
              <a:t>）</a:t>
            </a:r>
            <a:endParaRPr lang="zh-CN" altLang="en-US" sz="1300" dirty="0">
              <a:latin typeface="HGSSoeiPresenceEB" pitchFamily="18" charset="-128"/>
              <a:ea typeface="HGSSoeiPresenceEB" pitchFamily="18" charset="-128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4161347" y="3972250"/>
            <a:ext cx="576117" cy="2569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70" dirty="0">
                <a:solidFill>
                  <a:schemeClr val="bg1"/>
                </a:solidFill>
                <a:latin typeface="MS PMincho" pitchFamily="18" charset="-128"/>
                <a:ea typeface="MS PMincho" pitchFamily="18" charset="-128"/>
              </a:rPr>
              <a:t>会場</a:t>
            </a:r>
            <a:endParaRPr lang="zh-CN" altLang="en-US" sz="1070" dirty="0">
              <a:solidFill>
                <a:schemeClr val="bg1"/>
              </a:solidFill>
              <a:latin typeface="MS PMincho" pitchFamily="18" charset="-128"/>
              <a:ea typeface="MS PMincho" pitchFamily="18" charset="-128"/>
            </a:endParaRPr>
          </a:p>
        </p:txBody>
      </p:sp>
      <p:pic>
        <p:nvPicPr>
          <p:cNvPr id="75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31611" y="4689959"/>
            <a:ext cx="435590" cy="50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7" name="TextBox 76"/>
          <p:cNvSpPr txBox="1"/>
          <p:nvPr/>
        </p:nvSpPr>
        <p:spPr>
          <a:xfrm>
            <a:off x="4667201" y="4513682"/>
            <a:ext cx="2968039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dirty="0">
                <a:latin typeface="HGSSoeiPresenceEB" pitchFamily="18" charset="-128"/>
                <a:ea typeface="HGSSoeiPresenceEB" pitchFamily="18" charset="-128"/>
              </a:rPr>
              <a:t>先着</a:t>
            </a:r>
            <a:r>
              <a:rPr lang="en-US" altLang="ja-JP" sz="3800" dirty="0">
                <a:latin typeface="HGSSoeiPresenceEB" pitchFamily="18" charset="-128"/>
                <a:ea typeface="HGSSoeiPresenceEB" pitchFamily="18" charset="-128"/>
              </a:rPr>
              <a:t>50</a:t>
            </a:r>
            <a:r>
              <a:rPr lang="ja-JP" altLang="en-US" sz="2000" dirty="0">
                <a:latin typeface="HGSSoeiPresenceEB" pitchFamily="18" charset="-128"/>
                <a:ea typeface="HGSSoeiPresenceEB" pitchFamily="18" charset="-128"/>
              </a:rPr>
              <a:t>名</a:t>
            </a:r>
          </a:p>
        </p:txBody>
      </p:sp>
      <p:sp>
        <p:nvSpPr>
          <p:cNvPr id="79" name="TextBox 78"/>
          <p:cNvSpPr txBox="1"/>
          <p:nvPr/>
        </p:nvSpPr>
        <p:spPr>
          <a:xfrm>
            <a:off x="4161347" y="4771456"/>
            <a:ext cx="576117" cy="2569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70" dirty="0">
                <a:solidFill>
                  <a:schemeClr val="bg1"/>
                </a:solidFill>
                <a:latin typeface="MS PMincho" pitchFamily="18" charset="-128"/>
                <a:ea typeface="MS PMincho" pitchFamily="18" charset="-128"/>
              </a:rPr>
              <a:t>定員</a:t>
            </a:r>
            <a:endParaRPr lang="zh-CN" altLang="en-US" sz="1070" dirty="0">
              <a:solidFill>
                <a:schemeClr val="bg1"/>
              </a:solidFill>
              <a:latin typeface="MS PMincho" pitchFamily="18" charset="-128"/>
              <a:ea typeface="MS PMincho" pitchFamily="18" charset="-128"/>
            </a:endParaRPr>
          </a:p>
        </p:txBody>
      </p:sp>
      <p:pic>
        <p:nvPicPr>
          <p:cNvPr id="80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31611" y="5366049"/>
            <a:ext cx="435590" cy="50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1" name="TextBox 80"/>
          <p:cNvSpPr txBox="1"/>
          <p:nvPr/>
        </p:nvSpPr>
        <p:spPr>
          <a:xfrm>
            <a:off x="4667201" y="5309840"/>
            <a:ext cx="2724199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14</a:t>
            </a:r>
            <a:r>
              <a:rPr lang="zh-TW" altLang="en-US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時</a:t>
            </a:r>
            <a:r>
              <a:rPr lang="en-US" altLang="zh-TW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30</a:t>
            </a:r>
            <a:r>
              <a:rPr lang="zh-TW" altLang="en-US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分～</a:t>
            </a:r>
            <a:r>
              <a:rPr lang="en-US" altLang="zh-TW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15</a:t>
            </a:r>
            <a:r>
              <a:rPr lang="zh-TW" altLang="en-US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時</a:t>
            </a:r>
            <a:r>
              <a:rPr lang="en-US" altLang="zh-TW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30</a:t>
            </a:r>
            <a:r>
              <a:rPr lang="zh-TW" altLang="en-US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分</a:t>
            </a:r>
            <a:endParaRPr lang="ja-JP" altLang="en-US" sz="1500" dirty="0">
              <a:solidFill>
                <a:srgbClr val="1A67B2"/>
              </a:solidFill>
              <a:latin typeface="HGSSoeiPresenceEB" pitchFamily="18" charset="-128"/>
              <a:ea typeface="HGSSoeiPresenceEB" pitchFamily="18" charset="-128"/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4161347" y="5447546"/>
            <a:ext cx="576117" cy="2569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70" dirty="0">
                <a:solidFill>
                  <a:schemeClr val="bg1"/>
                </a:solidFill>
                <a:latin typeface="MS PMincho" pitchFamily="18" charset="-128"/>
                <a:ea typeface="MS PMincho" pitchFamily="18" charset="-128"/>
              </a:rPr>
              <a:t>第</a:t>
            </a:r>
            <a:r>
              <a:rPr lang="en-US" altLang="ja-JP" sz="1070" dirty="0">
                <a:solidFill>
                  <a:schemeClr val="bg1"/>
                </a:solidFill>
                <a:latin typeface="MS PMincho" pitchFamily="18" charset="-128"/>
                <a:ea typeface="MS PMincho" pitchFamily="18" charset="-128"/>
              </a:rPr>
              <a:t>1</a:t>
            </a:r>
            <a:r>
              <a:rPr lang="ja-JP" altLang="en-US" sz="1070" dirty="0">
                <a:solidFill>
                  <a:schemeClr val="bg1"/>
                </a:solidFill>
                <a:latin typeface="MS PMincho" pitchFamily="18" charset="-128"/>
                <a:ea typeface="MS PMincho" pitchFamily="18" charset="-128"/>
              </a:rPr>
              <a:t>部</a:t>
            </a:r>
            <a:endParaRPr lang="zh-CN" altLang="en-US" sz="1070" dirty="0">
              <a:solidFill>
                <a:schemeClr val="bg1"/>
              </a:solidFill>
              <a:latin typeface="MS PMincho" pitchFamily="18" charset="-128"/>
              <a:ea typeface="MS PMincho" pitchFamily="18" charset="-128"/>
            </a:endParaRPr>
          </a:p>
        </p:txBody>
      </p:sp>
      <p:sp>
        <p:nvSpPr>
          <p:cNvPr id="83" name="TextBox 82"/>
          <p:cNvSpPr txBox="1"/>
          <p:nvPr/>
        </p:nvSpPr>
        <p:spPr>
          <a:xfrm>
            <a:off x="4667201" y="5525864"/>
            <a:ext cx="310837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 dirty="0">
                <a:latin typeface="HGSSoeiPresenceEB" pitchFamily="18" charset="-128"/>
                <a:ea typeface="HGSSoeiPresenceEB" pitchFamily="18" charset="-128"/>
              </a:rPr>
              <a:t>深層学習</a:t>
            </a:r>
            <a:r>
              <a:rPr lang="en-US" altLang="zh-CN" sz="1600" dirty="0">
                <a:latin typeface="HGSSoeiPresenceEB" pitchFamily="18" charset="-128"/>
                <a:ea typeface="HGSSoeiPresenceEB" pitchFamily="18" charset="-128"/>
              </a:rPr>
              <a:t>(</a:t>
            </a:r>
            <a:r>
              <a:rPr lang="en-US" altLang="zh-TW" sz="1600" dirty="0">
                <a:latin typeface="HGSSoeiPresenceEB" pitchFamily="18" charset="-128"/>
                <a:ea typeface="HGSSoeiPresenceEB" pitchFamily="18" charset="-128"/>
              </a:rPr>
              <a:t>Deep </a:t>
            </a:r>
          </a:p>
          <a:p>
            <a:r>
              <a:rPr lang="en-US" altLang="zh-TW" sz="1600" dirty="0">
                <a:latin typeface="HGSSoeiPresenceEB" pitchFamily="18" charset="-128"/>
                <a:ea typeface="HGSSoeiPresenceEB" pitchFamily="18" charset="-128"/>
              </a:rPr>
              <a:t>Learning)</a:t>
            </a:r>
            <a:r>
              <a:rPr lang="ja-JP" altLang="en-US" sz="1600" dirty="0">
                <a:latin typeface="HGSSoeiPresenceEB" pitchFamily="18" charset="-128"/>
                <a:ea typeface="HGSSoeiPresenceEB" pitchFamily="18" charset="-128"/>
              </a:rPr>
              <a:t>とは</a:t>
            </a:r>
            <a:r>
              <a:rPr lang="zh-CN" altLang="en-US" sz="1600" dirty="0">
                <a:latin typeface="HGSSoeiPresenceEB" pitchFamily="18" charset="-128"/>
                <a:ea typeface="HGSSoeiPresenceEB" pitchFamily="18" charset="-128"/>
              </a:rPr>
              <a:t>何</a:t>
            </a:r>
            <a:r>
              <a:rPr lang="ja-JP" altLang="en-US" sz="1600" dirty="0">
                <a:latin typeface="HGSSoeiPresenceEB" pitchFamily="18" charset="-128"/>
                <a:ea typeface="HGSSoeiPresenceEB" pitchFamily="18" charset="-128"/>
              </a:rPr>
              <a:t>か？</a:t>
            </a:r>
          </a:p>
        </p:txBody>
      </p:sp>
      <p:sp>
        <p:nvSpPr>
          <p:cNvPr id="84" name="TextBox 83"/>
          <p:cNvSpPr txBox="1"/>
          <p:nvPr/>
        </p:nvSpPr>
        <p:spPr>
          <a:xfrm>
            <a:off x="4667201" y="6055748"/>
            <a:ext cx="2724199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600" dirty="0">
                <a:latin typeface="MS PMincho" pitchFamily="18" charset="-128"/>
                <a:ea typeface="MS PMincho" pitchFamily="18" charset="-128"/>
              </a:rPr>
              <a:t>※</a:t>
            </a:r>
            <a:r>
              <a:rPr lang="ja-JP" altLang="en-US" sz="600" dirty="0">
                <a:latin typeface="MS PMincho" pitchFamily="18" charset="-128"/>
                <a:ea typeface="MS PMincho" pitchFamily="18" charset="-128"/>
              </a:rPr>
              <a:t>ご出席者の方にデモンストレーションにご参加頂きます。</a:t>
            </a:r>
          </a:p>
        </p:txBody>
      </p:sp>
      <p:sp>
        <p:nvSpPr>
          <p:cNvPr id="85" name="TextBox 84"/>
          <p:cNvSpPr txBox="1"/>
          <p:nvPr/>
        </p:nvSpPr>
        <p:spPr>
          <a:xfrm>
            <a:off x="4667201" y="6198314"/>
            <a:ext cx="296803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700" dirty="0">
                <a:latin typeface="HGSSoeiPresenceEB" pitchFamily="18" charset="-128"/>
                <a:ea typeface="HGSSoeiPresenceEB" pitchFamily="18" charset="-128"/>
              </a:rPr>
              <a:t>講師：</a:t>
            </a:r>
            <a:r>
              <a:rPr lang="ja-JP" altLang="en-US" sz="1000" dirty="0">
                <a:latin typeface="HGSSoeiPresenceEB" pitchFamily="18" charset="-128"/>
                <a:ea typeface="HGSSoeiPresenceEB" pitchFamily="18" charset="-128"/>
              </a:rPr>
              <a:t>明日 来男</a:t>
            </a:r>
            <a:r>
              <a:rPr lang="ja-JP" altLang="en-US" sz="700" dirty="0">
                <a:latin typeface="HGSSoeiPresenceEB" pitchFamily="18" charset="-128"/>
                <a:ea typeface="HGSSoeiPresenceEB" pitchFamily="18" charset="-128"/>
              </a:rPr>
              <a:t>（アスクル大学情報処理学部教授）</a:t>
            </a:r>
          </a:p>
        </p:txBody>
      </p:sp>
      <p:sp>
        <p:nvSpPr>
          <p:cNvPr id="86" name="TextBox 85"/>
          <p:cNvSpPr txBox="1"/>
          <p:nvPr/>
        </p:nvSpPr>
        <p:spPr>
          <a:xfrm>
            <a:off x="4667201" y="6389960"/>
            <a:ext cx="250321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700" dirty="0">
                <a:latin typeface="MS PMincho" pitchFamily="18" charset="-128"/>
                <a:ea typeface="MS PMincho" pitchFamily="18" charset="-128"/>
              </a:rPr>
              <a:t>【</a:t>
            </a:r>
            <a:r>
              <a:rPr lang="ja-JP" altLang="en-US" sz="700" dirty="0">
                <a:latin typeface="MS PMincho" pitchFamily="18" charset="-128"/>
                <a:ea typeface="MS PMincho" pitchFamily="18" charset="-128"/>
              </a:rPr>
              <a:t>略歴</a:t>
            </a:r>
            <a:r>
              <a:rPr lang="en-US" altLang="ja-JP" sz="700" dirty="0">
                <a:latin typeface="MS PMincho" pitchFamily="18" charset="-128"/>
                <a:ea typeface="MS PMincho" pitchFamily="18" charset="-128"/>
              </a:rPr>
              <a:t>】</a:t>
            </a:r>
          </a:p>
          <a:p>
            <a:r>
              <a:rPr lang="en-US" altLang="ja-JP" sz="700" dirty="0">
                <a:latin typeface="MS PMincho" pitchFamily="18" charset="-128"/>
                <a:ea typeface="MS PMincho" pitchFamily="18" charset="-128"/>
              </a:rPr>
              <a:t>2000</a:t>
            </a:r>
            <a:r>
              <a:rPr lang="ja-JP" altLang="en-US" sz="700" dirty="0">
                <a:latin typeface="MS PMincho" pitchFamily="18" charset="-128"/>
                <a:ea typeface="MS PMincho" pitchFamily="18" charset="-128"/>
              </a:rPr>
              <a:t>年アスクル大学非常勤講師就任　</a:t>
            </a:r>
            <a:r>
              <a:rPr lang="en-US" altLang="ja-JP" sz="700" dirty="0">
                <a:latin typeface="MS PMincho" pitchFamily="18" charset="-128"/>
                <a:ea typeface="MS PMincho" pitchFamily="18" charset="-128"/>
              </a:rPr>
              <a:t>2001</a:t>
            </a:r>
            <a:r>
              <a:rPr lang="ja-JP" altLang="en-US" sz="700" dirty="0">
                <a:latin typeface="MS PMincho" pitchFamily="18" charset="-128"/>
                <a:ea typeface="MS PMincho" pitchFamily="18" charset="-128"/>
              </a:rPr>
              <a:t>年アスクル大学アメリカ校非常勤講師就任　</a:t>
            </a:r>
            <a:r>
              <a:rPr lang="en-US" altLang="ja-JP" sz="700" dirty="0">
                <a:latin typeface="MS PMincho" pitchFamily="18" charset="-128"/>
                <a:ea typeface="MS PMincho" pitchFamily="18" charset="-128"/>
              </a:rPr>
              <a:t>2005</a:t>
            </a:r>
            <a:r>
              <a:rPr lang="ja-JP" altLang="en-US" sz="700" dirty="0">
                <a:latin typeface="MS PMincho" pitchFamily="18" charset="-128"/>
                <a:ea typeface="MS PMincho" pitchFamily="18" charset="-128"/>
              </a:rPr>
              <a:t>年アスクル大学情報処理学部教授に就任。</a:t>
            </a:r>
          </a:p>
        </p:txBody>
      </p:sp>
      <p:pic>
        <p:nvPicPr>
          <p:cNvPr id="8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31611" y="7178437"/>
            <a:ext cx="435590" cy="50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9" name="TextBox 88"/>
          <p:cNvSpPr txBox="1"/>
          <p:nvPr/>
        </p:nvSpPr>
        <p:spPr>
          <a:xfrm>
            <a:off x="4667201" y="7434280"/>
            <a:ext cx="2823490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HGSSoeiPresenceEB" pitchFamily="18" charset="-128"/>
                <a:ea typeface="HGSSoeiPresenceEB" pitchFamily="18" charset="-128"/>
              </a:rPr>
              <a:t>人工知能の活用事例</a:t>
            </a:r>
          </a:p>
          <a:p>
            <a:r>
              <a:rPr lang="ja-JP" altLang="en-US" sz="1600" dirty="0">
                <a:latin typeface="HGSSoeiPresenceEB" pitchFamily="18" charset="-128"/>
                <a:ea typeface="HGSSoeiPresenceEB" pitchFamily="18" charset="-128"/>
              </a:rPr>
              <a:t>金融業界から</a:t>
            </a:r>
          </a:p>
          <a:p>
            <a:r>
              <a:rPr lang="ja-JP" altLang="en-US" sz="1600" dirty="0">
                <a:latin typeface="HGSSoeiPresenceEB" pitchFamily="18" charset="-128"/>
                <a:ea typeface="HGSSoeiPresenceEB" pitchFamily="18" charset="-128"/>
              </a:rPr>
              <a:t>コンピュータ将棋まで</a:t>
            </a:r>
            <a:endParaRPr lang="zh-CN" altLang="en-US" sz="1600" dirty="0">
              <a:latin typeface="HGSSoeiPresenceEB" pitchFamily="18" charset="-128"/>
              <a:ea typeface="HGSSoeiPresenceEB" pitchFamily="18" charset="-128"/>
            </a:endParaRPr>
          </a:p>
        </p:txBody>
      </p:sp>
      <p:sp>
        <p:nvSpPr>
          <p:cNvPr id="90" name="TextBox 89"/>
          <p:cNvSpPr txBox="1"/>
          <p:nvPr/>
        </p:nvSpPr>
        <p:spPr>
          <a:xfrm>
            <a:off x="4161347" y="7259934"/>
            <a:ext cx="576117" cy="2569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70" dirty="0">
                <a:solidFill>
                  <a:schemeClr val="bg1"/>
                </a:solidFill>
                <a:latin typeface="MS PMincho" pitchFamily="18" charset="-128"/>
                <a:ea typeface="MS PMincho" pitchFamily="18" charset="-128"/>
              </a:rPr>
              <a:t>会場</a:t>
            </a:r>
            <a:endParaRPr lang="zh-CN" altLang="en-US" sz="1070" dirty="0">
              <a:solidFill>
                <a:schemeClr val="bg1"/>
              </a:solidFill>
              <a:latin typeface="MS PMincho" pitchFamily="18" charset="-128"/>
              <a:ea typeface="MS PMincho" pitchFamily="18" charset="-128"/>
            </a:endParaRPr>
          </a:p>
        </p:txBody>
      </p:sp>
      <p:sp>
        <p:nvSpPr>
          <p:cNvPr id="91" name="TextBox 90"/>
          <p:cNvSpPr txBox="1"/>
          <p:nvPr/>
        </p:nvSpPr>
        <p:spPr>
          <a:xfrm>
            <a:off x="4667201" y="8118152"/>
            <a:ext cx="296803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700" dirty="0">
                <a:latin typeface="HGSSoeiPresenceEB" pitchFamily="18" charset="-128"/>
                <a:ea typeface="HGSSoeiPresenceEB" pitchFamily="18" charset="-128"/>
              </a:rPr>
              <a:t>講師：</a:t>
            </a:r>
            <a:r>
              <a:rPr lang="ja-JP" altLang="en-US" sz="1000" dirty="0">
                <a:latin typeface="HGSSoeiPresenceEB" pitchFamily="18" charset="-128"/>
                <a:ea typeface="HGSSoeiPresenceEB" pitchFamily="18" charset="-128"/>
              </a:rPr>
              <a:t>明日 来子</a:t>
            </a:r>
            <a:r>
              <a:rPr lang="ja-JP" altLang="en-US" sz="700" dirty="0">
                <a:latin typeface="HGSSoeiPresenceEB" pitchFamily="18" charset="-128"/>
                <a:ea typeface="HGSSoeiPresenceEB" pitchFamily="18" charset="-128"/>
              </a:rPr>
              <a:t>（アスクル大学情報処理学部教授）</a:t>
            </a:r>
          </a:p>
        </p:txBody>
      </p:sp>
      <p:sp>
        <p:nvSpPr>
          <p:cNvPr id="92" name="TextBox 91"/>
          <p:cNvSpPr txBox="1"/>
          <p:nvPr/>
        </p:nvSpPr>
        <p:spPr>
          <a:xfrm>
            <a:off x="4667201" y="8309798"/>
            <a:ext cx="250321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700" dirty="0">
                <a:latin typeface="MS PMincho" pitchFamily="18" charset="-128"/>
                <a:ea typeface="MS PMincho" pitchFamily="18" charset="-128"/>
              </a:rPr>
              <a:t>【</a:t>
            </a:r>
            <a:r>
              <a:rPr lang="ja-JP" altLang="en-US" sz="700" dirty="0">
                <a:latin typeface="MS PMincho" pitchFamily="18" charset="-128"/>
                <a:ea typeface="MS PMincho" pitchFamily="18" charset="-128"/>
              </a:rPr>
              <a:t>略歴</a:t>
            </a:r>
            <a:r>
              <a:rPr lang="en-US" altLang="ja-JP" sz="700" dirty="0">
                <a:latin typeface="MS PMincho" pitchFamily="18" charset="-128"/>
                <a:ea typeface="MS PMincho" pitchFamily="18" charset="-128"/>
              </a:rPr>
              <a:t>】</a:t>
            </a:r>
          </a:p>
          <a:p>
            <a:r>
              <a:rPr lang="en-US" altLang="ja-JP" sz="700" dirty="0">
                <a:latin typeface="MS PMincho" pitchFamily="18" charset="-128"/>
                <a:ea typeface="MS PMincho" pitchFamily="18" charset="-128"/>
              </a:rPr>
              <a:t>2000</a:t>
            </a:r>
            <a:r>
              <a:rPr lang="ja-JP" altLang="en-US" sz="700" dirty="0">
                <a:latin typeface="MS PMincho" pitchFamily="18" charset="-128"/>
                <a:ea typeface="MS PMincho" pitchFamily="18" charset="-128"/>
              </a:rPr>
              <a:t>年アスクル大学非常勤講師就任　</a:t>
            </a:r>
            <a:r>
              <a:rPr lang="en-US" altLang="ja-JP" sz="700" dirty="0">
                <a:latin typeface="MS PMincho" pitchFamily="18" charset="-128"/>
                <a:ea typeface="MS PMincho" pitchFamily="18" charset="-128"/>
              </a:rPr>
              <a:t>2001</a:t>
            </a:r>
            <a:r>
              <a:rPr lang="ja-JP" altLang="en-US" sz="700" dirty="0">
                <a:latin typeface="MS PMincho" pitchFamily="18" charset="-128"/>
                <a:ea typeface="MS PMincho" pitchFamily="18" charset="-128"/>
              </a:rPr>
              <a:t>年アスクル大学アメリカ校非常勤講師就任　</a:t>
            </a:r>
            <a:r>
              <a:rPr lang="en-US" altLang="ja-JP" sz="700" dirty="0">
                <a:latin typeface="MS PMincho" pitchFamily="18" charset="-128"/>
                <a:ea typeface="MS PMincho" pitchFamily="18" charset="-128"/>
              </a:rPr>
              <a:t>2005</a:t>
            </a:r>
            <a:r>
              <a:rPr lang="ja-JP" altLang="en-US" sz="700" dirty="0">
                <a:latin typeface="MS PMincho" pitchFamily="18" charset="-128"/>
                <a:ea typeface="MS PMincho" pitchFamily="18" charset="-128"/>
              </a:rPr>
              <a:t>年アスクル大学情報処理学部教授に就任。</a:t>
            </a:r>
          </a:p>
        </p:txBody>
      </p:sp>
      <p:pic>
        <p:nvPicPr>
          <p:cNvPr id="7" name="Picture 4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98675" y="9073198"/>
            <a:ext cx="2721183" cy="140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99386" y="9233535"/>
            <a:ext cx="1158368" cy="1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93" name="TextBox 92"/>
          <p:cNvSpPr txBox="1"/>
          <p:nvPr/>
        </p:nvSpPr>
        <p:spPr>
          <a:xfrm>
            <a:off x="4682441" y="7182048"/>
            <a:ext cx="282349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15</a:t>
            </a:r>
            <a:r>
              <a:rPr lang="zh-TW" altLang="en-US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時</a:t>
            </a:r>
            <a:r>
              <a:rPr lang="en-US" altLang="zh-TW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30</a:t>
            </a:r>
            <a:r>
              <a:rPr lang="zh-TW" altLang="en-US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分～</a:t>
            </a:r>
            <a:r>
              <a:rPr lang="en-US" altLang="zh-TW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16</a:t>
            </a:r>
            <a:r>
              <a:rPr lang="zh-TW" altLang="en-US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時</a:t>
            </a:r>
            <a:r>
              <a:rPr lang="en-US" altLang="zh-TW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30</a:t>
            </a:r>
            <a:r>
              <a:rPr lang="zh-TW" altLang="en-US" sz="1500" dirty="0">
                <a:solidFill>
                  <a:srgbClr val="1A67B2"/>
                </a:solidFill>
                <a:latin typeface="HGSSoeiPresenceEB" pitchFamily="18" charset="-128"/>
                <a:ea typeface="HGSSoeiPresenceEB" pitchFamily="18" charset="-128"/>
              </a:rPr>
              <a:t>分</a:t>
            </a:r>
            <a:endParaRPr lang="ja-JP" altLang="en-US" sz="1500" dirty="0">
              <a:solidFill>
                <a:srgbClr val="1A67B2"/>
              </a:solidFill>
              <a:latin typeface="HGSSoeiPresenceEB" pitchFamily="18" charset="-128"/>
              <a:ea typeface="HGSSoeiPresenceEB" pitchFamily="18" charset="-128"/>
            </a:endParaRPr>
          </a:p>
        </p:txBody>
      </p:sp>
      <p:sp>
        <p:nvSpPr>
          <p:cNvPr id="88" name="TextBox 87"/>
          <p:cNvSpPr txBox="1"/>
          <p:nvPr/>
        </p:nvSpPr>
        <p:spPr>
          <a:xfrm>
            <a:off x="5230788" y="9197255"/>
            <a:ext cx="1154772" cy="2000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700" dirty="0">
                <a:solidFill>
                  <a:srgbClr val="1A67B2"/>
                </a:solidFill>
                <a:latin typeface="MS PMincho" pitchFamily="18" charset="-128"/>
                <a:ea typeface="MS PMincho" pitchFamily="18" charset="-128"/>
              </a:rPr>
              <a:t>お問い合わせ お申込み</a:t>
            </a:r>
          </a:p>
        </p:txBody>
      </p:sp>
      <p:sp>
        <p:nvSpPr>
          <p:cNvPr id="94" name="TextBox 93"/>
          <p:cNvSpPr txBox="1"/>
          <p:nvPr/>
        </p:nvSpPr>
        <p:spPr>
          <a:xfrm>
            <a:off x="4518661" y="9414296"/>
            <a:ext cx="31165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b="1" dirty="0">
                <a:latin typeface="+mn-ea"/>
              </a:rPr>
              <a:t>アスクルビジネストレンドセミナー事務局</a:t>
            </a:r>
          </a:p>
        </p:txBody>
      </p:sp>
      <p:sp>
        <p:nvSpPr>
          <p:cNvPr id="95" name="TextBox 94"/>
          <p:cNvSpPr txBox="1"/>
          <p:nvPr/>
        </p:nvSpPr>
        <p:spPr>
          <a:xfrm>
            <a:off x="4518661" y="9702328"/>
            <a:ext cx="260119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latin typeface="MS PMincho" pitchFamily="18" charset="-128"/>
                <a:ea typeface="MS PMincho" pitchFamily="18" charset="-128"/>
              </a:rPr>
              <a:t>ＴＥＬ：</a:t>
            </a:r>
            <a:r>
              <a:rPr lang="en-US" altLang="ja-JP" sz="800" dirty="0">
                <a:latin typeface="MS PMincho" pitchFamily="18" charset="-128"/>
                <a:ea typeface="MS PMincho" pitchFamily="18" charset="-128"/>
              </a:rPr>
              <a:t>03-1234</a:t>
            </a:r>
            <a:r>
              <a:rPr lang="ja-JP" altLang="en-US" sz="800" dirty="0">
                <a:latin typeface="MS PMincho" pitchFamily="18" charset="-128"/>
                <a:ea typeface="MS PMincho" pitchFamily="18" charset="-128"/>
              </a:rPr>
              <a:t>－</a:t>
            </a:r>
            <a:r>
              <a:rPr lang="en-US" altLang="ja-JP" sz="800" dirty="0">
                <a:latin typeface="MS PMincho" pitchFamily="18" charset="-128"/>
                <a:ea typeface="MS PMincho" pitchFamily="18" charset="-128"/>
              </a:rPr>
              <a:t>1111</a:t>
            </a:r>
          </a:p>
          <a:p>
            <a:r>
              <a:rPr lang="en-US" altLang="ja-JP" sz="800" dirty="0" err="1">
                <a:latin typeface="MS PMincho" pitchFamily="18" charset="-128"/>
                <a:ea typeface="MS PMincho" pitchFamily="18" charset="-128"/>
              </a:rPr>
              <a:t>MAILl</a:t>
            </a:r>
            <a:r>
              <a:rPr lang="en-US" altLang="ja-JP" sz="800" dirty="0">
                <a:latin typeface="MS PMincho" pitchFamily="18" charset="-128"/>
                <a:ea typeface="MS PMincho" pitchFamily="18" charset="-128"/>
              </a:rPr>
              <a:t>:××××</a:t>
            </a:r>
            <a:r>
              <a:rPr lang="ja-JP" altLang="en-US" sz="800" dirty="0">
                <a:latin typeface="MS PMincho" pitchFamily="18" charset="-128"/>
                <a:ea typeface="MS PMincho" pitchFamily="18" charset="-128"/>
              </a:rPr>
              <a:t>＠</a:t>
            </a:r>
            <a:r>
              <a:rPr lang="en-US" altLang="ja-JP" sz="800" dirty="0">
                <a:latin typeface="MS PMincho" pitchFamily="18" charset="-128"/>
                <a:ea typeface="MS PMincho" pitchFamily="18" charset="-128"/>
              </a:rPr>
              <a:t>×××</a:t>
            </a:r>
          </a:p>
          <a:p>
            <a:r>
              <a:rPr lang="en-US" altLang="ja-JP" sz="800" dirty="0">
                <a:latin typeface="MS PMincho" pitchFamily="18" charset="-128"/>
                <a:ea typeface="MS PMincho" pitchFamily="18" charset="-128"/>
              </a:rPr>
              <a:t>URL</a:t>
            </a:r>
            <a:r>
              <a:rPr lang="ja-JP" altLang="en-US" sz="800" dirty="0">
                <a:latin typeface="MS PMincho" pitchFamily="18" charset="-128"/>
                <a:ea typeface="MS PMincho" pitchFamily="18" charset="-128"/>
              </a:rPr>
              <a:t>　</a:t>
            </a:r>
            <a:r>
              <a:rPr lang="en-US" altLang="ja-JP" sz="800" dirty="0">
                <a:latin typeface="MS PMincho" pitchFamily="18" charset="-128"/>
                <a:ea typeface="MS PMincho" pitchFamily="18" charset="-128"/>
              </a:rPr>
              <a:t>http://www.askult.com/</a:t>
            </a:r>
            <a:endParaRPr lang="ja-JP" altLang="en-US" sz="800" dirty="0">
              <a:latin typeface="MS PMincho" pitchFamily="18" charset="-128"/>
              <a:ea typeface="MS PMincho" pitchFamily="18" charset="-128"/>
            </a:endParaRPr>
          </a:p>
        </p:txBody>
      </p:sp>
      <p:pic>
        <p:nvPicPr>
          <p:cNvPr id="3" name="Picture 3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51220" y="4650790"/>
            <a:ext cx="540000" cy="5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6062287" y="4722358"/>
            <a:ext cx="748469" cy="4179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800" dirty="0">
                <a:solidFill>
                  <a:srgbClr val="FF0000"/>
                </a:solidFill>
                <a:latin typeface="MS PMincho" pitchFamily="18" charset="-128"/>
                <a:ea typeface="MS PMincho" pitchFamily="18" charset="-128"/>
              </a:rPr>
              <a:t>参加費</a:t>
            </a:r>
          </a:p>
          <a:p>
            <a:pPr algn="ctr"/>
            <a:r>
              <a:rPr lang="zh-CN" altLang="en-US" sz="1316" dirty="0">
                <a:solidFill>
                  <a:srgbClr val="FF0000"/>
                </a:solidFill>
                <a:latin typeface="MS PMincho" pitchFamily="18" charset="-128"/>
                <a:ea typeface="MS PMincho" pitchFamily="18" charset="-128"/>
              </a:rPr>
              <a:t>無料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264</Words>
  <Application>Microsoft Office PowerPoint</Application>
  <PresentationFormat>ユーザー設定</PresentationFormat>
  <Paragraphs>51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HGSSoeiPresenceEB</vt:lpstr>
      <vt:lpstr>HGSoeiPresenceEB</vt:lpstr>
      <vt:lpstr>ＭＳ Ｐゴシック</vt:lpstr>
      <vt:lpstr>ＭＳ Ｐゴシック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2016-07-28T23:14:48Z</dcterms:created>
  <dcterms:modified xsi:type="dcterms:W3CDTF">2017-03-06T11:11:01Z</dcterms:modified>
</cp:coreProperties>
</file>

<file path=docProps/thumbnail.jpeg>
</file>