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0851D"/>
    <a:srgbClr val="595757"/>
    <a:srgbClr val="F18300"/>
    <a:srgbClr val="E94708"/>
    <a:srgbClr val="906E30"/>
    <a:srgbClr val="82582D"/>
    <a:srgbClr val="A4723A"/>
    <a:srgbClr val="664724"/>
    <a:srgbClr val="645226"/>
    <a:srgbClr val="64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89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32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12" Type="http://schemas.openxmlformats.org/officeDocument/2006/relationships/image" Target="../media/image11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11" Type="http://schemas.openxmlformats.org/officeDocument/2006/relationships/image" Target="../media/image10.emf"/><Relationship Id="rId5" Type="http://schemas.openxmlformats.org/officeDocument/2006/relationships/image" Target="../media/image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612" t="4635" r="5850"/>
          <a:stretch/>
        </p:blipFill>
        <p:spPr bwMode="auto">
          <a:xfrm>
            <a:off x="-1" y="-109182"/>
            <a:ext cx="7776000" cy="110935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3867" y="6402388"/>
            <a:ext cx="6245888" cy="417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0088" y="661672"/>
            <a:ext cx="1623979" cy="205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700088" y="983597"/>
            <a:ext cx="691991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4000" dirty="0">
                <a:solidFill>
                  <a:srgbClr val="F18300"/>
                </a:solidFill>
                <a:latin typeface="HGPSoeiKakugothicUB" pitchFamily="50" charset="-128"/>
                <a:ea typeface="HGPSoeiKakugothicUB" pitchFamily="50" charset="-128"/>
              </a:rPr>
              <a:t>自転車のルールとマナー教室</a:t>
            </a:r>
            <a:endParaRPr lang="en-US" sz="4000" dirty="0">
              <a:solidFill>
                <a:srgbClr val="F1830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89340" y="1827213"/>
            <a:ext cx="5997318" cy="363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Box 7"/>
          <p:cNvSpPr txBox="1"/>
          <p:nvPr/>
        </p:nvSpPr>
        <p:spPr>
          <a:xfrm>
            <a:off x="341486" y="5783282"/>
            <a:ext cx="711658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誰でも「加害者」になる可能性があるのが自転車事故です。</a:t>
            </a:r>
            <a:endParaRPr lang="en-US" altLang="ja-JP" sz="1400" dirty="0">
              <a:solidFill>
                <a:srgbClr val="595757"/>
              </a:solidFill>
              <a:latin typeface="MS PGothic" pitchFamily="34" charset="-128"/>
              <a:ea typeface="MS PGothic" pitchFamily="34" charset="-128"/>
            </a:endParaRPr>
          </a:p>
          <a:p>
            <a:pPr algn="ctr"/>
            <a:r>
              <a:rPr lang="ja-JP" altLang="en-US" sz="14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平成２７年４月１日に「自転車の安全で適正な利用の促進に関する条例」が制定されました。</a:t>
            </a:r>
            <a:endParaRPr lang="en-US" sz="1400" dirty="0">
              <a:solidFill>
                <a:srgbClr val="595757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28663" y="6402388"/>
            <a:ext cx="6248252" cy="705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25525" y="6782176"/>
            <a:ext cx="349250" cy="20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2" name="TextBox 11"/>
          <p:cNvSpPr txBox="1"/>
          <p:nvPr/>
        </p:nvSpPr>
        <p:spPr>
          <a:xfrm>
            <a:off x="1401415" y="6261943"/>
            <a:ext cx="571375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5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日時  </a:t>
            </a:r>
            <a:r>
              <a:rPr lang="en-US" altLang="ja-JP" sz="5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9</a:t>
            </a:r>
            <a:r>
              <a:rPr lang="zh-CN" altLang="en-US" sz="3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月</a:t>
            </a:r>
            <a:r>
              <a:rPr lang="en-US" altLang="zh-CN" sz="5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25</a:t>
            </a:r>
            <a:r>
              <a:rPr lang="zh-CN" altLang="en-US" sz="3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日</a:t>
            </a:r>
            <a:r>
              <a:rPr lang="zh-CN" altLang="en-US" sz="25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（日）</a:t>
            </a:r>
            <a:r>
              <a:rPr lang="en-US" altLang="zh-CN" sz="20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10:00〜12:00</a:t>
            </a:r>
            <a:endParaRPr lang="en-US" sz="20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8596" y="7240588"/>
            <a:ext cx="349250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4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8596" y="7588312"/>
            <a:ext cx="349250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5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8596" y="7936036"/>
            <a:ext cx="349250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6" name="TextBox 15"/>
          <p:cNvSpPr txBox="1"/>
          <p:nvPr/>
        </p:nvSpPr>
        <p:spPr>
          <a:xfrm>
            <a:off x="1325215" y="7134423"/>
            <a:ext cx="5837585" cy="11126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  <a:tabLst>
                <a:tab pos="714375" algn="l"/>
              </a:tabLst>
            </a:pPr>
            <a:r>
              <a:rPr lang="ja-JP" altLang="en-US" sz="17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場所</a:t>
            </a:r>
            <a:r>
              <a:rPr lang="en-US" altLang="ja-JP" sz="17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	</a:t>
            </a:r>
            <a:r>
              <a:rPr lang="ja-JP" altLang="en-US" sz="17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アスクル小学校</a:t>
            </a:r>
            <a:endParaRPr lang="en-US" altLang="ja-JP" sz="1700" dirty="0">
              <a:solidFill>
                <a:srgbClr val="595757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30000"/>
              </a:lnSpc>
              <a:tabLst>
                <a:tab pos="714375" algn="l"/>
              </a:tabLst>
            </a:pPr>
            <a:r>
              <a:rPr lang="zh-CN" altLang="en-US" sz="17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対象</a:t>
            </a:r>
            <a:r>
              <a:rPr lang="en-US" altLang="zh-CN" sz="17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	</a:t>
            </a:r>
            <a:r>
              <a:rPr lang="ja-JP" altLang="en-US" sz="17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どなたでも参加できます。（高齢者の方も大歓迎）</a:t>
            </a:r>
            <a:endParaRPr lang="en-US" altLang="ja-JP" sz="1700" dirty="0">
              <a:solidFill>
                <a:srgbClr val="595757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130000"/>
              </a:lnSpc>
            </a:pPr>
            <a:r>
              <a:rPr lang="zh-CN" altLang="en-US" sz="17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内容</a:t>
            </a:r>
            <a:endParaRPr lang="en-US" sz="1700" dirty="0">
              <a:solidFill>
                <a:srgbClr val="59575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920601" y="9249196"/>
            <a:ext cx="5837585" cy="3924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30000"/>
              </a:lnSpc>
            </a:pPr>
            <a:r>
              <a:rPr lang="en-US" altLang="ja-JP" sz="1500" dirty="0">
                <a:solidFill>
                  <a:srgbClr val="F0851D"/>
                </a:solidFill>
                <a:latin typeface="MS PGothic" pitchFamily="34" charset="-128"/>
                <a:ea typeface="MS PGothic" pitchFamily="34" charset="-128"/>
              </a:rPr>
              <a:t>※</a:t>
            </a:r>
            <a:r>
              <a:rPr lang="ja-JP" altLang="en-US" sz="1500" dirty="0">
                <a:solidFill>
                  <a:srgbClr val="F0851D"/>
                </a:solidFill>
                <a:latin typeface="MS PGothic" pitchFamily="34" charset="-128"/>
                <a:ea typeface="MS PGothic" pitchFamily="34" charset="-128"/>
              </a:rPr>
              <a:t>事前のお申し込みは不要です。当日お集りください。</a:t>
            </a:r>
            <a:endParaRPr lang="en-US" sz="1500" dirty="0">
              <a:solidFill>
                <a:srgbClr val="F0851D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9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08596" y="9808493"/>
            <a:ext cx="349250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0" name="TextBox 19"/>
          <p:cNvSpPr txBox="1"/>
          <p:nvPr/>
        </p:nvSpPr>
        <p:spPr>
          <a:xfrm>
            <a:off x="1325215" y="9702328"/>
            <a:ext cx="5837585" cy="6848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ja-JP" altLang="en-US" sz="15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問い合わせ先</a:t>
            </a:r>
            <a:endParaRPr lang="en-US" altLang="ja-JP" sz="1500" dirty="0">
              <a:solidFill>
                <a:srgbClr val="595757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lnSpc>
                <a:spcPct val="50000"/>
              </a:lnSpc>
            </a:pPr>
            <a:r>
              <a:rPr lang="zh-TW" altLang="en-US" sz="15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自転車安全教室事務局 </a:t>
            </a:r>
            <a:r>
              <a:rPr lang="en-US" altLang="zh-TW" sz="3800" spc="-250" dirty="0">
                <a:solidFill>
                  <a:srgbClr val="595757"/>
                </a:solidFill>
                <a:latin typeface="HGPSoeiKakugothicUB" pitchFamily="50" charset="-128"/>
                <a:ea typeface="HGPSoeiKakugothicUB" pitchFamily="50" charset="-128"/>
              </a:rPr>
              <a:t>03-1234-1111</a:t>
            </a:r>
            <a:endParaRPr lang="en-US" sz="3800" spc="-250" dirty="0">
              <a:solidFill>
                <a:srgbClr val="595757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800100" y="552450"/>
            <a:ext cx="1647825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000" dirty="0">
                <a:solidFill>
                  <a:srgbClr val="F18300"/>
                </a:solidFill>
                <a:latin typeface="MS PGothic" pitchFamily="34" charset="-128"/>
                <a:ea typeface="MS PGothic" pitchFamily="34" charset="-128"/>
              </a:rPr>
              <a:t>家族</a:t>
            </a:r>
            <a:r>
              <a:rPr lang="ja-JP" altLang="en-US" sz="2000" dirty="0">
                <a:solidFill>
                  <a:srgbClr val="F18300"/>
                </a:solidFill>
                <a:latin typeface="MS PGothic" pitchFamily="34" charset="-128"/>
                <a:ea typeface="MS PGothic" pitchFamily="34" charset="-128"/>
              </a:rPr>
              <a:t>で</a:t>
            </a:r>
            <a:r>
              <a:rPr lang="zh-CN" altLang="en-US" sz="2000" dirty="0">
                <a:solidFill>
                  <a:srgbClr val="F18300"/>
                </a:solidFill>
                <a:latin typeface="MS PGothic" pitchFamily="34" charset="-128"/>
                <a:ea typeface="MS PGothic" pitchFamily="34" charset="-128"/>
              </a:rPr>
              <a:t>学</a:t>
            </a:r>
            <a:r>
              <a:rPr lang="ja-JP" altLang="en-US" sz="2000" dirty="0">
                <a:solidFill>
                  <a:srgbClr val="F18300"/>
                </a:solidFill>
                <a:latin typeface="MS PGothic" pitchFamily="34" charset="-128"/>
                <a:ea typeface="MS PGothic" pitchFamily="34" charset="-128"/>
              </a:rPr>
              <a:t>ぶ</a:t>
            </a:r>
            <a:endParaRPr lang="en-US" sz="2000" dirty="0">
              <a:solidFill>
                <a:srgbClr val="F18300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4" name="Picture 3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90888" y="7985248"/>
            <a:ext cx="4506300" cy="248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" name="Picture 4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90888" y="8299862"/>
            <a:ext cx="4506300" cy="248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7" name="Picture 5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90888" y="8619701"/>
            <a:ext cx="4506300" cy="248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9" name="Picture 6"/>
          <p:cNvPicPr>
            <a:picLocks noChangeAspect="1" noChangeArrowheads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90888" y="8934121"/>
            <a:ext cx="4506300" cy="248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7" name="TextBox 16"/>
          <p:cNvSpPr txBox="1"/>
          <p:nvPr/>
        </p:nvSpPr>
        <p:spPr>
          <a:xfrm>
            <a:off x="2447628" y="7884090"/>
            <a:ext cx="4153198" cy="3605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60000"/>
              </a:lnSpc>
            </a:pPr>
            <a:r>
              <a:rPr lang="ja-JP" altLang="en-US" sz="13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「自転車安全利用五則」の説明</a:t>
            </a:r>
            <a:endParaRPr lang="en-US" sz="1300" dirty="0">
              <a:solidFill>
                <a:srgbClr val="59575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2447628" y="8193907"/>
            <a:ext cx="4153198" cy="3605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60000"/>
              </a:lnSpc>
            </a:pPr>
            <a:r>
              <a:rPr lang="ja-JP" altLang="en-US" sz="13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これだけは知っていきたい簡単整備</a:t>
            </a:r>
            <a:endParaRPr lang="en-US" sz="1300" dirty="0">
              <a:solidFill>
                <a:srgbClr val="595757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2447628" y="8519063"/>
            <a:ext cx="4153198" cy="3605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60000"/>
              </a:lnSpc>
            </a:pPr>
            <a:r>
              <a:rPr lang="ja-JP" altLang="en-US" sz="13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安全委員による実技指導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2447628" y="8829207"/>
            <a:ext cx="4153198" cy="3605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60000"/>
              </a:lnSpc>
            </a:pPr>
            <a:r>
              <a:rPr lang="ja-JP" altLang="en-US" sz="1300" dirty="0">
                <a:solidFill>
                  <a:srgbClr val="595757"/>
                </a:solidFill>
                <a:latin typeface="MS PGothic" pitchFamily="34" charset="-128"/>
                <a:ea typeface="MS PGothic" pitchFamily="34" charset="-128"/>
              </a:rPr>
              <a:t>保険の話</a:t>
            </a:r>
            <a:endParaRPr lang="en-US" sz="1300" dirty="0">
              <a:solidFill>
                <a:srgbClr val="595757"/>
              </a:solidFill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207</Words>
  <Application>Microsoft Office PowerPoint</Application>
  <PresentationFormat>ユーザー設定</PresentationFormat>
  <Paragraphs>32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2016-07-28T04:08:26Z</dcterms:created>
  <dcterms:modified xsi:type="dcterms:W3CDTF">2017-03-06T11:20:44Z</dcterms:modified>
</cp:coreProperties>
</file>

<file path=docProps/thumbnail.jpeg>
</file>