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326438" cy="121777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1A1BE"/>
    <a:srgbClr val="BFDDA2"/>
    <a:srgbClr val="ED86B3"/>
    <a:srgbClr val="44B034"/>
    <a:srgbClr val="FFF462"/>
    <a:srgbClr val="FFF45F"/>
    <a:srgbClr val="3E3A39"/>
    <a:srgbClr val="000099"/>
    <a:srgbClr val="F0F4FA"/>
    <a:srgbClr val="E8EE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712" autoAdjust="0"/>
    <p:restoredTop sz="94660"/>
  </p:normalViewPr>
  <p:slideViewPr>
    <p:cSldViewPr snapToGrid="0">
      <p:cViewPr varScale="1">
        <p:scale>
          <a:sx n="69" d="100"/>
          <a:sy n="69" d="100"/>
        </p:scale>
        <p:origin x="1220" y="64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08122" cy="611001"/>
          </a:xfrm>
          <a:prstGeom prst="rect">
            <a:avLst/>
          </a:prstGeom>
        </p:spPr>
        <p:txBody>
          <a:bodyPr vert="horz" lIns="112073" tIns="56038" rIns="112073" bIns="56038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716392" y="2"/>
            <a:ext cx="3608122" cy="611001"/>
          </a:xfrm>
          <a:prstGeom prst="rect">
            <a:avLst/>
          </a:prstGeom>
        </p:spPr>
        <p:txBody>
          <a:bodyPr vert="horz" lIns="112073" tIns="56038" rIns="112073" bIns="56038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79525" y="1520825"/>
            <a:ext cx="5767388" cy="4111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2073" tIns="56038" rIns="112073" bIns="5603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32644" y="5860525"/>
            <a:ext cx="6661150" cy="4794974"/>
          </a:xfrm>
          <a:prstGeom prst="rect">
            <a:avLst/>
          </a:prstGeom>
        </p:spPr>
        <p:txBody>
          <a:bodyPr vert="horz" lIns="112073" tIns="56038" rIns="112073" bIns="56038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566718"/>
            <a:ext cx="3608122" cy="611000"/>
          </a:xfrm>
          <a:prstGeom prst="rect">
            <a:avLst/>
          </a:prstGeom>
        </p:spPr>
        <p:txBody>
          <a:bodyPr vert="horz" lIns="112073" tIns="56038" rIns="112073" bIns="56038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716392" y="11566718"/>
            <a:ext cx="3608122" cy="611000"/>
          </a:xfrm>
          <a:prstGeom prst="rect">
            <a:avLst/>
          </a:prstGeom>
        </p:spPr>
        <p:txBody>
          <a:bodyPr vert="horz" lIns="112073" tIns="56038" rIns="112073" bIns="56038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71728" y="454780"/>
            <a:ext cx="261620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500" b="1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院長のご紹介</a:t>
            </a:r>
            <a:endParaRPr lang="en-US" sz="1500" b="1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2137576" y="1351859"/>
            <a:ext cx="1023916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800" dirty="0">
                <a:latin typeface="MS PGothic" pitchFamily="34" charset="-128"/>
                <a:ea typeface="MS PGothic" pitchFamily="34" charset="-128"/>
              </a:rPr>
              <a:t>●●療法士</a:t>
            </a:r>
            <a:endParaRPr lang="en-US" altLang="zh-TW" sz="800" dirty="0">
              <a:latin typeface="MS PGothic" pitchFamily="34" charset="-128"/>
              <a:ea typeface="MS PGothic" pitchFamily="34" charset="-128"/>
            </a:endParaRPr>
          </a:p>
          <a:p>
            <a:r>
              <a:rPr lang="zh-TW" altLang="en-US" sz="1300" dirty="0">
                <a:latin typeface="MS PGothic" pitchFamily="34" charset="-128"/>
                <a:ea typeface="MS PGothic" pitchFamily="34" charset="-128"/>
              </a:rPr>
              <a:t>鈴木 健太</a:t>
            </a:r>
            <a:endParaRPr lang="en-US" sz="13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7" name="正方形/長方形 66"/>
          <p:cNvSpPr/>
          <p:nvPr/>
        </p:nvSpPr>
        <p:spPr>
          <a:xfrm>
            <a:off x="895146" y="1048214"/>
            <a:ext cx="1224000" cy="972085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89496" y="2099395"/>
            <a:ext cx="313000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◯</a:t>
            </a:r>
            <a:endParaRPr lang="en-US" sz="1200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5696" y="3756025"/>
            <a:ext cx="2856444" cy="24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1" name="TextBox 40"/>
          <p:cNvSpPr txBox="1"/>
          <p:nvPr/>
        </p:nvSpPr>
        <p:spPr>
          <a:xfrm>
            <a:off x="565696" y="3742878"/>
            <a:ext cx="102180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当院</a:t>
            </a:r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の</a:t>
            </a:r>
            <a:r>
              <a:rPr lang="zh-TW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様子</a:t>
            </a:r>
            <a:endParaRPr 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2055346" y="4120653"/>
            <a:ext cx="1316515" cy="8771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治療スペース</a:t>
            </a:r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r>
              <a:rPr lang="en-US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1998681" y="4326879"/>
            <a:ext cx="1224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2055346" y="5220660"/>
            <a:ext cx="1276883" cy="8771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受付</a:t>
            </a:r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r>
              <a:rPr lang="en-US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</a:t>
            </a:r>
          </a:p>
        </p:txBody>
      </p:sp>
      <p:cxnSp>
        <p:nvCxnSpPr>
          <p:cNvPr id="49" name="Straight Connector 48"/>
          <p:cNvCxnSpPr/>
          <p:nvPr/>
        </p:nvCxnSpPr>
        <p:spPr>
          <a:xfrm>
            <a:off x="1998681" y="5426886"/>
            <a:ext cx="1224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/>
          <p:cNvSpPr txBox="1"/>
          <p:nvPr/>
        </p:nvSpPr>
        <p:spPr>
          <a:xfrm>
            <a:off x="2055346" y="6246717"/>
            <a:ext cx="1276883" cy="8771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latin typeface="MS PGothic" pitchFamily="34" charset="-128"/>
                <a:ea typeface="MS PGothic" pitchFamily="34" charset="-128"/>
              </a:rPr>
              <a:t>待合スペース</a:t>
            </a:r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endParaRPr lang="en-US" altLang="ja-JP" sz="800" dirty="0">
              <a:latin typeface="MS PGothic" pitchFamily="34" charset="-128"/>
              <a:ea typeface="MS PGothic" pitchFamily="34" charset="-128"/>
            </a:endParaRPr>
          </a:p>
          <a:p>
            <a:r>
              <a:rPr lang="en-US" sz="7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</a:t>
            </a:r>
          </a:p>
        </p:txBody>
      </p:sp>
      <p:cxnSp>
        <p:nvCxnSpPr>
          <p:cNvPr id="53" name="Straight Connector 52"/>
          <p:cNvCxnSpPr/>
          <p:nvPr/>
        </p:nvCxnSpPr>
        <p:spPr>
          <a:xfrm>
            <a:off x="1998681" y="6452943"/>
            <a:ext cx="1224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97114" y="750491"/>
            <a:ext cx="2856444" cy="24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6" name="TextBox 55"/>
          <p:cNvSpPr txBox="1"/>
          <p:nvPr/>
        </p:nvSpPr>
        <p:spPr>
          <a:xfrm>
            <a:off x="3897114" y="737344"/>
            <a:ext cx="102180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当院</a:t>
            </a:r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の</a:t>
            </a:r>
            <a:r>
              <a:rPr lang="zh-TW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様子</a:t>
            </a:r>
            <a:endParaRPr 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" name="Picture 6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84900" y="563725"/>
            <a:ext cx="968375" cy="798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8" name="TextBox 57"/>
          <p:cNvSpPr txBox="1"/>
          <p:nvPr/>
        </p:nvSpPr>
        <p:spPr>
          <a:xfrm>
            <a:off x="3897114" y="1169392"/>
            <a:ext cx="299898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900" dirty="0">
                <a:latin typeface="MS PGothic" pitchFamily="34" charset="-128"/>
                <a:ea typeface="MS PGothic" pitchFamily="34" charset="-128"/>
              </a:rPr>
              <a:t>初めてご来院いただいた際の治療の流れです。</a:t>
            </a:r>
            <a:endParaRPr lang="en-US" sz="900" dirty="0">
              <a:latin typeface="MS PGothic" pitchFamily="34" charset="-128"/>
              <a:ea typeface="MS PGothic" pitchFamily="34" charset="-128"/>
            </a:endParaRPr>
          </a:p>
        </p:txBody>
      </p:sp>
      <p:grpSp>
        <p:nvGrpSpPr>
          <p:cNvPr id="4" name="グループ化 3"/>
          <p:cNvGrpSpPr/>
          <p:nvPr/>
        </p:nvGrpSpPr>
        <p:grpSpPr>
          <a:xfrm>
            <a:off x="4395837" y="1705285"/>
            <a:ext cx="2420417" cy="930425"/>
            <a:chOff x="4395837" y="943285"/>
            <a:chExt cx="2420417" cy="930425"/>
          </a:xfrm>
        </p:grpSpPr>
        <p:pic>
          <p:nvPicPr>
            <p:cNvPr id="1031" name="Picture 7"/>
            <p:cNvPicPr>
              <a:picLocks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408016" y="955710"/>
              <a:ext cx="2408238" cy="9180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60" name="TextBox 59"/>
            <p:cNvSpPr txBox="1"/>
            <p:nvPr/>
          </p:nvSpPr>
          <p:spPr>
            <a:xfrm>
              <a:off x="4395837" y="943285"/>
              <a:ext cx="719088" cy="9088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4769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1</a:t>
              </a:r>
              <a:endParaRPr lang="en-US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endParaRPr>
            </a:p>
          </p:txBody>
        </p:sp>
        <p:sp>
          <p:nvSpPr>
            <p:cNvPr id="61" name="TextBox 60"/>
            <p:cNvSpPr txBox="1"/>
            <p:nvPr/>
          </p:nvSpPr>
          <p:spPr>
            <a:xfrm>
              <a:off x="5121250" y="960595"/>
              <a:ext cx="1632308" cy="9002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spcAft>
                  <a:spcPts val="300"/>
                </a:spcAft>
              </a:pPr>
              <a:r>
                <a:rPr lang="ja-JP" altLang="en-US" sz="800" dirty="0">
                  <a:solidFill>
                    <a:srgbClr val="41A1BE"/>
                  </a:solidFill>
                  <a:latin typeface="MS PGothic" pitchFamily="34" charset="-128"/>
                  <a:ea typeface="MS PGothic" pitchFamily="34" charset="-128"/>
                </a:rPr>
                <a:t>カウンセリングシート記入</a:t>
              </a:r>
              <a:endParaRPr lang="en-US" altLang="ja-JP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endParaRPr>
            </a:p>
            <a:p>
              <a:r>
                <a:rPr lang="en-US" altLang="ja-JP" sz="700" dirty="0">
                  <a:latin typeface="MS PGothic" pitchFamily="34" charset="-128"/>
                  <a:ea typeface="MS PGothic" pitchFamily="34" charset="-128"/>
                </a:rPr>
                <a:t>◯◯◯◯◯◯◯◯◯◯◯◯◯◯◯◯◯◯◯◯◯◯◯◯◯◯◯◯◯◯◯◯◯◯◯◯◯◯◯◯◯◯◯◯◯◯◯◯◯◯◯◯◯◯◯◯◯◯◯◯◯◯◯◯◯◯◯◯◯◯◯◯◯◯◯◯◯◯◯◯</a:t>
              </a:r>
            </a:p>
            <a:p>
              <a:endParaRPr lang="en-US" sz="700" dirty="0">
                <a:latin typeface="MS PGothic" pitchFamily="34" charset="-128"/>
                <a:ea typeface="MS PGothic" pitchFamily="34" charset="-128"/>
              </a:endParaRPr>
            </a:p>
          </p:txBody>
        </p:sp>
      </p:grpSp>
      <p:grpSp>
        <p:nvGrpSpPr>
          <p:cNvPr id="5" name="グループ化 4"/>
          <p:cNvGrpSpPr/>
          <p:nvPr/>
        </p:nvGrpSpPr>
        <p:grpSpPr>
          <a:xfrm>
            <a:off x="4395837" y="2733675"/>
            <a:ext cx="2420417" cy="1059497"/>
            <a:chOff x="4395837" y="2162175"/>
            <a:chExt cx="2420417" cy="1059497"/>
          </a:xfrm>
        </p:grpSpPr>
        <p:pic>
          <p:nvPicPr>
            <p:cNvPr id="1032" name="Picture 8"/>
            <p:cNvPicPr>
              <a:picLocks noChangeAspect="1" noChangeArrowheads="1"/>
            </p:cNvPicPr>
            <p:nvPr/>
          </p:nvPicPr>
          <p:blipFill>
            <a:blip r:embed="rId5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456238" y="2162175"/>
              <a:ext cx="214312" cy="11271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pic>
          <p:nvPicPr>
            <p:cNvPr id="63" name="Picture 7"/>
            <p:cNvPicPr>
              <a:picLocks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408016" y="2303672"/>
              <a:ext cx="2408238" cy="9180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64" name="TextBox 63"/>
            <p:cNvSpPr txBox="1"/>
            <p:nvPr/>
          </p:nvSpPr>
          <p:spPr>
            <a:xfrm>
              <a:off x="4395837" y="2291247"/>
              <a:ext cx="719088" cy="9088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4769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2</a:t>
              </a:r>
              <a:endParaRPr lang="en-US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endParaRPr>
            </a:p>
          </p:txBody>
        </p:sp>
        <p:sp>
          <p:nvSpPr>
            <p:cNvPr id="65" name="TextBox 64"/>
            <p:cNvSpPr txBox="1"/>
            <p:nvPr/>
          </p:nvSpPr>
          <p:spPr>
            <a:xfrm>
              <a:off x="5121250" y="2308557"/>
              <a:ext cx="1632308" cy="79252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spcAft>
                  <a:spcPts val="300"/>
                </a:spcAft>
              </a:pPr>
              <a:r>
                <a:rPr lang="ja-JP" altLang="en-US" sz="800" dirty="0">
                  <a:solidFill>
                    <a:srgbClr val="41A1BE"/>
                  </a:solidFill>
                  <a:latin typeface="MS PGothic" pitchFamily="34" charset="-128"/>
                  <a:ea typeface="MS PGothic" pitchFamily="34" charset="-128"/>
                </a:rPr>
                <a:t>担当療法士の問診</a:t>
              </a:r>
              <a:endParaRPr lang="en-US" altLang="ja-JP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endParaRPr>
            </a:p>
            <a:p>
              <a:r>
                <a:rPr lang="en-US" altLang="ja-JP" sz="700" dirty="0">
                  <a:latin typeface="MS PGothic" pitchFamily="34" charset="-128"/>
                  <a:ea typeface="MS PGothic" pitchFamily="34" charset="-128"/>
                </a:rPr>
                <a:t>◯◯◯◯◯◯◯◯◯◯◯◯◯◯◯◯◯◯◯◯◯◯◯◯◯◯◯◯◯◯◯◯◯◯◯◯◯◯◯◯◯◯◯◯◯◯◯◯◯◯◯◯◯◯◯◯◯◯◯◯◯◯◯◯◯◯◯◯◯◯◯◯◯◯◯◯◯◯◯◯</a:t>
              </a:r>
            </a:p>
          </p:txBody>
        </p:sp>
      </p:grpSp>
      <p:grpSp>
        <p:nvGrpSpPr>
          <p:cNvPr id="6" name="グループ化 5"/>
          <p:cNvGrpSpPr/>
          <p:nvPr/>
        </p:nvGrpSpPr>
        <p:grpSpPr>
          <a:xfrm>
            <a:off x="4395837" y="3891137"/>
            <a:ext cx="2420417" cy="1060637"/>
            <a:chOff x="4395837" y="3510137"/>
            <a:chExt cx="2420417" cy="1060637"/>
          </a:xfrm>
        </p:grpSpPr>
        <p:pic>
          <p:nvPicPr>
            <p:cNvPr id="67" name="Picture 8"/>
            <p:cNvPicPr>
              <a:picLocks noChangeAspect="1" noChangeArrowheads="1"/>
            </p:cNvPicPr>
            <p:nvPr/>
          </p:nvPicPr>
          <p:blipFill>
            <a:blip r:embed="rId5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456238" y="3510137"/>
              <a:ext cx="214312" cy="11271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pic>
          <p:nvPicPr>
            <p:cNvPr id="68" name="Picture 7"/>
            <p:cNvPicPr>
              <a:picLocks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408016" y="3652774"/>
              <a:ext cx="2408238" cy="9180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69" name="TextBox 68"/>
            <p:cNvSpPr txBox="1"/>
            <p:nvPr/>
          </p:nvSpPr>
          <p:spPr>
            <a:xfrm>
              <a:off x="4395837" y="3640349"/>
              <a:ext cx="719088" cy="9088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4769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3</a:t>
              </a:r>
              <a:endParaRPr lang="en-US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endParaRPr>
            </a:p>
          </p:txBody>
        </p:sp>
        <p:sp>
          <p:nvSpPr>
            <p:cNvPr id="70" name="TextBox 69"/>
            <p:cNvSpPr txBox="1"/>
            <p:nvPr/>
          </p:nvSpPr>
          <p:spPr>
            <a:xfrm>
              <a:off x="5121250" y="3672899"/>
              <a:ext cx="1632308" cy="79252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spcAft>
                  <a:spcPts val="300"/>
                </a:spcAft>
              </a:pPr>
              <a:r>
                <a:rPr lang="ja-JP" altLang="en-US" sz="800" dirty="0">
                  <a:solidFill>
                    <a:srgbClr val="41A1BE"/>
                  </a:solidFill>
                  <a:latin typeface="MS PGothic" pitchFamily="34" charset="-128"/>
                  <a:ea typeface="MS PGothic" pitchFamily="34" charset="-128"/>
                </a:rPr>
                <a:t>検査を行います</a:t>
              </a:r>
              <a:endParaRPr lang="ja-JP" altLang="en-US" sz="9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endParaRPr>
            </a:p>
            <a:p>
              <a:r>
                <a:rPr lang="en-US" altLang="ja-JP" sz="700" dirty="0">
                  <a:latin typeface="MS PGothic" pitchFamily="34" charset="-128"/>
                  <a:ea typeface="MS PGothic" pitchFamily="34" charset="-128"/>
                </a:rPr>
                <a:t>◯◯◯◯◯◯◯◯◯◯◯◯◯◯◯◯◯◯◯◯◯◯◯◯◯◯◯◯◯◯◯◯◯◯◯◯◯◯◯◯◯◯◯◯◯◯◯◯◯◯◯◯◯◯◯◯◯◯◯◯◯◯◯◯◯◯◯◯◯◯◯◯◯◯◯◯◯◯◯◯</a:t>
              </a:r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4395837" y="5049739"/>
            <a:ext cx="2420417" cy="1074354"/>
            <a:chOff x="4395837" y="4859239"/>
            <a:chExt cx="2420417" cy="1074354"/>
          </a:xfrm>
        </p:grpSpPr>
        <p:pic>
          <p:nvPicPr>
            <p:cNvPr id="71" name="Picture 8"/>
            <p:cNvPicPr>
              <a:picLocks noChangeAspect="1" noChangeArrowheads="1"/>
            </p:cNvPicPr>
            <p:nvPr/>
          </p:nvPicPr>
          <p:blipFill>
            <a:blip r:embed="rId5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456238" y="4859239"/>
              <a:ext cx="214312" cy="11271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pic>
          <p:nvPicPr>
            <p:cNvPr id="72" name="Picture 7"/>
            <p:cNvPicPr>
              <a:picLocks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408016" y="5015593"/>
              <a:ext cx="2408238" cy="9180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73" name="TextBox 72"/>
            <p:cNvSpPr txBox="1"/>
            <p:nvPr/>
          </p:nvSpPr>
          <p:spPr>
            <a:xfrm>
              <a:off x="4395837" y="5003168"/>
              <a:ext cx="719088" cy="9088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4769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4</a:t>
              </a:r>
              <a:endParaRPr lang="en-US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endParaRPr>
            </a:p>
          </p:txBody>
        </p:sp>
        <p:sp>
          <p:nvSpPr>
            <p:cNvPr id="74" name="TextBox 73"/>
            <p:cNvSpPr txBox="1"/>
            <p:nvPr/>
          </p:nvSpPr>
          <p:spPr>
            <a:xfrm>
              <a:off x="5121250" y="5043338"/>
              <a:ext cx="1632308" cy="79252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spcAft>
                  <a:spcPts val="300"/>
                </a:spcAft>
              </a:pPr>
              <a:r>
                <a:rPr lang="ja-JP" altLang="en-US" sz="800" dirty="0">
                  <a:solidFill>
                    <a:srgbClr val="41A1BE"/>
                  </a:solidFill>
                  <a:latin typeface="MS PGothic" pitchFamily="34" charset="-128"/>
                  <a:ea typeface="MS PGothic" pitchFamily="34" charset="-128"/>
                </a:rPr>
                <a:t>治療を行います</a:t>
              </a:r>
              <a:endParaRPr lang="ja-JP" altLang="en-US" sz="9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endParaRPr>
            </a:p>
            <a:p>
              <a:r>
                <a:rPr lang="en-US" altLang="ja-JP" sz="700" dirty="0">
                  <a:latin typeface="MS PGothic" pitchFamily="34" charset="-128"/>
                  <a:ea typeface="MS PGothic" pitchFamily="34" charset="-128"/>
                </a:rPr>
                <a:t>◯◯◯◯◯◯◯◯◯◯◯◯◯◯◯◯◯◯◯◯◯◯◯◯◯◯◯◯◯◯◯◯◯◯◯◯◯◯◯◯◯◯◯◯◯◯◯◯◯◯◯◯◯◯◯◯◯◯◯◯◯◯◯◯◯◯◯◯◯◯◯◯◯◯◯◯◯◯◯◯</a:t>
              </a:r>
            </a:p>
          </p:txBody>
        </p:sp>
      </p:grpSp>
      <p:grpSp>
        <p:nvGrpSpPr>
          <p:cNvPr id="9" name="グループ化 8"/>
          <p:cNvGrpSpPr/>
          <p:nvPr/>
        </p:nvGrpSpPr>
        <p:grpSpPr>
          <a:xfrm>
            <a:off x="4395837" y="6222058"/>
            <a:ext cx="2420417" cy="1080153"/>
            <a:chOff x="4395837" y="6222058"/>
            <a:chExt cx="2420417" cy="1080153"/>
          </a:xfrm>
        </p:grpSpPr>
        <p:pic>
          <p:nvPicPr>
            <p:cNvPr id="75" name="Picture 8"/>
            <p:cNvPicPr>
              <a:picLocks noChangeAspect="1" noChangeArrowheads="1"/>
            </p:cNvPicPr>
            <p:nvPr/>
          </p:nvPicPr>
          <p:blipFill>
            <a:blip r:embed="rId5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456238" y="6222058"/>
              <a:ext cx="214312" cy="11271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pic>
          <p:nvPicPr>
            <p:cNvPr id="76" name="Picture 7"/>
            <p:cNvPicPr>
              <a:picLocks noChangeArrowheads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4408016" y="6374220"/>
              <a:ext cx="2408238" cy="9180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77" name="TextBox 76"/>
            <p:cNvSpPr txBox="1"/>
            <p:nvPr/>
          </p:nvSpPr>
          <p:spPr>
            <a:xfrm>
              <a:off x="4395837" y="6361795"/>
              <a:ext cx="719088" cy="9088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4769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5</a:t>
              </a:r>
              <a:endParaRPr lang="en-US" sz="4769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endParaRPr>
            </a:p>
          </p:txBody>
        </p:sp>
        <p:sp>
          <p:nvSpPr>
            <p:cNvPr id="78" name="TextBox 77"/>
            <p:cNvSpPr txBox="1"/>
            <p:nvPr/>
          </p:nvSpPr>
          <p:spPr>
            <a:xfrm>
              <a:off x="5121250" y="6401965"/>
              <a:ext cx="1632308" cy="9002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spcAft>
                  <a:spcPts val="300"/>
                </a:spcAft>
              </a:pPr>
              <a:r>
                <a:rPr lang="ja-JP" altLang="en-US" sz="800" dirty="0">
                  <a:solidFill>
                    <a:srgbClr val="41A1BE"/>
                  </a:solidFill>
                  <a:latin typeface="MS PGothic" pitchFamily="34" charset="-128"/>
                  <a:ea typeface="MS PGothic" pitchFamily="34" charset="-128"/>
                </a:rPr>
                <a:t>治療内容の説明・次回のご予約</a:t>
              </a:r>
              <a:endParaRPr lang="en-US" altLang="ja-JP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endParaRPr>
            </a:p>
            <a:p>
              <a:r>
                <a:rPr lang="en-US" altLang="ja-JP" sz="700" dirty="0">
                  <a:latin typeface="MS PGothic" pitchFamily="34" charset="-128"/>
                  <a:ea typeface="MS PGothic" pitchFamily="34" charset="-128"/>
                </a:rPr>
                <a:t>◯◯◯◯◯◯◯◯◯◯◯◯◯◯◯◯◯◯◯◯◯◯◯◯◯◯◯◯◯◯◯◯◯◯◯◯◯◯◯◯◯◯◯◯◯◯◯◯◯◯◯◯◯◯◯◯◯◯◯◯◯◯◯◯◯◯◯◯◯◯◯◯◯◯◯◯◯◯◯◯</a:t>
              </a:r>
            </a:p>
            <a:p>
              <a:endParaRPr lang="en-US" altLang="ja-JP" sz="700" dirty="0">
                <a:latin typeface="MS PGothic" pitchFamily="34" charset="-128"/>
                <a:ea typeface="MS PGothic" pitchFamily="34" charset="-128"/>
              </a:endParaRPr>
            </a:p>
          </p:txBody>
        </p:sp>
      </p:grpSp>
      <p:pic>
        <p:nvPicPr>
          <p:cNvPr id="11" name="Picture 9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1910" y="846857"/>
            <a:ext cx="2780791" cy="172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18700" y="564857"/>
            <a:ext cx="229356" cy="71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1" name="TextBox 80"/>
          <p:cNvSpPr txBox="1"/>
          <p:nvPr/>
        </p:nvSpPr>
        <p:spPr>
          <a:xfrm>
            <a:off x="7902127" y="874504"/>
            <a:ext cx="2500573" cy="15496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1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こんな症状の方に</a:t>
            </a:r>
            <a:endParaRPr lang="en-US" altLang="ja-JP" sz="1100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br>
              <a:rPr lang="en-US" altLang="ja-JP" sz="6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</a:br>
            <a:r>
              <a:rPr lang="en-US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r>
              <a:rPr lang="en-US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r>
              <a:rPr lang="en-US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r>
              <a:rPr lang="en-US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70000"/>
              </a:lnSpc>
            </a:pPr>
            <a:r>
              <a:rPr lang="en-US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・ ◯◯◯◯◯◯◯◯◯◯◯◯◯◯◯</a:t>
            </a:r>
            <a:r>
              <a:rPr lang="en-US" altLang="zh-CN" sz="8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◯◯◯◯</a:t>
            </a:r>
            <a:endParaRPr lang="en-US" sz="800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8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14096" y="2826916"/>
            <a:ext cx="2856444" cy="24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4" name="TextBox 83"/>
          <p:cNvSpPr txBox="1"/>
          <p:nvPr/>
        </p:nvSpPr>
        <p:spPr>
          <a:xfrm>
            <a:off x="7614096" y="2807419"/>
            <a:ext cx="102180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　料金の目安</a:t>
            </a:r>
            <a:endParaRPr 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7130797"/>
              </p:ext>
            </p:extLst>
          </p:nvPr>
        </p:nvGraphicFramePr>
        <p:xfrm>
          <a:off x="7621910" y="3065366"/>
          <a:ext cx="2750815" cy="129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109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097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24000">
                <a:tc>
                  <a:txBody>
                    <a:bodyPr/>
                    <a:lstStyle/>
                    <a:p>
                      <a:r>
                        <a:rPr lang="zh-CN" altLang="en-US" sz="900" b="0" dirty="0">
                          <a:solidFill>
                            <a:schemeClr val="tx1"/>
                          </a:solidFill>
                        </a:rPr>
                        <a:t>初診時</a:t>
                      </a:r>
                      <a:endParaRPr lang="en-US" sz="900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1200" b="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1200" b="0" dirty="0">
                          <a:solidFill>
                            <a:schemeClr val="tx1"/>
                          </a:solidFill>
                        </a:rPr>
                        <a:t>円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</a:rPr>
                        <a:t>〜0,000</a:t>
                      </a:r>
                      <a:r>
                        <a:rPr lang="zh-CN" altLang="en-US" sz="1200" b="0" dirty="0">
                          <a:solidFill>
                            <a:schemeClr val="tx1"/>
                          </a:solidFill>
                        </a:rPr>
                        <a:t>円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r>
                        <a:rPr lang="en-US" altLang="zh-CN" sz="900" dirty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lang="zh-CN" altLang="en-US" sz="900" dirty="0">
                          <a:solidFill>
                            <a:schemeClr val="tx1"/>
                          </a:solidFill>
                        </a:rPr>
                        <a:t>回目以降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〜0,000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リハビリ治療費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〜0,000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r>
                        <a:rPr lang="zh-CN" altLang="en-US" sz="900" dirty="0">
                          <a:solidFill>
                            <a:schemeClr val="tx1"/>
                          </a:solidFill>
                        </a:rPr>
                        <a:t>衛生材料費</a:t>
                      </a:r>
                      <a:endParaRPr 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〜0,000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円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1A1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pic>
        <p:nvPicPr>
          <p:cNvPr id="1035" name="Picture 11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78744" y="4657724"/>
            <a:ext cx="2778018" cy="270320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7" name="TextBox 86"/>
          <p:cNvSpPr txBox="1"/>
          <p:nvPr/>
        </p:nvSpPr>
        <p:spPr>
          <a:xfrm>
            <a:off x="7714679" y="4760090"/>
            <a:ext cx="2461952" cy="24622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600"/>
              </a:spcBef>
            </a:pPr>
            <a:r>
              <a:rPr lang="ja-JP" altLang="en-US" sz="13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整骨院とは？ </a:t>
            </a:r>
            <a:endParaRPr lang="en-US" altLang="ja-JP" sz="1300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Bef>
                <a:spcPts val="600"/>
              </a:spcBef>
            </a:pPr>
            <a:r>
              <a:rPr 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</a:t>
            </a:r>
            <a:r>
              <a:rPr lang="en-US" altLang="ja-JP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</a:t>
            </a:r>
            <a:r>
              <a:rPr 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</a:t>
            </a:r>
          </a:p>
          <a:p>
            <a:pPr>
              <a:spcBef>
                <a:spcPts val="600"/>
              </a:spcBef>
            </a:pPr>
            <a:r>
              <a:rPr lang="ja-JP" altLang="en-US" sz="10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●整形外科での診療が必要な場合は</a:t>
            </a:r>
            <a:endParaRPr lang="en-US" altLang="ja-JP" sz="1000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Bef>
                <a:spcPts val="600"/>
              </a:spcBef>
            </a:pPr>
            <a:r>
              <a:rPr 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</a:t>
            </a:r>
          </a:p>
          <a:p>
            <a:pPr>
              <a:spcBef>
                <a:spcPts val="600"/>
              </a:spcBef>
            </a:pPr>
            <a:r>
              <a:rPr lang="ja-JP" altLang="en-US" sz="1000" dirty="0">
                <a:solidFill>
                  <a:srgbClr val="41A1BE"/>
                </a:solidFill>
                <a:latin typeface="MS PGothic" pitchFamily="34" charset="-128"/>
                <a:ea typeface="MS PGothic" pitchFamily="34" charset="-128"/>
              </a:rPr>
              <a:t>●保険が適用されないケースについて</a:t>
            </a:r>
            <a:endParaRPr lang="en-US" altLang="ja-JP" sz="1000" dirty="0">
              <a:solidFill>
                <a:srgbClr val="41A1BE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Bef>
                <a:spcPts val="600"/>
              </a:spcBef>
            </a:pPr>
            <a:r>
              <a:rPr lang="en-US" sz="800" dirty="0">
                <a:latin typeface="MS PGothic" pitchFamily="34" charset="-128"/>
                <a:ea typeface="MS PGothic" pitchFamily="34" charset="-128"/>
              </a:rPr>
              <a:t>◯◯◯◯◯◯◯◯◯◯◯◯◯◯◯◯◯◯◯◯◯◯◯◯◯◯◯◯◯◯◯◯◯◯◯◯◯◯◯◯◯◯◯◯◯◯◯◯◯◯◯◯◯◯◯◯◯◯◯◯◯◯◯◯◯◯</a:t>
            </a:r>
          </a:p>
        </p:txBody>
      </p:sp>
      <p:sp>
        <p:nvSpPr>
          <p:cNvPr id="57" name="正方形/長方形 66"/>
          <p:cNvSpPr/>
          <p:nvPr/>
        </p:nvSpPr>
        <p:spPr>
          <a:xfrm>
            <a:off x="822703" y="4120652"/>
            <a:ext cx="1175977" cy="87716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</p:txBody>
      </p:sp>
      <p:sp>
        <p:nvSpPr>
          <p:cNvPr id="59" name="正方形/長方形 66"/>
          <p:cNvSpPr/>
          <p:nvPr/>
        </p:nvSpPr>
        <p:spPr>
          <a:xfrm>
            <a:off x="822703" y="5184864"/>
            <a:ext cx="1175977" cy="87716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</p:txBody>
      </p:sp>
      <p:sp>
        <p:nvSpPr>
          <p:cNvPr id="62" name="正方形/長方形 66"/>
          <p:cNvSpPr/>
          <p:nvPr/>
        </p:nvSpPr>
        <p:spPr>
          <a:xfrm>
            <a:off x="822703" y="6252427"/>
            <a:ext cx="1175977" cy="87716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1400" b="1" dirty="0">
              <a:latin typeface="MS PGothic" pitchFamily="34" charset="-128"/>
              <a:ea typeface="MS PGothic" pitchFamily="34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</a:spPr>
      <a:bodyPr wrap="none" rtlCol="0" anchor="ctr">
        <a:sp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475</TotalTime>
  <Words>537</Words>
  <Application>Microsoft Office PowerPoint</Application>
  <PresentationFormat>ユーザー設定</PresentationFormat>
  <Paragraphs>80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鈴木 翔</cp:lastModifiedBy>
  <cp:revision>50</cp:revision>
  <cp:lastPrinted>2016-11-21T14:09:32Z</cp:lastPrinted>
  <dcterms:created xsi:type="dcterms:W3CDTF">2013-08-07T01:20:38Z</dcterms:created>
  <dcterms:modified xsi:type="dcterms:W3CDTF">2017-03-06T11:28:14Z</dcterms:modified>
</cp:coreProperties>
</file>

<file path=docProps/thumbnail.jpeg>
</file>