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944"/>
    <a:srgbClr val="EBF5EC"/>
    <a:srgbClr val="41A1BE"/>
    <a:srgbClr val="BFDDA2"/>
    <a:srgbClr val="ED86B3"/>
    <a:srgbClr val="44B034"/>
    <a:srgbClr val="FFF462"/>
    <a:srgbClr val="FFF45F"/>
    <a:srgbClr val="3E3A39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470" autoAdjust="0"/>
    <p:restoredTop sz="94660"/>
  </p:normalViewPr>
  <p:slideViewPr>
    <p:cSldViewPr snapToGrid="0">
      <p:cViewPr varScale="1">
        <p:scale>
          <a:sx n="69" d="100"/>
          <a:sy n="69" d="100"/>
        </p:scale>
        <p:origin x="528" y="9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79400" y="114300"/>
            <a:ext cx="2616200" cy="4850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利用者の方に寄り添った、</a:t>
            </a:r>
          </a:p>
          <a:p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きめ細やかなサービスを提供します。</a:t>
            </a:r>
            <a:endParaRPr lang="en-US" sz="1276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160" t="32944" r="29421" b="64636"/>
          <a:stretch/>
        </p:blipFill>
        <p:spPr bwMode="auto">
          <a:xfrm>
            <a:off x="268087" y="4000126"/>
            <a:ext cx="3370463" cy="2499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4" name="TextBox 53"/>
          <p:cNvSpPr txBox="1"/>
          <p:nvPr/>
        </p:nvSpPr>
        <p:spPr>
          <a:xfrm>
            <a:off x="279400" y="3807710"/>
            <a:ext cx="2616200" cy="288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HGPSoeiKakugothicUB" pitchFamily="50" charset="-128"/>
                <a:ea typeface="HGPSoeiKakugothicUB" pitchFamily="50" charset="-128"/>
              </a:rPr>
              <a:t>費用について</a:t>
            </a:r>
            <a:endParaRPr lang="en-US" sz="1276" dirty="0"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0994" y="4295188"/>
            <a:ext cx="583200" cy="2736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12813" y="4295188"/>
            <a:ext cx="2602800" cy="28636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7" name="TextBox 56"/>
          <p:cNvSpPr txBox="1"/>
          <p:nvPr/>
        </p:nvSpPr>
        <p:spPr>
          <a:xfrm>
            <a:off x="336550" y="4298627"/>
            <a:ext cx="565150" cy="2062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40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負担分</a:t>
            </a:r>
            <a:endParaRPr lang="en-US" sz="740" dirty="0">
              <a:solidFill>
                <a:srgbClr val="009944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917351" y="4298627"/>
            <a:ext cx="2598261" cy="2062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4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サービス</a:t>
            </a:r>
            <a:r>
              <a:rPr lang="en-US" altLang="ja-JP" sz="74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</a:t>
            </a:r>
            <a:r>
              <a:rPr lang="ja-JP" altLang="en-US" sz="74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回あたりの料金</a:t>
            </a:r>
            <a:endParaRPr lang="en-US" sz="74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543556"/>
              </p:ext>
            </p:extLst>
          </p:nvPr>
        </p:nvGraphicFramePr>
        <p:xfrm>
          <a:off x="321469" y="4622213"/>
          <a:ext cx="3164681" cy="28930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62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233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540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651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69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58545">
                <a:tc rowSpan="11">
                  <a:txBody>
                    <a:bodyPr/>
                    <a:lstStyle/>
                    <a:p>
                      <a:pPr algn="ct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割</a:t>
                      </a:r>
                    </a:p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負担分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709" b="0" dirty="0">
                          <a:solidFill>
                            <a:srgbClr val="009944"/>
                          </a:solidFill>
                        </a:rPr>
                        <a:t>所要時間</a:t>
                      </a:r>
                      <a:br>
                        <a:rPr lang="en-US" altLang="ja-JP" sz="709" b="0" dirty="0">
                          <a:solidFill>
                            <a:srgbClr val="009944"/>
                          </a:solidFill>
                        </a:rPr>
                      </a:br>
                      <a:r>
                        <a:rPr lang="ja-JP" altLang="en-US" sz="709" b="0" dirty="0">
                          <a:solidFill>
                            <a:srgbClr val="009944"/>
                          </a:solidFill>
                        </a:rPr>
                        <a:t>及び内容</a:t>
                      </a:r>
                      <a:endParaRPr lang="en-US" sz="709" b="0" dirty="0">
                        <a:solidFill>
                          <a:srgbClr val="009944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5E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rgbClr val="009944"/>
                          </a:solidFill>
                        </a:rPr>
                        <a:t>介護認定度</a:t>
                      </a:r>
                      <a:endParaRPr lang="en-US" sz="709" b="0" dirty="0">
                        <a:solidFill>
                          <a:srgbClr val="009944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5E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rgbClr val="009944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rgbClr val="009944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5E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TW" altLang="en-US" sz="709" b="0" dirty="0">
                          <a:solidFill>
                            <a:srgbClr val="009944"/>
                          </a:solidFill>
                        </a:rPr>
                        <a:t>利用者</a:t>
                      </a:r>
                    </a:p>
                    <a:p>
                      <a:pPr algn="ctr"/>
                      <a:r>
                        <a:rPr lang="zh-TW" altLang="en-US" sz="709" b="0" dirty="0">
                          <a:solidFill>
                            <a:srgbClr val="009944"/>
                          </a:solidFill>
                        </a:rPr>
                        <a:t>負担額</a:t>
                      </a:r>
                      <a:endParaRPr lang="en-US" sz="709" b="0" dirty="0">
                        <a:solidFill>
                          <a:srgbClr val="009944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5E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lang="en-US" altLang="zh-TW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TW" altLang="en-US" sz="709" b="0" dirty="0">
                          <a:solidFill>
                            <a:schemeClr val="tx1"/>
                          </a:solidFill>
                        </a:rPr>
                        <a:t>時間以上</a:t>
                      </a:r>
                    </a:p>
                    <a:p>
                      <a:pPr algn="ctr"/>
                      <a:r>
                        <a:rPr lang="en-US" altLang="zh-TW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TW" altLang="en-US" sz="709" b="0" dirty="0">
                          <a:solidFill>
                            <a:schemeClr val="tx1"/>
                          </a:solidFill>
                        </a:rPr>
                        <a:t>時間未満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4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5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lang="en-US" altLang="zh-TW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TW" altLang="en-US" sz="709" b="0" dirty="0">
                          <a:solidFill>
                            <a:schemeClr val="tx1"/>
                          </a:solidFill>
                        </a:rPr>
                        <a:t>時間以上</a:t>
                      </a:r>
                    </a:p>
                    <a:p>
                      <a:pPr algn="ctr"/>
                      <a:r>
                        <a:rPr lang="en-US" altLang="zh-TW" sz="709" b="0" dirty="0">
                          <a:solidFill>
                            <a:schemeClr val="tx1"/>
                          </a:solidFill>
                        </a:rPr>
                        <a:t>00</a:t>
                      </a:r>
                      <a:r>
                        <a:rPr lang="zh-TW" altLang="en-US" sz="709" b="0" dirty="0">
                          <a:solidFill>
                            <a:schemeClr val="tx1"/>
                          </a:solidFill>
                        </a:rPr>
                        <a:t>時間未満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4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58545">
                <a:tc vMerge="1">
                  <a:txBody>
                    <a:bodyPr/>
                    <a:lstStyle/>
                    <a:p>
                      <a:endParaRPr lang="en-US" sz="700" dirty="0"/>
                    </a:p>
                  </a:txBody>
                  <a:tcPr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709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要介護</a:t>
                      </a:r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5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単位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zh-CN" sz="709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709" b="0" dirty="0">
                          <a:solidFill>
                            <a:schemeClr val="tx1"/>
                          </a:solidFill>
                        </a:rPr>
                        <a:t>円</a:t>
                      </a:r>
                      <a:endParaRPr lang="en-US" sz="709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994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  <p:pic>
        <p:nvPicPr>
          <p:cNvPr id="62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160" t="32944" r="29421" b="64636"/>
          <a:stretch/>
        </p:blipFill>
        <p:spPr bwMode="auto">
          <a:xfrm>
            <a:off x="3797672" y="326628"/>
            <a:ext cx="3370463" cy="2499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6" name="TextBox 65"/>
          <p:cNvSpPr txBox="1"/>
          <p:nvPr/>
        </p:nvSpPr>
        <p:spPr>
          <a:xfrm>
            <a:off x="3808985" y="134212"/>
            <a:ext cx="2616200" cy="288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HGPSoeiKakugothicUB" pitchFamily="50" charset="-128"/>
                <a:ea typeface="HGPSoeiKakugothicUB" pitchFamily="50" charset="-128"/>
              </a:rPr>
              <a:t>費用について</a:t>
            </a:r>
            <a:endParaRPr lang="en-US" sz="1276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3808985" y="466452"/>
            <a:ext cx="1039240" cy="18928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施設名称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住　　所</a:t>
            </a:r>
          </a:p>
          <a:p>
            <a:endParaRPr lang="ja-JP" altLang="en-US" sz="780" dirty="0">
              <a:solidFill>
                <a:srgbClr val="009944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代表者名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設　　立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スタッフ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駐 車 場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利用定員</a:t>
            </a:r>
            <a:endParaRPr lang="en-US" sz="780" dirty="0">
              <a:solidFill>
                <a:srgbClr val="009944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4371391" y="466452"/>
            <a:ext cx="2290343" cy="18928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アスクルデイサービス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135-0061</a:t>
            </a:r>
          </a:p>
          <a:p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鈴木健太</a:t>
            </a:r>
          </a:p>
          <a:p>
            <a:pPr>
              <a:lnSpc>
                <a:spcPct val="200000"/>
              </a:lnSpc>
            </a:pP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平成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23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年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2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月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21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日</a:t>
            </a:r>
          </a:p>
          <a:p>
            <a:pPr>
              <a:lnSpc>
                <a:spcPct val="200000"/>
              </a:lnSpc>
            </a:pP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10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名（平成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26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年</a:t>
            </a: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6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月現在）</a:t>
            </a:r>
          </a:p>
          <a:p>
            <a:pPr>
              <a:lnSpc>
                <a:spcPct val="200000"/>
              </a:lnSpc>
            </a:pP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5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台</a:t>
            </a:r>
          </a:p>
          <a:p>
            <a:pPr>
              <a:lnSpc>
                <a:spcPct val="200000"/>
              </a:lnSpc>
            </a:pPr>
            <a:r>
              <a:rPr lang="en-US" altLang="ja-JP" sz="78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780" dirty="0">
                <a:latin typeface="MS PGothic" pitchFamily="34" charset="-128"/>
                <a:ea typeface="MS PGothic" pitchFamily="34" charset="-128"/>
              </a:rPr>
              <a:t>名</a:t>
            </a:r>
            <a:endParaRPr lang="en-US" sz="780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82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160" t="32944" r="29421" b="64636"/>
          <a:stretch/>
        </p:blipFill>
        <p:spPr bwMode="auto">
          <a:xfrm>
            <a:off x="3797672" y="3000083"/>
            <a:ext cx="3370463" cy="2499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5" name="TextBox 84"/>
          <p:cNvSpPr txBox="1"/>
          <p:nvPr/>
        </p:nvSpPr>
        <p:spPr>
          <a:xfrm>
            <a:off x="3808985" y="2807667"/>
            <a:ext cx="2616200" cy="288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HGPSoeiKakugothicUB" pitchFamily="50" charset="-128"/>
                <a:ea typeface="HGPSoeiKakugothicUB" pitchFamily="50" charset="-128"/>
              </a:rPr>
              <a:t>お問い合わせ</a:t>
            </a:r>
            <a:endParaRPr lang="en-US" sz="1276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3808985" y="3239715"/>
            <a:ext cx="2515615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900" spc="-150" dirty="0">
                <a:solidFill>
                  <a:srgbClr val="009944"/>
                </a:solidFill>
                <a:latin typeface="HGPSoeiKakugothicUB" pitchFamily="50" charset="-128"/>
                <a:ea typeface="HGPSoeiKakugothicUB" pitchFamily="50" charset="-128"/>
              </a:rPr>
              <a:t>TEL 03-1234-1111</a:t>
            </a:r>
          </a:p>
          <a:p>
            <a:r>
              <a:rPr lang="en-US" sz="1900" spc="-150" dirty="0">
                <a:solidFill>
                  <a:srgbClr val="009944"/>
                </a:solidFill>
                <a:latin typeface="HGPSoeiKakugothicUB" pitchFamily="50" charset="-128"/>
                <a:ea typeface="HGPSoeiKakugothicUB" pitchFamily="50" charset="-128"/>
              </a:rPr>
              <a:t>FAX 03-1234-1112</a:t>
            </a:r>
          </a:p>
          <a:p>
            <a:r>
              <a:rPr lang="en-US" sz="1200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http://www.askult.com/</a:t>
            </a:r>
          </a:p>
        </p:txBody>
      </p:sp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51575" y="3313950"/>
            <a:ext cx="877888" cy="528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8" name="TextBox 87"/>
          <p:cNvSpPr txBox="1"/>
          <p:nvPr/>
        </p:nvSpPr>
        <p:spPr>
          <a:xfrm>
            <a:off x="6206704" y="3315915"/>
            <a:ext cx="979910" cy="4851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受付時間</a:t>
            </a:r>
            <a:endParaRPr lang="en-US" altLang="zh-CN" sz="567" dirty="0">
              <a:solidFill>
                <a:srgbClr val="009944"/>
              </a:solidFill>
              <a:latin typeface="MS PGothic" pitchFamily="34" charset="-128"/>
              <a:ea typeface="MS PGothic" pitchFamily="34" charset="-128"/>
            </a:endParaRPr>
          </a:p>
          <a:p>
            <a:pPr algn="ctr">
              <a:lnSpc>
                <a:spcPct val="150000"/>
              </a:lnSpc>
            </a:pPr>
            <a:r>
              <a:rPr lang="en-US" altLang="zh-CN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00</a:t>
            </a:r>
            <a:r>
              <a:rPr lang="zh-CN" altLang="en-US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時</a:t>
            </a:r>
            <a:r>
              <a:rPr lang="en-US" altLang="zh-CN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〜00</a:t>
            </a:r>
            <a:r>
              <a:rPr lang="zh-CN" altLang="en-US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時</a:t>
            </a:r>
            <a:r>
              <a:rPr lang="ja-JP" altLang="en-US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まで</a:t>
            </a:r>
            <a:endParaRPr lang="en-US" altLang="ja-JP" sz="567" dirty="0">
              <a:solidFill>
                <a:srgbClr val="009944"/>
              </a:solidFill>
              <a:latin typeface="MS PGothic" pitchFamily="34" charset="-128"/>
              <a:ea typeface="MS PGothic" pitchFamily="34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（</a:t>
            </a:r>
            <a:r>
              <a:rPr lang="en-US" altLang="ja-JP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FAX</a:t>
            </a:r>
            <a:r>
              <a:rPr lang="ja-JP" altLang="en-US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は</a:t>
            </a:r>
            <a:r>
              <a:rPr lang="en-US" altLang="ja-JP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24</a:t>
            </a:r>
            <a:r>
              <a:rPr lang="ja-JP" altLang="en-US" sz="567" dirty="0">
                <a:solidFill>
                  <a:srgbClr val="009944"/>
                </a:solidFill>
                <a:latin typeface="MS PGothic" pitchFamily="34" charset="-128"/>
                <a:ea typeface="MS PGothic" pitchFamily="34" charset="-128"/>
              </a:rPr>
              <a:t>時間受付）</a:t>
            </a:r>
            <a:endParaRPr lang="en-US" sz="567" dirty="0">
              <a:solidFill>
                <a:srgbClr val="009944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3808985" y="4751883"/>
            <a:ext cx="2616200" cy="288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76" dirty="0">
                <a:latin typeface="HGPSoeiKakugothicUB" pitchFamily="50" charset="-128"/>
                <a:ea typeface="HGPSoeiKakugothicUB" pitchFamily="50" charset="-128"/>
              </a:rPr>
              <a:t>アクセス</a:t>
            </a:r>
            <a:endParaRPr lang="en-US" sz="1276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90" name="正方形/長方形 67"/>
          <p:cNvSpPr/>
          <p:nvPr/>
        </p:nvSpPr>
        <p:spPr>
          <a:xfrm>
            <a:off x="3896790" y="5062471"/>
            <a:ext cx="3185047" cy="155740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91" name="TextBox 90"/>
          <p:cNvSpPr txBox="1"/>
          <p:nvPr/>
        </p:nvSpPr>
        <p:spPr>
          <a:xfrm>
            <a:off x="3837560" y="6696099"/>
            <a:ext cx="3244278" cy="772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〈</a:t>
            </a:r>
            <a:r>
              <a:rPr lang="ja-JP" altLang="en-US" sz="709" dirty="0">
                <a:latin typeface="MS PGothic" pitchFamily="34" charset="-128"/>
                <a:ea typeface="MS PGothic" pitchFamily="34" charset="-128"/>
              </a:rPr>
              <a:t>お車の場合</a:t>
            </a: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〉</a:t>
            </a:r>
          </a:p>
          <a:p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</a:t>
            </a:r>
          </a:p>
          <a:p>
            <a:pPr>
              <a:spcBef>
                <a:spcPts val="100"/>
              </a:spcBef>
            </a:pP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〈</a:t>
            </a:r>
            <a:r>
              <a:rPr lang="ja-JP" altLang="en-US" sz="709" dirty="0">
                <a:latin typeface="MS PGothic" pitchFamily="34" charset="-128"/>
                <a:ea typeface="MS PGothic" pitchFamily="34" charset="-128"/>
              </a:rPr>
              <a:t>電車の場合</a:t>
            </a: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〉</a:t>
            </a:r>
          </a:p>
          <a:p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</a:t>
            </a:r>
          </a:p>
          <a:p>
            <a:pPr>
              <a:spcBef>
                <a:spcPts val="100"/>
              </a:spcBef>
            </a:pP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〈</a:t>
            </a:r>
            <a:r>
              <a:rPr lang="ja-JP" altLang="en-US" sz="709" dirty="0">
                <a:latin typeface="MS PGothic" pitchFamily="34" charset="-128"/>
                <a:ea typeface="MS PGothic" pitchFamily="34" charset="-128"/>
              </a:rPr>
              <a:t>バスの場合</a:t>
            </a:r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〉</a:t>
            </a:r>
          </a:p>
          <a:p>
            <a:r>
              <a:rPr lang="en-US" altLang="ja-JP" sz="709" dirty="0">
                <a:latin typeface="MS PGothic" pitchFamily="34" charset="-128"/>
                <a:ea typeface="MS PGothic" pitchFamily="34" charset="-128"/>
              </a:rPr>
              <a:t>○○○○○○○○○○○○○○○○○○○○○○○○○○○○○○○○○</a:t>
            </a:r>
            <a:endParaRPr lang="en-US" sz="709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6" name="Picture 7"/>
          <p:cNvPicPr>
            <a:picLocks noChangeAspect="1" noChangeArrowheads="1"/>
          </p:cNvPicPr>
          <p:nvPr/>
        </p:nvPicPr>
        <p:blipFill rotWithShape="1"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259" b="43832"/>
          <a:stretch/>
        </p:blipFill>
        <p:spPr bwMode="auto">
          <a:xfrm>
            <a:off x="7477125" y="-2353997"/>
            <a:ext cx="5762922" cy="523054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023226" y="3239715"/>
            <a:ext cx="2542945" cy="3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2" name="TextBox 91"/>
          <p:cNvSpPr txBox="1"/>
          <p:nvPr/>
        </p:nvSpPr>
        <p:spPr>
          <a:xfrm>
            <a:off x="8021761" y="6984131"/>
            <a:ext cx="26162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000" dirty="0"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en-US" sz="10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7902128" y="298053"/>
            <a:ext cx="2616200" cy="23329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24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アスクル</a:t>
            </a:r>
          </a:p>
          <a:p>
            <a:pPr algn="ctr"/>
            <a:r>
              <a:rPr lang="ja-JP" altLang="en-US" sz="324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デイサービス</a:t>
            </a:r>
            <a:endParaRPr lang="en-US" altLang="ja-JP" sz="324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pPr algn="ctr"/>
            <a:r>
              <a:rPr lang="ja-JP" altLang="en-US" sz="2315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ご案内</a:t>
            </a:r>
            <a:endParaRPr lang="en-US" altLang="ja-JP" sz="2315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pPr algn="ctr"/>
            <a:endParaRPr lang="en-US" altLang="ja-JP" sz="2315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  <a:p>
            <a:pPr algn="ctr">
              <a:spcBef>
                <a:spcPts val="300"/>
              </a:spcBef>
            </a:pPr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毎日をもっと生き生きと、より実りあるものへ</a:t>
            </a:r>
            <a:r>
              <a:rPr lang="en-US" altLang="ja-JP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…</a:t>
            </a:r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。</a:t>
            </a:r>
          </a:p>
          <a:p>
            <a:pPr algn="ctr">
              <a:spcBef>
                <a:spcPts val="300"/>
              </a:spcBef>
            </a:pPr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わたしたちがそのお手伝いを</a:t>
            </a:r>
          </a:p>
          <a:p>
            <a:pPr algn="ctr">
              <a:spcBef>
                <a:spcPts val="300"/>
              </a:spcBef>
            </a:pPr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させていただきます。</a:t>
            </a:r>
          </a:p>
        </p:txBody>
      </p:sp>
      <p:sp>
        <p:nvSpPr>
          <p:cNvPr id="28" name="正方形/長方形 58"/>
          <p:cNvSpPr/>
          <p:nvPr/>
        </p:nvSpPr>
        <p:spPr>
          <a:xfrm>
            <a:off x="336549" y="690817"/>
            <a:ext cx="2968625" cy="2766758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</a:spPr>
      <a:bodyPr wrap="none" rtlCol="0" anchor="ctr">
        <a:sp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337</Words>
  <Application>Microsoft Office PowerPoint</Application>
  <PresentationFormat>ユーザー設定</PresentationFormat>
  <Paragraphs>104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HGPSoeiKakugothicUB</vt:lpstr>
      <vt:lpstr>ＭＳ Ｐゴシック</vt:lpstr>
      <vt:lpstr>ＭＳ Ｐゴシック</vt:lpstr>
      <vt:lpstr>新細明體</vt:lpstr>
      <vt:lpstr>宋体</vt:lpstr>
      <vt:lpstr>メイリオ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2016-07-28T04:09:12Z</dcterms:created>
  <dcterms:modified xsi:type="dcterms:W3CDTF">2017-03-07T01:49:04Z</dcterms:modified>
</cp:coreProperties>
</file>

<file path=docProps/thumbnail.jpeg>
</file>