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C00"/>
    <a:srgbClr val="009944"/>
    <a:srgbClr val="EBF5EC"/>
    <a:srgbClr val="41A1BE"/>
    <a:srgbClr val="BFDDA2"/>
    <a:srgbClr val="ED86B3"/>
    <a:srgbClr val="44B034"/>
    <a:srgbClr val="FFF462"/>
    <a:srgbClr val="FFF45F"/>
    <a:srgbClr val="3E3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4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97" t="25016" r="29081" b="42868"/>
          <a:stretch/>
        </p:blipFill>
        <p:spPr bwMode="auto">
          <a:xfrm>
            <a:off x="7479474" y="-30783"/>
            <a:ext cx="3456814" cy="3033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351" y="4298627"/>
            <a:ext cx="2599200" cy="285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4300621"/>
            <a:ext cx="560044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1" t="33298" r="34224" b="64793"/>
          <a:stretch/>
        </p:blipFill>
        <p:spPr bwMode="auto">
          <a:xfrm>
            <a:off x="3850630" y="364728"/>
            <a:ext cx="3179063" cy="19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1" t="33298" r="34224" b="64793"/>
          <a:stretch/>
        </p:blipFill>
        <p:spPr bwMode="auto">
          <a:xfrm>
            <a:off x="336550" y="4039229"/>
            <a:ext cx="3179063" cy="19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400" y="114300"/>
            <a:ext cx="2616200" cy="485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利用者の方に寄り添った、</a:t>
            </a:r>
          </a:p>
          <a:p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きめ細やかなサービスを提供します。</a:t>
            </a:r>
            <a:endParaRPr lang="en-US" sz="1276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79400" y="3807710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費用について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36550" y="4298627"/>
            <a:ext cx="565150" cy="20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4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負担分</a:t>
            </a:r>
            <a:endParaRPr lang="en-US" sz="74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17351" y="4298627"/>
            <a:ext cx="2598261" cy="20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サービス</a:t>
            </a:r>
            <a:r>
              <a:rPr lang="en-US" altLang="ja-JP" sz="7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74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回あたりの料金</a:t>
            </a:r>
            <a:endParaRPr lang="en-US" sz="74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884587"/>
              </p:ext>
            </p:extLst>
          </p:nvPr>
        </p:nvGraphicFramePr>
        <p:xfrm>
          <a:off x="321469" y="4622213"/>
          <a:ext cx="3164681" cy="2893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8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32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64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8545">
                <a:tc rowSpan="11">
                  <a:txBody>
                    <a:bodyPr/>
                    <a:lstStyle/>
                    <a:p>
                      <a:pPr algn="ct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割</a:t>
                      </a:r>
                    </a:p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負担分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709" b="0" dirty="0">
                          <a:solidFill>
                            <a:srgbClr val="ED6C00"/>
                          </a:solidFill>
                        </a:rPr>
                        <a:t>所要時間</a:t>
                      </a:r>
                    </a:p>
                    <a:p>
                      <a:pPr algn="ctr"/>
                      <a:r>
                        <a:rPr lang="ja-JP" altLang="en-US" sz="709" b="0" dirty="0">
                          <a:solidFill>
                            <a:srgbClr val="ED6C00"/>
                          </a:solidFill>
                        </a:rPr>
                        <a:t>及び内容</a:t>
                      </a:r>
                      <a:endParaRPr lang="en-US" sz="709" b="0" dirty="0">
                        <a:solidFill>
                          <a:srgbClr val="ED6C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rgbClr val="ED6C00"/>
                          </a:solidFill>
                        </a:rPr>
                        <a:t>介護</a:t>
                      </a:r>
                      <a:br>
                        <a:rPr lang="en-US" altLang="zh-CN" sz="709" b="0" dirty="0">
                          <a:solidFill>
                            <a:srgbClr val="ED6C00"/>
                          </a:solidFill>
                        </a:rPr>
                      </a:br>
                      <a:r>
                        <a:rPr lang="zh-CN" altLang="en-US" sz="709" b="0" dirty="0">
                          <a:solidFill>
                            <a:srgbClr val="ED6C00"/>
                          </a:solidFill>
                        </a:rPr>
                        <a:t>認定度</a:t>
                      </a:r>
                      <a:endParaRPr lang="en-US" sz="709" b="0" dirty="0">
                        <a:solidFill>
                          <a:srgbClr val="ED6C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rgbClr val="ED6C00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rgbClr val="ED6C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709" b="0" dirty="0">
                          <a:solidFill>
                            <a:srgbClr val="ED6C00"/>
                          </a:solidFill>
                        </a:rPr>
                        <a:t>利用者</a:t>
                      </a:r>
                    </a:p>
                    <a:p>
                      <a:pPr algn="ctr"/>
                      <a:r>
                        <a:rPr lang="zh-TW" altLang="en-US" sz="709" b="0" dirty="0">
                          <a:solidFill>
                            <a:srgbClr val="ED6C00"/>
                          </a:solidFill>
                        </a:rPr>
                        <a:t>負担額</a:t>
                      </a:r>
                      <a:endParaRPr lang="en-US" sz="709" b="0" dirty="0">
                        <a:solidFill>
                          <a:srgbClr val="ED6C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5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時間以上</a:t>
                      </a:r>
                    </a:p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時間未満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時間以上</a:t>
                      </a:r>
                    </a:p>
                    <a:p>
                      <a:pPr algn="ctr"/>
                      <a:r>
                        <a:rPr lang="en-US" altLang="zh-TW" sz="709" b="0" dirty="0">
                          <a:solidFill>
                            <a:schemeClr val="tx1"/>
                          </a:solidFill>
                        </a:rPr>
                        <a:t>00</a:t>
                      </a:r>
                      <a:r>
                        <a:rPr lang="zh-TW" altLang="en-US" sz="709" b="0" dirty="0">
                          <a:solidFill>
                            <a:schemeClr val="tx1"/>
                          </a:solidFill>
                        </a:rPr>
                        <a:t>時間未満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545">
                <a:tc vMerge="1">
                  <a:txBody>
                    <a:bodyPr/>
                    <a:lstStyle/>
                    <a:p>
                      <a:endParaRPr lang="en-US" sz="700" dirty="0"/>
                    </a:p>
                  </a:txBody>
                  <a:tcPr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709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99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要介護</a:t>
                      </a:r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単位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709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709" b="0" dirty="0">
                          <a:solidFill>
                            <a:schemeClr val="tx1"/>
                          </a:solidFill>
                        </a:rPr>
                        <a:t>円</a:t>
                      </a:r>
                      <a:endParaRPr lang="en-US" sz="709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ED6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3808985" y="134212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費用について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08985" y="466452"/>
            <a:ext cx="103924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施設名称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住　　所</a:t>
            </a:r>
          </a:p>
          <a:p>
            <a:endParaRPr lang="ja-JP" altLang="en-US" sz="78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代表者名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設　　立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スタッフ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駐 車 場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利用定員</a:t>
            </a:r>
            <a:endParaRPr lang="en-US" sz="780" dirty="0">
              <a:solidFill>
                <a:srgbClr val="ED6C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371391" y="466452"/>
            <a:ext cx="2290343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アスクルデイサービス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135-0061</a:t>
            </a:r>
          </a:p>
          <a:p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鈴木健太</a:t>
            </a:r>
          </a:p>
          <a:p>
            <a:pPr>
              <a:lnSpc>
                <a:spcPct val="200000"/>
              </a:lnSpc>
            </a:pP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平成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23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21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日</a:t>
            </a:r>
          </a:p>
          <a:p>
            <a:pPr>
              <a:lnSpc>
                <a:spcPct val="200000"/>
              </a:lnSpc>
            </a:pP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10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名（平成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26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6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月現在）</a:t>
            </a:r>
          </a:p>
          <a:p>
            <a:pPr>
              <a:lnSpc>
                <a:spcPct val="200000"/>
              </a:lnSpc>
            </a:pP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5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台</a:t>
            </a:r>
          </a:p>
          <a:p>
            <a:pPr>
              <a:lnSpc>
                <a:spcPct val="200000"/>
              </a:lnSpc>
            </a:pPr>
            <a:r>
              <a:rPr lang="en-US" altLang="ja-JP" sz="78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780" dirty="0">
                <a:latin typeface="MS PGothic" pitchFamily="34" charset="-128"/>
                <a:ea typeface="MS PGothic" pitchFamily="34" charset="-128"/>
              </a:rPr>
              <a:t>名</a:t>
            </a:r>
            <a:endParaRPr lang="en-US" sz="78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08985" y="2807667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お問い合わせ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08985" y="3239715"/>
            <a:ext cx="25156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spc="-150" dirty="0">
                <a:solidFill>
                  <a:srgbClr val="ED6C00"/>
                </a:solidFill>
                <a:latin typeface="HGPSoeiKakugothicUB" pitchFamily="50" charset="-128"/>
                <a:ea typeface="HGPSoeiKakugothicUB" pitchFamily="50" charset="-128"/>
              </a:rPr>
              <a:t>TEL 03-1234-1111</a:t>
            </a:r>
          </a:p>
          <a:p>
            <a:r>
              <a:rPr lang="en-US" sz="1900" spc="-150" dirty="0">
                <a:solidFill>
                  <a:srgbClr val="ED6C00"/>
                </a:solidFill>
                <a:latin typeface="HGPSoeiKakugothicUB" pitchFamily="50" charset="-128"/>
                <a:ea typeface="HGPSoeiKakugothicUB" pitchFamily="50" charset="-128"/>
              </a:rPr>
              <a:t>FAX 03-1234-1112</a:t>
            </a:r>
          </a:p>
          <a:p>
            <a:r>
              <a:rPr lang="en-US" sz="1200" dirty="0">
                <a:solidFill>
                  <a:srgbClr val="ED6C00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808985" y="4751883"/>
            <a:ext cx="2616200" cy="288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76" dirty="0">
                <a:latin typeface="HGPSoeiKakugothicUB" pitchFamily="50" charset="-128"/>
                <a:ea typeface="HGPSoeiKakugothicUB" pitchFamily="50" charset="-128"/>
              </a:rPr>
              <a:t>アクセス</a:t>
            </a:r>
            <a:endParaRPr lang="en-US" sz="1276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0" name="正方形/長方形 67"/>
          <p:cNvSpPr/>
          <p:nvPr/>
        </p:nvSpPr>
        <p:spPr>
          <a:xfrm>
            <a:off x="3896790" y="5062471"/>
            <a:ext cx="3185047" cy="155740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837560" y="6696099"/>
            <a:ext cx="3244278" cy="79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〈</a:t>
            </a:r>
            <a:r>
              <a:rPr lang="ja-JP" altLang="en-US" sz="709" dirty="0">
                <a:latin typeface="MS PGothic" pitchFamily="34" charset="-128"/>
                <a:ea typeface="MS PGothic" pitchFamily="34" charset="-128"/>
              </a:rPr>
              <a:t>お車の場合</a:t>
            </a: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〉</a:t>
            </a:r>
          </a:p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</a:t>
            </a:r>
          </a:p>
          <a:p>
            <a:pPr>
              <a:spcBef>
                <a:spcPts val="200"/>
              </a:spcBef>
            </a:pP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〈</a:t>
            </a:r>
            <a:r>
              <a:rPr lang="ja-JP" altLang="en-US" sz="709" dirty="0">
                <a:latin typeface="MS PGothic" pitchFamily="34" charset="-128"/>
                <a:ea typeface="MS PGothic" pitchFamily="34" charset="-128"/>
              </a:rPr>
              <a:t>電車の場合</a:t>
            </a: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〉</a:t>
            </a:r>
          </a:p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</a:t>
            </a:r>
          </a:p>
          <a:p>
            <a:pPr>
              <a:spcBef>
                <a:spcPts val="200"/>
              </a:spcBef>
            </a:pP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〈</a:t>
            </a:r>
            <a:r>
              <a:rPr lang="ja-JP" altLang="en-US" sz="709" dirty="0">
                <a:latin typeface="MS PGothic" pitchFamily="34" charset="-128"/>
                <a:ea typeface="MS PGothic" pitchFamily="34" charset="-128"/>
              </a:rPr>
              <a:t>バスの場合</a:t>
            </a:r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〉</a:t>
            </a:r>
          </a:p>
          <a:p>
            <a:r>
              <a:rPr lang="en-US" altLang="ja-JP" sz="709" dirty="0">
                <a:latin typeface="MS PGothic" pitchFamily="34" charset="-128"/>
                <a:ea typeface="MS PGothic" pitchFamily="34" charset="-128"/>
              </a:rPr>
              <a:t>○○○○○○○○○○○○○○○○○○○○○○○○○○○○○○○○○</a:t>
            </a:r>
            <a:endParaRPr lang="en-US" sz="709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226" y="3239715"/>
            <a:ext cx="2542945" cy="3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8021761" y="6984131"/>
            <a:ext cx="2616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902128" y="298053"/>
            <a:ext cx="2616200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</a:t>
            </a:r>
          </a:p>
          <a:p>
            <a:pPr algn="ctr"/>
            <a:r>
              <a:rPr lang="ja-JP" altLang="en-US" sz="32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デイサービス</a:t>
            </a:r>
            <a:endParaRPr lang="en-US" altLang="ja-JP" sz="324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ja-JP" altLang="en-US" sz="2315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ご案内</a:t>
            </a:r>
            <a:endParaRPr lang="en-US" altLang="ja-JP" sz="2315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endParaRPr lang="en-US" altLang="ja-JP" sz="231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毎日をもっと生き生きと、より実りあるものへ</a:t>
            </a:r>
            <a:r>
              <a:rPr lang="en-US" altLang="ja-JP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…</a:t>
            </a: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。</a:t>
            </a:r>
          </a:p>
          <a:p>
            <a:pPr algn="ctr">
              <a:spcBef>
                <a:spcPts val="300"/>
              </a:spcBef>
            </a:pP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わたしたちがそのお手伝いを</a:t>
            </a:r>
          </a:p>
          <a:p>
            <a:pPr algn="ctr">
              <a:spcBef>
                <a:spcPts val="300"/>
              </a:spcBef>
            </a:pPr>
            <a:r>
              <a:rPr lang="ja-JP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させていただきます。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1" t="33298" r="34224" b="64793"/>
          <a:stretch/>
        </p:blipFill>
        <p:spPr bwMode="auto">
          <a:xfrm>
            <a:off x="3850630" y="3057599"/>
            <a:ext cx="3179063" cy="19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637" y="3315915"/>
            <a:ext cx="877888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6206704" y="3315915"/>
            <a:ext cx="979910" cy="48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67" dirty="0">
                <a:latin typeface="MS PGothic" pitchFamily="34" charset="-128"/>
                <a:ea typeface="MS PGothic" pitchFamily="34" charset="-128"/>
              </a:rPr>
              <a:t>受付時間</a:t>
            </a:r>
            <a:endParaRPr lang="en-US" altLang="zh-CN" sz="567" dirty="0"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zh-CN" sz="567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567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567" dirty="0">
                <a:latin typeface="MS PGothic" pitchFamily="34" charset="-128"/>
                <a:ea typeface="MS PGothic" pitchFamily="34" charset="-128"/>
              </a:rPr>
              <a:t>〜00</a:t>
            </a:r>
            <a:r>
              <a:rPr lang="zh-CN" altLang="en-US" sz="567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ja-JP" altLang="en-US" sz="567" dirty="0">
                <a:latin typeface="MS PGothic" pitchFamily="34" charset="-128"/>
                <a:ea typeface="MS PGothic" pitchFamily="34" charset="-128"/>
              </a:rPr>
              <a:t>まで</a:t>
            </a:r>
            <a:endParaRPr lang="en-US" altLang="ja-JP" sz="567" dirty="0"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67" dirty="0"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ja-JP" sz="567" dirty="0">
                <a:latin typeface="MS PGothic" pitchFamily="34" charset="-128"/>
                <a:ea typeface="MS PGothic" pitchFamily="34" charset="-128"/>
              </a:rPr>
              <a:t>FAX</a:t>
            </a:r>
            <a:r>
              <a:rPr lang="ja-JP" altLang="en-US" sz="567" dirty="0">
                <a:latin typeface="MS PGothic" pitchFamily="34" charset="-128"/>
                <a:ea typeface="MS PGothic" pitchFamily="34" charset="-128"/>
              </a:rPr>
              <a:t>は</a:t>
            </a:r>
            <a:r>
              <a:rPr lang="en-US" altLang="ja-JP" sz="567" dirty="0">
                <a:latin typeface="MS PGothic" pitchFamily="34" charset="-128"/>
                <a:ea typeface="MS PGothic" pitchFamily="34" charset="-128"/>
              </a:rPr>
              <a:t>24</a:t>
            </a:r>
            <a:r>
              <a:rPr lang="ja-JP" altLang="en-US" sz="567" dirty="0">
                <a:latin typeface="MS PGothic" pitchFamily="34" charset="-128"/>
                <a:ea typeface="MS PGothic" pitchFamily="34" charset="-128"/>
              </a:rPr>
              <a:t>時間受付）</a:t>
            </a:r>
            <a:endParaRPr lang="en-US" sz="567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正方形/長方形 58"/>
          <p:cNvSpPr/>
          <p:nvPr/>
        </p:nvSpPr>
        <p:spPr>
          <a:xfrm>
            <a:off x="336549" y="690817"/>
            <a:ext cx="2968625" cy="276675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338</Words>
  <Application>Microsoft Office PowerPoint</Application>
  <PresentationFormat>ユーザー設定</PresentationFormat>
  <Paragraphs>105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ＭＳ Ｐゴシック</vt:lpstr>
      <vt:lpstr>ＭＳ Ｐゴシック</vt:lpstr>
      <vt:lpstr>新細明體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2016-07-28T04:09:51Z</dcterms:created>
  <dcterms:modified xsi:type="dcterms:W3CDTF">2017-03-07T01:51:07Z</dcterms:modified>
</cp:coreProperties>
</file>