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0907713" cy="7775575"/>
  <p:notesSz cx="8483600" cy="123444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44"/>
    <a:srgbClr val="ED6C00"/>
    <a:srgbClr val="EBF5EC"/>
    <a:srgbClr val="41A1BE"/>
    <a:srgbClr val="BFDDA2"/>
    <a:srgbClr val="ED86B3"/>
    <a:srgbClr val="44B034"/>
    <a:srgbClr val="FFF462"/>
    <a:srgbClr val="FFF45F"/>
    <a:srgbClr val="3E3A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470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4" y="68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3676226" cy="619364"/>
          </a:xfrm>
          <a:prstGeom prst="rect">
            <a:avLst/>
          </a:prstGeom>
        </p:spPr>
        <p:txBody>
          <a:bodyPr vert="horz" lIns="113849" tIns="56926" rIns="113849" bIns="56926" rtlCol="0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5414" y="2"/>
            <a:ext cx="3676226" cy="619364"/>
          </a:xfrm>
          <a:prstGeom prst="rect">
            <a:avLst/>
          </a:prstGeom>
        </p:spPr>
        <p:txBody>
          <a:bodyPr vert="horz" lIns="113849" tIns="56926" rIns="113849" bIns="56926" rtlCol="0"/>
          <a:lstStyle>
            <a:lvl1pPr algn="r">
              <a:defRPr sz="15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17625" y="1541463"/>
            <a:ext cx="5848350" cy="4168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3849" tIns="56926" rIns="113849" bIns="5692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0743"/>
            <a:ext cx="6786880" cy="4860607"/>
          </a:xfrm>
          <a:prstGeom prst="rect">
            <a:avLst/>
          </a:prstGeom>
        </p:spPr>
        <p:txBody>
          <a:bodyPr vert="horz" lIns="113849" tIns="56926" rIns="113849" bIns="5692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11725041"/>
            <a:ext cx="3676226" cy="619363"/>
          </a:xfrm>
          <a:prstGeom prst="rect">
            <a:avLst/>
          </a:prstGeom>
        </p:spPr>
        <p:txBody>
          <a:bodyPr vert="horz" lIns="113849" tIns="56926" rIns="113849" bIns="56926" rtlCol="0" anchor="b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5414" y="11725041"/>
            <a:ext cx="3676226" cy="619363"/>
          </a:xfrm>
          <a:prstGeom prst="rect">
            <a:avLst/>
          </a:prstGeom>
        </p:spPr>
        <p:txBody>
          <a:bodyPr vert="horz" lIns="113849" tIns="56926" rIns="113849" bIns="56926" rtlCol="0" anchor="b"/>
          <a:lstStyle>
            <a:lvl1pPr algn="r">
              <a:defRPr sz="15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68965" y="-40308"/>
            <a:ext cx="3976975" cy="3968168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353"/>
          <a:stretch/>
        </p:blipFill>
        <p:spPr bwMode="auto">
          <a:xfrm>
            <a:off x="188912" y="1572907"/>
            <a:ext cx="1519238" cy="2741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590674" y="298053"/>
            <a:ext cx="204029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わたしたちの想い</a:t>
            </a:r>
            <a:endParaRPr lang="en-US" altLang="ja-JP" sz="1200" dirty="0">
              <a:solidFill>
                <a:schemeClr val="bg1"/>
              </a:solidFill>
              <a:latin typeface="HGSSoeiKakugothicUB" pitchFamily="34" charset="-128"/>
              <a:ea typeface="HGSSoeiKakugothicUB" pitchFamily="34" charset="-128"/>
            </a:endParaRPr>
          </a:p>
          <a:p>
            <a:endParaRPr lang="en-US" sz="85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  <a:p>
            <a:r>
              <a:rPr lang="en-US" sz="85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2288496"/>
            <a:ext cx="1594538" cy="106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TextBox 31"/>
          <p:cNvSpPr txBox="1"/>
          <p:nvPr/>
        </p:nvSpPr>
        <p:spPr>
          <a:xfrm>
            <a:off x="328473" y="4314893"/>
            <a:ext cx="345697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ja-JP" altLang="en-US" sz="1200" dirty="0">
                <a:solidFill>
                  <a:srgbClr val="009944"/>
                </a:solidFill>
                <a:latin typeface="HGSSoeiKakugothicUB" pitchFamily="34" charset="-128"/>
                <a:ea typeface="HGSSoeiKakugothicUB" pitchFamily="34" charset="-128"/>
              </a:rPr>
              <a:t>ごあいさつ</a:t>
            </a:r>
            <a:endParaRPr lang="en-US" altLang="ja-JP" sz="1200" dirty="0">
              <a:solidFill>
                <a:srgbClr val="009944"/>
              </a:solidFill>
              <a:latin typeface="HGSSoeiKakugothicUB" pitchFamily="34" charset="-128"/>
              <a:ea typeface="HGSSoeiKakugothicUB" pitchFamily="34" charset="-128"/>
            </a:endParaRPr>
          </a:p>
          <a:p>
            <a:pPr>
              <a:spcAft>
                <a:spcPts val="600"/>
              </a:spcAft>
            </a:pPr>
            <a:r>
              <a:rPr lang="en-US" sz="850" dirty="0">
                <a:latin typeface="MS PGothic" pitchFamily="34" charset="-128"/>
                <a:ea typeface="MS PGothic" pitchFamily="34" charset="-128"/>
              </a:rPr>
              <a:t>○○○○○○○○○○○○○○○○</a:t>
            </a:r>
            <a:br>
              <a:rPr lang="en-US" sz="850" dirty="0">
                <a:latin typeface="MS PGothic" pitchFamily="34" charset="-128"/>
                <a:ea typeface="MS PGothic" pitchFamily="34" charset="-128"/>
              </a:rPr>
            </a:br>
            <a:r>
              <a:rPr lang="en-US" sz="850" dirty="0">
                <a:latin typeface="MS PGothic" pitchFamily="34" charset="-128"/>
                <a:ea typeface="MS PGothic" pitchFamily="34" charset="-128"/>
              </a:rPr>
              <a:t>○○○○○○○○○○○○○○○○</a:t>
            </a:r>
            <a:br>
              <a:rPr lang="en-US" sz="850" dirty="0">
                <a:latin typeface="MS PGothic" pitchFamily="34" charset="-128"/>
                <a:ea typeface="MS PGothic" pitchFamily="34" charset="-128"/>
              </a:rPr>
            </a:br>
            <a:r>
              <a:rPr lang="en-US" sz="850" dirty="0">
                <a:latin typeface="MS PGothic" pitchFamily="34" charset="-128"/>
                <a:ea typeface="MS PGothic" pitchFamily="34" charset="-128"/>
              </a:rPr>
              <a:t>○○○○○○○○○○○○○○○○</a:t>
            </a:r>
            <a:br>
              <a:rPr lang="en-US" sz="850" dirty="0">
                <a:latin typeface="MS PGothic" pitchFamily="34" charset="-128"/>
                <a:ea typeface="MS PGothic" pitchFamily="34" charset="-128"/>
              </a:rPr>
            </a:br>
            <a:r>
              <a:rPr lang="en-US" sz="850" dirty="0">
                <a:latin typeface="MS PGothic" pitchFamily="34" charset="-128"/>
                <a:ea typeface="MS PGothic" pitchFamily="34" charset="-128"/>
              </a:rPr>
              <a:t>○○○○○○○○○○○○○○○○</a:t>
            </a:r>
            <a:br>
              <a:rPr lang="en-US" sz="850" dirty="0">
                <a:latin typeface="MS PGothic" pitchFamily="34" charset="-128"/>
                <a:ea typeface="MS PGothic" pitchFamily="34" charset="-128"/>
              </a:rPr>
            </a:br>
            <a:r>
              <a:rPr lang="en-US" sz="850" dirty="0">
                <a:latin typeface="MS PGothic" pitchFamily="34" charset="-128"/>
                <a:ea typeface="MS PGothic" pitchFamily="34" charset="-128"/>
              </a:rPr>
              <a:t>○○○○○○○○○○○○○○○○</a:t>
            </a:r>
            <a:br>
              <a:rPr lang="en-US" sz="850" dirty="0">
                <a:latin typeface="MS PGothic" pitchFamily="34" charset="-128"/>
                <a:ea typeface="MS PGothic" pitchFamily="34" charset="-128"/>
              </a:rPr>
            </a:br>
            <a:r>
              <a:rPr lang="en-US" sz="850" dirty="0">
                <a:latin typeface="MS PGothic" pitchFamily="34" charset="-128"/>
                <a:ea typeface="MS PGothic" pitchFamily="34" charset="-128"/>
              </a:rPr>
              <a:t>○○○○○○○○○○○○○○○○</a:t>
            </a:r>
            <a:br>
              <a:rPr lang="en-US" sz="850" dirty="0">
                <a:latin typeface="MS PGothic" pitchFamily="34" charset="-128"/>
                <a:ea typeface="MS PGothic" pitchFamily="34" charset="-128"/>
              </a:rPr>
            </a:br>
            <a:r>
              <a:rPr lang="en-US" sz="850" dirty="0">
                <a:latin typeface="MS PGothic" pitchFamily="34" charset="-128"/>
                <a:ea typeface="MS PGothic" pitchFamily="34" charset="-128"/>
              </a:rPr>
              <a:t>○○○○○○○○○○○○○○○○</a:t>
            </a:r>
            <a:br>
              <a:rPr lang="en-US" sz="850" dirty="0">
                <a:latin typeface="MS PGothic" pitchFamily="34" charset="-128"/>
                <a:ea typeface="MS PGothic" pitchFamily="34" charset="-128"/>
              </a:rPr>
            </a:br>
            <a:r>
              <a:rPr lang="en-US" sz="850" dirty="0">
                <a:latin typeface="MS PGothic" pitchFamily="34" charset="-128"/>
                <a:ea typeface="MS PGothic" pitchFamily="34" charset="-128"/>
              </a:rPr>
              <a:t>○○○○○○○○○○○○○○○○</a:t>
            </a:r>
            <a:br>
              <a:rPr lang="en-US" sz="850" dirty="0">
                <a:latin typeface="MS PGothic" pitchFamily="34" charset="-128"/>
                <a:ea typeface="MS PGothic" pitchFamily="34" charset="-128"/>
              </a:rPr>
            </a:br>
            <a:r>
              <a:rPr lang="en-US" sz="850" dirty="0">
                <a:latin typeface="MS PGothic" pitchFamily="34" charset="-128"/>
                <a:ea typeface="MS PGothic" pitchFamily="34" charset="-128"/>
              </a:rPr>
              <a:t>○○○○○○○○○○○○○○○○</a:t>
            </a:r>
            <a:br>
              <a:rPr lang="en-US" sz="850" dirty="0">
                <a:latin typeface="MS PGothic" pitchFamily="34" charset="-128"/>
                <a:ea typeface="MS PGothic" pitchFamily="34" charset="-128"/>
              </a:rPr>
            </a:br>
            <a:r>
              <a:rPr lang="en-US" sz="850" dirty="0">
                <a:latin typeface="MS PGothic" pitchFamily="34" charset="-128"/>
                <a:ea typeface="MS PGothic" pitchFamily="34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</a:p>
          <a:p>
            <a:pPr algn="r">
              <a:spcAft>
                <a:spcPts val="600"/>
              </a:spcAft>
            </a:pPr>
            <a:r>
              <a:rPr lang="ja-JP" altLang="en-US" sz="780" dirty="0">
                <a:latin typeface="MS PGothic" pitchFamily="34" charset="-128"/>
                <a:ea typeface="MS PGothic" pitchFamily="34" charset="-128"/>
              </a:rPr>
              <a:t>アスクルデイサービス代表    </a:t>
            </a:r>
            <a:r>
              <a:rPr lang="ja-JP" altLang="en-US" sz="1200" dirty="0">
                <a:latin typeface="MS PGothic" pitchFamily="34" charset="-128"/>
                <a:ea typeface="MS PGothic" pitchFamily="34" charset="-128"/>
              </a:rPr>
              <a:t> 鈴木 健太</a:t>
            </a:r>
            <a:endParaRPr lang="en-US" sz="12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4" name="正方形/長方形 66"/>
          <p:cNvSpPr/>
          <p:nvPr/>
        </p:nvSpPr>
        <p:spPr>
          <a:xfrm>
            <a:off x="2329042" y="4640768"/>
            <a:ext cx="1224000" cy="10836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MS PGothic" pitchFamily="34" charset="-128"/>
              <a:ea typeface="MS PGothic" pitchFamily="34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入れて</a:t>
            </a:r>
            <a:endParaRPr lang="en-US" altLang="ja-JP" sz="1400" b="1" dirty="0">
              <a:latin typeface="MS PGothic" pitchFamily="34" charset="-128"/>
              <a:ea typeface="MS PGothic" pitchFamily="34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1400" b="1" dirty="0">
              <a:latin typeface="MS PGothic" pitchFamily="34" charset="-128"/>
              <a:ea typeface="MS PGothic" pitchFamily="34" charset="-128"/>
              <a:cs typeface="メイリオ" panose="020B0604030504040204" pitchFamily="50" charset="-128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07" t="45128" r="10301" b="45615"/>
          <a:stretch/>
        </p:blipFill>
        <p:spPr bwMode="auto">
          <a:xfrm>
            <a:off x="3710866" y="-84653"/>
            <a:ext cx="7291661" cy="94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3815260" y="383046"/>
            <a:ext cx="6992047" cy="329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538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万全の体制と設備で、安心・安全な ひとときのご提供をお約束します。</a:t>
            </a:r>
            <a:endParaRPr lang="en-US" sz="1538" dirty="0">
              <a:solidFill>
                <a:schemeClr val="bg1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808010" y="955044"/>
            <a:ext cx="1771650" cy="3867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913" dirty="0">
                <a:solidFill>
                  <a:srgbClr val="009944"/>
                </a:solidFill>
                <a:latin typeface="HGSSoeiKakugothicUB" pitchFamily="34" charset="-128"/>
                <a:ea typeface="HGSSoeiKakugothicUB" pitchFamily="34" charset="-128"/>
              </a:rPr>
              <a:t>設 備</a:t>
            </a:r>
            <a:endParaRPr lang="en-US" sz="1913" dirty="0">
              <a:latin typeface="HGSSoeiKakugothicUB" pitchFamily="34" charset="-128"/>
              <a:ea typeface="HGSSoeiKakugothicUB" pitchFamily="34" charset="-128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55" t="33402" r="35883" b="64793"/>
          <a:stretch/>
        </p:blipFill>
        <p:spPr bwMode="auto">
          <a:xfrm>
            <a:off x="3850137" y="1229077"/>
            <a:ext cx="3179556" cy="186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" name="TextBox 39"/>
          <p:cNvSpPr txBox="1"/>
          <p:nvPr/>
        </p:nvSpPr>
        <p:spPr>
          <a:xfrm>
            <a:off x="3797671" y="1633847"/>
            <a:ext cx="3232021" cy="2565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ja-JP" altLang="en-US" sz="990" dirty="0">
                <a:solidFill>
                  <a:srgbClr val="009944"/>
                </a:solidFill>
                <a:latin typeface="MS PGothic" pitchFamily="34" charset="-128"/>
                <a:ea typeface="MS PGothic" pitchFamily="34" charset="-128"/>
              </a:rPr>
              <a:t>食堂</a:t>
            </a:r>
            <a:endParaRPr lang="en-US" altLang="ja-JP" sz="990" dirty="0">
              <a:solidFill>
                <a:srgbClr val="009944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spcAft>
                <a:spcPts val="300"/>
              </a:spcAft>
            </a:pPr>
            <a:r>
              <a:rPr lang="en-US" sz="780" dirty="0">
                <a:latin typeface="MS PGothic" pitchFamily="34" charset="-128"/>
                <a:ea typeface="MS PGothic" pitchFamily="34" charset="-128"/>
              </a:rPr>
              <a:t>○○○○○○○○○○○○○○○○○○○○○○○○○○○○○○○○○○○○○○○○○○○○○○○○○○○○○○○○○○○○</a:t>
            </a:r>
          </a:p>
          <a:p>
            <a:pPr>
              <a:spcAft>
                <a:spcPts val="300"/>
              </a:spcAft>
            </a:pPr>
            <a:endParaRPr lang="en-US" sz="780" dirty="0">
              <a:latin typeface="MS PGothic" pitchFamily="34" charset="-128"/>
              <a:ea typeface="MS PGothic" pitchFamily="34" charset="-128"/>
            </a:endParaRPr>
          </a:p>
          <a:p>
            <a:pPr>
              <a:spcAft>
                <a:spcPts val="300"/>
              </a:spcAft>
            </a:pPr>
            <a:r>
              <a:rPr lang="ja-JP" altLang="en-US" sz="990" dirty="0">
                <a:solidFill>
                  <a:srgbClr val="009944"/>
                </a:solidFill>
                <a:latin typeface="MS PGothic" pitchFamily="34" charset="-128"/>
                <a:ea typeface="MS PGothic" pitchFamily="34" charset="-128"/>
              </a:rPr>
              <a:t>トイレ</a:t>
            </a:r>
            <a:endParaRPr lang="en-US" altLang="ja-JP" sz="990" dirty="0">
              <a:solidFill>
                <a:srgbClr val="009944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spcAft>
                <a:spcPts val="300"/>
              </a:spcAft>
            </a:pPr>
            <a:r>
              <a:rPr lang="en-US" sz="780" dirty="0">
                <a:latin typeface="MS PGothic" pitchFamily="34" charset="-128"/>
                <a:ea typeface="MS PGothic" pitchFamily="34" charset="-128"/>
              </a:rPr>
              <a:t>○○○○○○○○○○○○○○○○○○○○○○○○○○○○○○○○○○○○○○○○○○○○○○○○○○○○○○○○○○○○</a:t>
            </a:r>
          </a:p>
          <a:p>
            <a:pPr>
              <a:spcAft>
                <a:spcPts val="300"/>
              </a:spcAft>
            </a:pPr>
            <a:endParaRPr lang="en-US" sz="780" dirty="0">
              <a:latin typeface="MS PGothic" pitchFamily="34" charset="-128"/>
              <a:ea typeface="MS PGothic" pitchFamily="34" charset="-128"/>
            </a:endParaRPr>
          </a:p>
          <a:p>
            <a:pPr>
              <a:spcAft>
                <a:spcPts val="300"/>
              </a:spcAft>
            </a:pPr>
            <a:r>
              <a:rPr lang="ja-JP" altLang="en-US" sz="990" dirty="0">
                <a:solidFill>
                  <a:srgbClr val="009944"/>
                </a:solidFill>
                <a:latin typeface="MS PGothic" pitchFamily="34" charset="-128"/>
                <a:ea typeface="MS PGothic" pitchFamily="34" charset="-128"/>
              </a:rPr>
              <a:t>お風呂</a:t>
            </a:r>
            <a:endParaRPr lang="en-US" altLang="ja-JP" sz="990" dirty="0">
              <a:solidFill>
                <a:srgbClr val="009944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spcAft>
                <a:spcPts val="300"/>
              </a:spcAft>
            </a:pPr>
            <a:r>
              <a:rPr lang="en-US" sz="780" dirty="0">
                <a:latin typeface="MS PGothic" pitchFamily="34" charset="-128"/>
                <a:ea typeface="MS PGothic" pitchFamily="34" charset="-128"/>
              </a:rPr>
              <a:t>○○○○○○○○○○○○○○○○○○○○○○○○○○○○○○○○○○○○○○○○○○○○○○○○○○○○○○○○○○○○</a:t>
            </a:r>
          </a:p>
          <a:p>
            <a:pPr>
              <a:spcAft>
                <a:spcPts val="300"/>
              </a:spcAft>
            </a:pPr>
            <a:endParaRPr lang="en-US" sz="780" dirty="0">
              <a:latin typeface="MS PGothic" pitchFamily="34" charset="-128"/>
              <a:ea typeface="MS PGothic" pitchFamily="34" charset="-128"/>
            </a:endParaRPr>
          </a:p>
          <a:p>
            <a:pPr>
              <a:spcAft>
                <a:spcPts val="300"/>
              </a:spcAft>
            </a:pPr>
            <a:r>
              <a:rPr lang="ja-JP" altLang="en-US" sz="990" dirty="0">
                <a:solidFill>
                  <a:srgbClr val="009944"/>
                </a:solidFill>
                <a:latin typeface="MS PGothic" pitchFamily="34" charset="-128"/>
                <a:ea typeface="MS PGothic" pitchFamily="34" charset="-128"/>
              </a:rPr>
              <a:t>休憩室</a:t>
            </a:r>
            <a:endParaRPr lang="en-US" altLang="ja-JP" sz="990" dirty="0">
              <a:solidFill>
                <a:srgbClr val="009944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spcAft>
                <a:spcPts val="300"/>
              </a:spcAft>
            </a:pPr>
            <a:r>
              <a:rPr lang="en-US" sz="780" dirty="0">
                <a:latin typeface="MS PGothic" pitchFamily="34" charset="-128"/>
                <a:ea typeface="MS PGothic" pitchFamily="34" charset="-128"/>
              </a:rPr>
              <a:t>○○○○○○○○○○○○○○○○○○○○○○○○○○○○○○○○○○○○○○○○○○○○○○○○○○○○○○○○○○○○</a:t>
            </a:r>
          </a:p>
          <a:p>
            <a:pPr>
              <a:spcAft>
                <a:spcPts val="300"/>
              </a:spcAft>
            </a:pPr>
            <a:endParaRPr lang="en-US" sz="78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808010" y="4175819"/>
            <a:ext cx="1771650" cy="3867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913" dirty="0">
                <a:solidFill>
                  <a:srgbClr val="009944"/>
                </a:solidFill>
                <a:latin typeface="HGSSoeiKakugothicUB" pitchFamily="34" charset="-128"/>
                <a:ea typeface="HGSSoeiKakugothicUB" pitchFamily="34" charset="-128"/>
              </a:rPr>
              <a:t>医 療</a:t>
            </a:r>
            <a:endParaRPr lang="en-US" sz="1913" dirty="0">
              <a:latin typeface="HGSSoeiKakugothicUB" pitchFamily="34" charset="-128"/>
              <a:ea typeface="HGSSoeiKakugothicUB" pitchFamily="34" charset="-128"/>
            </a:endParaRPr>
          </a:p>
        </p:txBody>
      </p:sp>
      <p:pic>
        <p:nvPicPr>
          <p:cNvPr id="49" name="Picture 6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55" t="33402" r="35883" b="64793"/>
          <a:stretch/>
        </p:blipFill>
        <p:spPr bwMode="auto">
          <a:xfrm>
            <a:off x="3850137" y="4449852"/>
            <a:ext cx="3179556" cy="186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0" name="TextBox 49"/>
          <p:cNvSpPr txBox="1"/>
          <p:nvPr/>
        </p:nvSpPr>
        <p:spPr>
          <a:xfrm>
            <a:off x="3797671" y="4854622"/>
            <a:ext cx="3232021" cy="2565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ja-JP" altLang="en-US" sz="990" dirty="0">
                <a:solidFill>
                  <a:srgbClr val="009944"/>
                </a:solidFill>
                <a:latin typeface="MS PGothic" pitchFamily="34" charset="-128"/>
                <a:ea typeface="MS PGothic" pitchFamily="34" charset="-128"/>
              </a:rPr>
              <a:t>ベッド</a:t>
            </a:r>
            <a:endParaRPr lang="en-US" altLang="ja-JP" sz="990" dirty="0">
              <a:solidFill>
                <a:srgbClr val="009944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spcAft>
                <a:spcPts val="300"/>
              </a:spcAft>
            </a:pPr>
            <a:r>
              <a:rPr lang="en-US" sz="780" dirty="0">
                <a:latin typeface="MS PGothic" pitchFamily="34" charset="-128"/>
                <a:ea typeface="MS PGothic" pitchFamily="34" charset="-128"/>
              </a:rPr>
              <a:t>○○○○○○○○○○○○○○○○○○○○○○○○○○○○○○○○○○○○○○○○○○○○○○○○○○○○○○○○○○○○</a:t>
            </a:r>
          </a:p>
          <a:p>
            <a:pPr>
              <a:spcAft>
                <a:spcPts val="300"/>
              </a:spcAft>
            </a:pPr>
            <a:endParaRPr lang="en-US" sz="780" dirty="0">
              <a:latin typeface="MS PGothic" pitchFamily="34" charset="-128"/>
              <a:ea typeface="MS PGothic" pitchFamily="34" charset="-128"/>
            </a:endParaRPr>
          </a:p>
          <a:p>
            <a:pPr>
              <a:spcAft>
                <a:spcPts val="300"/>
              </a:spcAft>
            </a:pPr>
            <a:r>
              <a:rPr lang="ja-JP" altLang="en-US" sz="990" dirty="0">
                <a:solidFill>
                  <a:srgbClr val="009944"/>
                </a:solidFill>
                <a:latin typeface="MS PGothic" pitchFamily="34" charset="-128"/>
                <a:ea typeface="MS PGothic" pitchFamily="34" charset="-128"/>
              </a:rPr>
              <a:t>治療室</a:t>
            </a:r>
            <a:endParaRPr lang="en-US" altLang="ja-JP" sz="990" dirty="0">
              <a:solidFill>
                <a:srgbClr val="009944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spcAft>
                <a:spcPts val="300"/>
              </a:spcAft>
            </a:pPr>
            <a:r>
              <a:rPr lang="en-US" sz="780" dirty="0">
                <a:latin typeface="MS PGothic" pitchFamily="34" charset="-128"/>
                <a:ea typeface="MS PGothic" pitchFamily="34" charset="-128"/>
              </a:rPr>
              <a:t>○○○○○○○○○○○○○○○○○○○○○○○○○○○○○○○○○○○○○○○○○○○○○○○○○○○○○○○○○○○○</a:t>
            </a:r>
          </a:p>
          <a:p>
            <a:pPr>
              <a:spcAft>
                <a:spcPts val="300"/>
              </a:spcAft>
            </a:pPr>
            <a:endParaRPr lang="en-US" sz="780" dirty="0">
              <a:latin typeface="MS PGothic" pitchFamily="34" charset="-128"/>
              <a:ea typeface="MS PGothic" pitchFamily="34" charset="-128"/>
            </a:endParaRPr>
          </a:p>
          <a:p>
            <a:pPr>
              <a:spcAft>
                <a:spcPts val="300"/>
              </a:spcAft>
            </a:pPr>
            <a:r>
              <a:rPr lang="ja-JP" altLang="en-US" sz="990" dirty="0">
                <a:solidFill>
                  <a:srgbClr val="009944"/>
                </a:solidFill>
                <a:latin typeface="MS PGothic" pitchFamily="34" charset="-128"/>
                <a:ea typeface="MS PGothic" pitchFamily="34" charset="-128"/>
              </a:rPr>
              <a:t>医師</a:t>
            </a:r>
            <a:endParaRPr lang="en-US" altLang="ja-JP" sz="990" dirty="0">
              <a:solidFill>
                <a:srgbClr val="009944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spcAft>
                <a:spcPts val="300"/>
              </a:spcAft>
            </a:pPr>
            <a:r>
              <a:rPr lang="en-US" sz="780" dirty="0">
                <a:latin typeface="MS PGothic" pitchFamily="34" charset="-128"/>
                <a:ea typeface="MS PGothic" pitchFamily="34" charset="-128"/>
              </a:rPr>
              <a:t>○○○○○○○○○○○○○○○○○○○○○○○○○○○○○○○○○○○○○○○○○○○○○○○○○○○○○○○○○○○○</a:t>
            </a:r>
          </a:p>
          <a:p>
            <a:pPr>
              <a:spcAft>
                <a:spcPts val="300"/>
              </a:spcAft>
            </a:pPr>
            <a:endParaRPr lang="en-US" sz="780" dirty="0">
              <a:latin typeface="MS PGothic" pitchFamily="34" charset="-128"/>
              <a:ea typeface="MS PGothic" pitchFamily="34" charset="-128"/>
            </a:endParaRPr>
          </a:p>
          <a:p>
            <a:pPr>
              <a:spcAft>
                <a:spcPts val="300"/>
              </a:spcAft>
            </a:pPr>
            <a:r>
              <a:rPr lang="ja-JP" altLang="en-US" sz="990" dirty="0">
                <a:solidFill>
                  <a:srgbClr val="009944"/>
                </a:solidFill>
                <a:latin typeface="MS PGothic" pitchFamily="34" charset="-128"/>
                <a:ea typeface="MS PGothic" pitchFamily="34" charset="-128"/>
              </a:rPr>
              <a:t>医療スタッフ</a:t>
            </a:r>
            <a:endParaRPr lang="en-US" altLang="ja-JP" sz="990" dirty="0">
              <a:solidFill>
                <a:srgbClr val="009944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spcAft>
                <a:spcPts val="300"/>
              </a:spcAft>
            </a:pPr>
            <a:r>
              <a:rPr lang="en-US" sz="780" dirty="0">
                <a:latin typeface="MS PGothic" pitchFamily="34" charset="-128"/>
                <a:ea typeface="MS PGothic" pitchFamily="34" charset="-128"/>
              </a:rPr>
              <a:t>○○○○○○○○○○○○○○○○○○○○○○○○○○○○○○○○○○○○○○○○○○○○○○○○○○○○○○○○○○○○</a:t>
            </a:r>
          </a:p>
          <a:p>
            <a:pPr>
              <a:spcAft>
                <a:spcPts val="300"/>
              </a:spcAft>
            </a:pPr>
            <a:endParaRPr lang="en-US" sz="78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398072" y="955044"/>
            <a:ext cx="1771650" cy="3867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913" dirty="0">
                <a:solidFill>
                  <a:srgbClr val="009944"/>
                </a:solidFill>
                <a:latin typeface="HGSSoeiKakugothicUB" pitchFamily="34" charset="-128"/>
                <a:ea typeface="HGSSoeiKakugothicUB" pitchFamily="34" charset="-128"/>
              </a:rPr>
              <a:t>憩 い</a:t>
            </a:r>
            <a:endParaRPr lang="en-US" sz="1913" dirty="0">
              <a:latin typeface="HGSSoeiKakugothicUB" pitchFamily="34" charset="-128"/>
              <a:ea typeface="HGSSoeiKakugothicUB" pitchFamily="34" charset="-128"/>
            </a:endParaRPr>
          </a:p>
        </p:txBody>
      </p:sp>
      <p:pic>
        <p:nvPicPr>
          <p:cNvPr id="53" name="Picture 6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55" t="33402" r="35883" b="64793"/>
          <a:stretch/>
        </p:blipFill>
        <p:spPr bwMode="auto">
          <a:xfrm>
            <a:off x="7440199" y="1229077"/>
            <a:ext cx="3179556" cy="186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6" name="TextBox 55"/>
          <p:cNvSpPr txBox="1"/>
          <p:nvPr/>
        </p:nvSpPr>
        <p:spPr>
          <a:xfrm>
            <a:off x="7387733" y="1633847"/>
            <a:ext cx="3232021" cy="2565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ja-JP" altLang="en-US" sz="990" dirty="0">
                <a:solidFill>
                  <a:srgbClr val="009944"/>
                </a:solidFill>
                <a:latin typeface="MS PGothic" pitchFamily="34" charset="-128"/>
                <a:ea typeface="MS PGothic" pitchFamily="34" charset="-128"/>
              </a:rPr>
              <a:t>ゲーム</a:t>
            </a:r>
            <a:endParaRPr lang="en-US" altLang="ja-JP" sz="990" dirty="0">
              <a:solidFill>
                <a:srgbClr val="009944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spcAft>
                <a:spcPts val="300"/>
              </a:spcAft>
            </a:pPr>
            <a:r>
              <a:rPr lang="en-US" sz="780" dirty="0">
                <a:latin typeface="MS PGothic" pitchFamily="34" charset="-128"/>
                <a:ea typeface="MS PGothic" pitchFamily="34" charset="-128"/>
              </a:rPr>
              <a:t>○○○○○○○○○○○○○○○○○○○○○○○○○○○○○○○○○○○○○○○○○○○○○○○○○○○○○○○○○○○○</a:t>
            </a:r>
          </a:p>
          <a:p>
            <a:pPr>
              <a:spcAft>
                <a:spcPts val="300"/>
              </a:spcAft>
            </a:pPr>
            <a:endParaRPr lang="en-US" sz="780" dirty="0">
              <a:latin typeface="MS PGothic" pitchFamily="34" charset="-128"/>
              <a:ea typeface="MS PGothic" pitchFamily="34" charset="-128"/>
            </a:endParaRPr>
          </a:p>
          <a:p>
            <a:pPr>
              <a:spcAft>
                <a:spcPts val="300"/>
              </a:spcAft>
            </a:pPr>
            <a:r>
              <a:rPr lang="ja-JP" altLang="en-US" sz="990" dirty="0">
                <a:solidFill>
                  <a:srgbClr val="009944"/>
                </a:solidFill>
                <a:latin typeface="MS PGothic" pitchFamily="34" charset="-128"/>
                <a:ea typeface="MS PGothic" pitchFamily="34" charset="-128"/>
              </a:rPr>
              <a:t>歌</a:t>
            </a:r>
            <a:endParaRPr lang="en-US" altLang="ja-JP" sz="990" dirty="0">
              <a:solidFill>
                <a:srgbClr val="009944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spcAft>
                <a:spcPts val="300"/>
              </a:spcAft>
            </a:pPr>
            <a:r>
              <a:rPr lang="en-US" sz="780" dirty="0">
                <a:latin typeface="MS PGothic" pitchFamily="34" charset="-128"/>
                <a:ea typeface="MS PGothic" pitchFamily="34" charset="-128"/>
              </a:rPr>
              <a:t>○○○○○○○○○○○○○○○○○○○○○○○○○○○○○○○○○○○○○○○○○○○○○○○○○○○○○○○○○○○○</a:t>
            </a:r>
          </a:p>
          <a:p>
            <a:pPr>
              <a:spcAft>
                <a:spcPts val="300"/>
              </a:spcAft>
            </a:pPr>
            <a:endParaRPr lang="en-US" sz="780" dirty="0">
              <a:latin typeface="MS PGothic" pitchFamily="34" charset="-128"/>
              <a:ea typeface="MS PGothic" pitchFamily="34" charset="-128"/>
            </a:endParaRPr>
          </a:p>
          <a:p>
            <a:pPr>
              <a:spcAft>
                <a:spcPts val="300"/>
              </a:spcAft>
            </a:pPr>
            <a:r>
              <a:rPr lang="ja-JP" altLang="en-US" sz="990" dirty="0">
                <a:solidFill>
                  <a:srgbClr val="009944"/>
                </a:solidFill>
                <a:latin typeface="MS PGothic" pitchFamily="34" charset="-128"/>
                <a:ea typeface="MS PGothic" pitchFamily="34" charset="-128"/>
              </a:rPr>
              <a:t>お昼寝</a:t>
            </a:r>
            <a:endParaRPr lang="en-US" altLang="ja-JP" sz="990" dirty="0">
              <a:solidFill>
                <a:srgbClr val="009944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spcAft>
                <a:spcPts val="300"/>
              </a:spcAft>
            </a:pPr>
            <a:r>
              <a:rPr lang="en-US" sz="780" dirty="0">
                <a:latin typeface="MS PGothic" pitchFamily="34" charset="-128"/>
                <a:ea typeface="MS PGothic" pitchFamily="34" charset="-128"/>
              </a:rPr>
              <a:t>○○○○○○○○○○○○○○○○○○○○○○○○○○○○○○○○○○○○○○○○○○○○○○○○○○○○○○○○○○○○</a:t>
            </a:r>
          </a:p>
          <a:p>
            <a:pPr>
              <a:spcAft>
                <a:spcPts val="300"/>
              </a:spcAft>
            </a:pPr>
            <a:endParaRPr lang="en-US" sz="780" dirty="0">
              <a:latin typeface="MS PGothic" pitchFamily="34" charset="-128"/>
              <a:ea typeface="MS PGothic" pitchFamily="34" charset="-128"/>
            </a:endParaRPr>
          </a:p>
          <a:p>
            <a:pPr>
              <a:spcAft>
                <a:spcPts val="300"/>
              </a:spcAft>
            </a:pPr>
            <a:r>
              <a:rPr lang="ja-JP" altLang="en-US" sz="990" dirty="0">
                <a:solidFill>
                  <a:srgbClr val="009944"/>
                </a:solidFill>
                <a:latin typeface="MS PGothic" pitchFamily="34" charset="-128"/>
                <a:ea typeface="MS PGothic" pitchFamily="34" charset="-128"/>
              </a:rPr>
              <a:t>おやつ</a:t>
            </a:r>
            <a:endParaRPr lang="en-US" altLang="ja-JP" sz="990" dirty="0">
              <a:solidFill>
                <a:srgbClr val="009944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spcAft>
                <a:spcPts val="300"/>
              </a:spcAft>
            </a:pPr>
            <a:r>
              <a:rPr lang="en-US" sz="780" dirty="0">
                <a:latin typeface="MS PGothic" pitchFamily="34" charset="-128"/>
                <a:ea typeface="MS PGothic" pitchFamily="34" charset="-128"/>
              </a:rPr>
              <a:t>○○○○○○○○○○○○○○○○○○○○○○○○○○○○○○○○○○○○○○○○○○○○○○○○○○○○○○○○○○○○</a:t>
            </a:r>
          </a:p>
          <a:p>
            <a:pPr>
              <a:spcAft>
                <a:spcPts val="300"/>
              </a:spcAft>
            </a:pPr>
            <a:endParaRPr lang="en-US" sz="78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398072" y="4175819"/>
            <a:ext cx="1771650" cy="3867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913" dirty="0">
                <a:solidFill>
                  <a:srgbClr val="009944"/>
                </a:solidFill>
                <a:latin typeface="HGSSoeiKakugothicUB" pitchFamily="34" charset="-128"/>
                <a:ea typeface="HGSSoeiKakugothicUB" pitchFamily="34" charset="-128"/>
              </a:rPr>
              <a:t>介 護</a:t>
            </a:r>
            <a:endParaRPr lang="en-US" sz="1913" dirty="0">
              <a:latin typeface="HGSSoeiKakugothicUB" pitchFamily="34" charset="-128"/>
              <a:ea typeface="HGSSoeiKakugothicUB" pitchFamily="34" charset="-128"/>
            </a:endParaRPr>
          </a:p>
        </p:txBody>
      </p:sp>
      <p:pic>
        <p:nvPicPr>
          <p:cNvPr id="60" name="Picture 6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55" t="33402" r="35883" b="64793"/>
          <a:stretch/>
        </p:blipFill>
        <p:spPr bwMode="auto">
          <a:xfrm>
            <a:off x="7440199" y="4449852"/>
            <a:ext cx="3179556" cy="186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" name="TextBox 60"/>
          <p:cNvSpPr txBox="1"/>
          <p:nvPr/>
        </p:nvSpPr>
        <p:spPr>
          <a:xfrm>
            <a:off x="7387733" y="4854622"/>
            <a:ext cx="3232021" cy="2565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ja-JP" altLang="en-US" sz="990" dirty="0">
                <a:solidFill>
                  <a:srgbClr val="009944"/>
                </a:solidFill>
                <a:latin typeface="MS PGothic" pitchFamily="34" charset="-128"/>
                <a:ea typeface="MS PGothic" pitchFamily="34" charset="-128"/>
              </a:rPr>
              <a:t>介護スタッフ</a:t>
            </a:r>
            <a:endParaRPr lang="en-US" altLang="ja-JP" sz="990" dirty="0">
              <a:solidFill>
                <a:srgbClr val="009944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spcAft>
                <a:spcPts val="300"/>
              </a:spcAft>
            </a:pPr>
            <a:r>
              <a:rPr lang="en-US" sz="780" dirty="0">
                <a:latin typeface="MS PGothic" pitchFamily="34" charset="-128"/>
                <a:ea typeface="MS PGothic" pitchFamily="34" charset="-128"/>
              </a:rPr>
              <a:t>○○○○○○○○○○○○○○○○○○○○○○○○○○○○○○○○○○○○○○○○○○○○○○○○○○○○○○○○○○○○</a:t>
            </a:r>
          </a:p>
          <a:p>
            <a:pPr>
              <a:spcAft>
                <a:spcPts val="300"/>
              </a:spcAft>
            </a:pPr>
            <a:endParaRPr lang="en-US" sz="780" dirty="0">
              <a:latin typeface="MS PGothic" pitchFamily="34" charset="-128"/>
              <a:ea typeface="MS PGothic" pitchFamily="34" charset="-128"/>
            </a:endParaRPr>
          </a:p>
          <a:p>
            <a:pPr>
              <a:spcAft>
                <a:spcPts val="300"/>
              </a:spcAft>
            </a:pPr>
            <a:r>
              <a:rPr lang="ja-JP" altLang="en-US" sz="990" dirty="0">
                <a:solidFill>
                  <a:srgbClr val="009944"/>
                </a:solidFill>
                <a:latin typeface="MS PGothic" pitchFamily="34" charset="-128"/>
                <a:ea typeface="MS PGothic" pitchFamily="34" charset="-128"/>
              </a:rPr>
              <a:t>入浴介助</a:t>
            </a:r>
            <a:endParaRPr lang="en-US" altLang="ja-JP" sz="990" dirty="0">
              <a:solidFill>
                <a:srgbClr val="009944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spcAft>
                <a:spcPts val="300"/>
              </a:spcAft>
            </a:pPr>
            <a:r>
              <a:rPr lang="en-US" sz="780" dirty="0">
                <a:latin typeface="MS PGothic" pitchFamily="34" charset="-128"/>
                <a:ea typeface="MS PGothic" pitchFamily="34" charset="-128"/>
              </a:rPr>
              <a:t>○○○○○○○○○○○○○○○○○○○○○○○○○○○○○○○○○○○○○○○○○○○○○○○○○○○○○○○○○○○○</a:t>
            </a:r>
          </a:p>
          <a:p>
            <a:pPr>
              <a:spcAft>
                <a:spcPts val="300"/>
              </a:spcAft>
            </a:pPr>
            <a:endParaRPr lang="en-US" sz="780" dirty="0">
              <a:latin typeface="MS PGothic" pitchFamily="34" charset="-128"/>
              <a:ea typeface="MS PGothic" pitchFamily="34" charset="-128"/>
            </a:endParaRPr>
          </a:p>
          <a:p>
            <a:pPr>
              <a:spcAft>
                <a:spcPts val="300"/>
              </a:spcAft>
            </a:pPr>
            <a:r>
              <a:rPr lang="ja-JP" altLang="en-US" sz="990" dirty="0">
                <a:solidFill>
                  <a:srgbClr val="009944"/>
                </a:solidFill>
                <a:latin typeface="MS PGothic" pitchFamily="34" charset="-128"/>
                <a:ea typeface="MS PGothic" pitchFamily="34" charset="-128"/>
              </a:rPr>
              <a:t>食事介助</a:t>
            </a:r>
            <a:endParaRPr lang="en-US" altLang="ja-JP" sz="990" dirty="0">
              <a:solidFill>
                <a:srgbClr val="009944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spcAft>
                <a:spcPts val="300"/>
              </a:spcAft>
            </a:pPr>
            <a:r>
              <a:rPr lang="en-US" sz="780" dirty="0">
                <a:latin typeface="MS PGothic" pitchFamily="34" charset="-128"/>
                <a:ea typeface="MS PGothic" pitchFamily="34" charset="-128"/>
              </a:rPr>
              <a:t>○○○○○○○○○○○○○○○○○○○○○○○○○○○○○○○○○○○○○○○○○○○○○○○○○○○○○○○○○○○○</a:t>
            </a:r>
          </a:p>
          <a:p>
            <a:pPr>
              <a:spcAft>
                <a:spcPts val="300"/>
              </a:spcAft>
            </a:pPr>
            <a:endParaRPr lang="en-US" sz="780" dirty="0">
              <a:latin typeface="MS PGothic" pitchFamily="34" charset="-128"/>
              <a:ea typeface="MS PGothic" pitchFamily="34" charset="-128"/>
            </a:endParaRPr>
          </a:p>
          <a:p>
            <a:pPr>
              <a:spcAft>
                <a:spcPts val="300"/>
              </a:spcAft>
            </a:pPr>
            <a:r>
              <a:rPr lang="ja-JP" altLang="en-US" sz="990" dirty="0">
                <a:solidFill>
                  <a:srgbClr val="009944"/>
                </a:solidFill>
                <a:latin typeface="MS PGothic" pitchFamily="34" charset="-128"/>
                <a:ea typeface="MS PGothic" pitchFamily="34" charset="-128"/>
              </a:rPr>
              <a:t>さまざまなサポート</a:t>
            </a:r>
            <a:endParaRPr lang="en-US" altLang="ja-JP" sz="990" dirty="0">
              <a:solidFill>
                <a:srgbClr val="009944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spcAft>
                <a:spcPts val="300"/>
              </a:spcAft>
            </a:pPr>
            <a:r>
              <a:rPr lang="en-US" sz="780" dirty="0">
                <a:latin typeface="MS PGothic" pitchFamily="34" charset="-128"/>
                <a:ea typeface="MS PGothic" pitchFamily="34" charset="-128"/>
              </a:rPr>
              <a:t>○○○○○○○○○○○○○○○○○○○○○○○○○○○○○○○○○○○○○○○○○○○○○○○○○○○○○○○○○○○○</a:t>
            </a:r>
          </a:p>
          <a:p>
            <a:pPr>
              <a:spcAft>
                <a:spcPts val="300"/>
              </a:spcAft>
            </a:pPr>
            <a:endParaRPr lang="en-US" sz="78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5968926" y="828860"/>
            <a:ext cx="1094545" cy="792000"/>
          </a:xfrm>
          <a:prstGeom prst="ellipse">
            <a:avLst/>
          </a:prstGeom>
          <a:solidFill>
            <a:srgbClr val="ED86B3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</a:p>
        </p:txBody>
      </p:sp>
      <p:sp>
        <p:nvSpPr>
          <p:cNvPr id="31" name="Oval 30"/>
          <p:cNvSpPr/>
          <p:nvPr/>
        </p:nvSpPr>
        <p:spPr>
          <a:xfrm>
            <a:off x="9561533" y="861134"/>
            <a:ext cx="1094545" cy="792000"/>
          </a:xfrm>
          <a:prstGeom prst="ellipse">
            <a:avLst/>
          </a:prstGeom>
          <a:solidFill>
            <a:srgbClr val="ED86B3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</a:p>
        </p:txBody>
      </p:sp>
      <p:sp>
        <p:nvSpPr>
          <p:cNvPr id="33" name="Oval 32"/>
          <p:cNvSpPr/>
          <p:nvPr/>
        </p:nvSpPr>
        <p:spPr>
          <a:xfrm>
            <a:off x="6039255" y="4034331"/>
            <a:ext cx="1094545" cy="792000"/>
          </a:xfrm>
          <a:prstGeom prst="ellipse">
            <a:avLst/>
          </a:prstGeom>
          <a:solidFill>
            <a:srgbClr val="ED86B3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</a:p>
        </p:txBody>
      </p:sp>
      <p:sp>
        <p:nvSpPr>
          <p:cNvPr id="35" name="Oval 34"/>
          <p:cNvSpPr/>
          <p:nvPr/>
        </p:nvSpPr>
        <p:spPr>
          <a:xfrm>
            <a:off x="9631862" y="4066605"/>
            <a:ext cx="1094545" cy="792000"/>
          </a:xfrm>
          <a:prstGeom prst="ellipse">
            <a:avLst/>
          </a:prstGeom>
          <a:solidFill>
            <a:srgbClr val="ED86B3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D86B3"/>
        </a:solidFill>
      </a:spPr>
      <a:bodyPr wrap="none" rtlCol="0" anchor="ctr">
        <a:spAutoFit/>
      </a:bodyPr>
      <a:lstStyle>
        <a:defPPr algn="ctr">
          <a:defRPr kumimoji="1" sz="800" dirty="0">
            <a:latin typeface="ＭＳ ゴシック" panose="020B0609070205080204" pitchFamily="49" charset="-128"/>
            <a:ea typeface="ＭＳ ゴシック" panose="020B0609070205080204" pitchFamily="49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0</TotalTime>
  <Words>200</Words>
  <Application>Microsoft Office PowerPoint</Application>
  <PresentationFormat>ユーザー設定</PresentationFormat>
  <Paragraphs>82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HGSSoeiKakugothicUB</vt:lpstr>
      <vt:lpstr>ＭＳ Ｐゴシック</vt:lpstr>
      <vt:lpstr>ＭＳ Ｐゴシック</vt:lpstr>
      <vt:lpstr>メイリオ</vt:lpstr>
      <vt:lpstr>Arial</vt:lpstr>
      <vt:lpstr>Calibri</vt:lpstr>
      <vt:lpstr>Calibri Light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2016-07-28T04:10:22Z</dcterms:created>
  <dcterms:modified xsi:type="dcterms:W3CDTF">2017-03-07T01:52:18Z</dcterms:modified>
</cp:coreProperties>
</file>