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9">
          <p15:clr>
            <a:srgbClr val="A4A3A4"/>
          </p15:clr>
        </p15:guide>
        <p15:guide id="2" pos="343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D6C00"/>
    <a:srgbClr val="009944"/>
    <a:srgbClr val="EBF5EC"/>
    <a:srgbClr val="41A1BE"/>
    <a:srgbClr val="BFDDA2"/>
    <a:srgbClr val="ED86B3"/>
    <a:srgbClr val="44B034"/>
    <a:srgbClr val="FFF462"/>
    <a:srgbClr val="FFF45F"/>
    <a:srgbClr val="3E3A3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470" autoAdjust="0"/>
    <p:restoredTop sz="94660"/>
  </p:normalViewPr>
  <p:slideViewPr>
    <p:cSldViewPr snapToGrid="0">
      <p:cViewPr varScale="1">
        <p:scale>
          <a:sx n="69" d="100"/>
          <a:sy n="69" d="100"/>
        </p:scale>
        <p:origin x="784" y="64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9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554" t="33660" r="36006" b="64816"/>
          <a:stretch/>
        </p:blipFill>
        <p:spPr bwMode="auto">
          <a:xfrm>
            <a:off x="7461202" y="4491469"/>
            <a:ext cx="3168937" cy="1573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0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554" t="33660" r="36006" b="64816"/>
          <a:stretch/>
        </p:blipFill>
        <p:spPr bwMode="auto">
          <a:xfrm>
            <a:off x="7461202" y="1252470"/>
            <a:ext cx="3168937" cy="1573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8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554" t="33660" r="36006" b="64816"/>
          <a:stretch/>
        </p:blipFill>
        <p:spPr bwMode="auto">
          <a:xfrm>
            <a:off x="3860755" y="4491469"/>
            <a:ext cx="3168937" cy="1573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554" t="33660" r="36006" b="64816"/>
          <a:stretch/>
        </p:blipFill>
        <p:spPr bwMode="auto">
          <a:xfrm>
            <a:off x="3860755" y="1252470"/>
            <a:ext cx="3168937" cy="1573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385" t="45761" r="10707" b="45603"/>
          <a:stretch/>
        </p:blipFill>
        <p:spPr bwMode="auto">
          <a:xfrm>
            <a:off x="3710865" y="-26634"/>
            <a:ext cx="7250115" cy="8820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" name="Picture 7"/>
          <p:cNvPicPr>
            <a:picLocks noChangeAspect="1"/>
          </p:cNvPicPr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-139148" y="-40308"/>
            <a:ext cx="4169723" cy="3968168"/>
          </a:xfrm>
          <a:prstGeom prst="rect">
            <a:avLst/>
          </a:prstGeom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30353"/>
          <a:stretch/>
        </p:blipFill>
        <p:spPr bwMode="auto">
          <a:xfrm>
            <a:off x="188912" y="1572907"/>
            <a:ext cx="1519238" cy="27419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9" name="TextBox 8"/>
          <p:cNvSpPr txBox="1"/>
          <p:nvPr/>
        </p:nvSpPr>
        <p:spPr>
          <a:xfrm>
            <a:off x="1590674" y="298053"/>
            <a:ext cx="204029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わたしたちの想い</a:t>
            </a:r>
            <a:endParaRPr lang="en-US" altLang="ja-JP" sz="12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  <a:p>
            <a:endParaRPr lang="en-US" sz="85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  <a:p>
            <a:r>
              <a:rPr lang="en-US" sz="85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08175" y="2288496"/>
            <a:ext cx="1594538" cy="106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2" name="TextBox 31"/>
          <p:cNvSpPr txBox="1"/>
          <p:nvPr/>
        </p:nvSpPr>
        <p:spPr>
          <a:xfrm>
            <a:off x="328473" y="4314893"/>
            <a:ext cx="3456970" cy="27084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200" dirty="0">
                <a:solidFill>
                  <a:srgbClr val="ED6C00"/>
                </a:solidFill>
                <a:latin typeface="HGPSoeiKakugothicUB" pitchFamily="34" charset="-128"/>
                <a:ea typeface="HGPSoeiKakugothicUB" pitchFamily="34" charset="-128"/>
              </a:rPr>
              <a:t>ごあいさつ</a:t>
            </a:r>
            <a:endParaRPr lang="en-US" altLang="ja-JP" sz="1200" dirty="0">
              <a:solidFill>
                <a:srgbClr val="ED6C00"/>
              </a:solidFill>
              <a:latin typeface="HGPSoeiKakugothicUB" pitchFamily="34" charset="-128"/>
              <a:ea typeface="HGPSoeiKakugothicUB" pitchFamily="34" charset="-128"/>
            </a:endParaRPr>
          </a:p>
          <a:p>
            <a:pPr>
              <a:spcAft>
                <a:spcPts val="600"/>
              </a:spcAft>
            </a:pPr>
            <a:r>
              <a:rPr lang="en-US" sz="850" dirty="0">
                <a:latin typeface="MS PGothic" pitchFamily="34" charset="-128"/>
                <a:ea typeface="MS PGothic" pitchFamily="34" charset="-128"/>
              </a:rPr>
              <a:t>○○○○○○○○○○○○○○○○</a:t>
            </a:r>
            <a:br>
              <a:rPr lang="en-US" sz="850" dirty="0">
                <a:latin typeface="MS PGothic" pitchFamily="34" charset="-128"/>
                <a:ea typeface="MS PGothic" pitchFamily="34" charset="-128"/>
              </a:rPr>
            </a:br>
            <a:r>
              <a:rPr lang="en-US" sz="850" dirty="0">
                <a:latin typeface="MS PGothic" pitchFamily="34" charset="-128"/>
                <a:ea typeface="MS PGothic" pitchFamily="34" charset="-128"/>
              </a:rPr>
              <a:t>○○○○○○○○○○○○○○○○</a:t>
            </a:r>
            <a:br>
              <a:rPr lang="en-US" sz="850" dirty="0">
                <a:latin typeface="MS PGothic" pitchFamily="34" charset="-128"/>
                <a:ea typeface="MS PGothic" pitchFamily="34" charset="-128"/>
              </a:rPr>
            </a:br>
            <a:r>
              <a:rPr lang="en-US" sz="850" dirty="0">
                <a:latin typeface="MS PGothic" pitchFamily="34" charset="-128"/>
                <a:ea typeface="MS PGothic" pitchFamily="34" charset="-128"/>
              </a:rPr>
              <a:t>○○○○○○○○○○○○○○○○</a:t>
            </a:r>
            <a:br>
              <a:rPr lang="en-US" sz="850" dirty="0">
                <a:latin typeface="MS PGothic" pitchFamily="34" charset="-128"/>
                <a:ea typeface="MS PGothic" pitchFamily="34" charset="-128"/>
              </a:rPr>
            </a:br>
            <a:r>
              <a:rPr lang="en-US" sz="850" dirty="0">
                <a:latin typeface="MS PGothic" pitchFamily="34" charset="-128"/>
                <a:ea typeface="MS PGothic" pitchFamily="34" charset="-128"/>
              </a:rPr>
              <a:t>○○○○○○○○○○○○○○○○</a:t>
            </a:r>
            <a:br>
              <a:rPr lang="en-US" sz="850" dirty="0">
                <a:latin typeface="MS PGothic" pitchFamily="34" charset="-128"/>
                <a:ea typeface="MS PGothic" pitchFamily="34" charset="-128"/>
              </a:rPr>
            </a:br>
            <a:r>
              <a:rPr lang="en-US" sz="850" dirty="0">
                <a:latin typeface="MS PGothic" pitchFamily="34" charset="-128"/>
                <a:ea typeface="MS PGothic" pitchFamily="34" charset="-128"/>
              </a:rPr>
              <a:t>○○○○○○○○○○○○○○○○</a:t>
            </a:r>
            <a:br>
              <a:rPr lang="en-US" sz="850" dirty="0">
                <a:latin typeface="MS PGothic" pitchFamily="34" charset="-128"/>
                <a:ea typeface="MS PGothic" pitchFamily="34" charset="-128"/>
              </a:rPr>
            </a:br>
            <a:r>
              <a:rPr lang="en-US" sz="850" dirty="0">
                <a:latin typeface="MS PGothic" pitchFamily="34" charset="-128"/>
                <a:ea typeface="MS PGothic" pitchFamily="34" charset="-128"/>
              </a:rPr>
              <a:t>○○○○○○○○○○○○○○○○</a:t>
            </a:r>
            <a:br>
              <a:rPr lang="en-US" sz="850" dirty="0">
                <a:latin typeface="MS PGothic" pitchFamily="34" charset="-128"/>
                <a:ea typeface="MS PGothic" pitchFamily="34" charset="-128"/>
              </a:rPr>
            </a:br>
            <a:r>
              <a:rPr lang="en-US" sz="850" dirty="0">
                <a:latin typeface="MS PGothic" pitchFamily="34" charset="-128"/>
                <a:ea typeface="MS PGothic" pitchFamily="34" charset="-128"/>
              </a:rPr>
              <a:t>○○○○○○○○○○○○○○○○</a:t>
            </a:r>
            <a:br>
              <a:rPr lang="en-US" sz="850" dirty="0">
                <a:latin typeface="MS PGothic" pitchFamily="34" charset="-128"/>
                <a:ea typeface="MS PGothic" pitchFamily="34" charset="-128"/>
              </a:rPr>
            </a:br>
            <a:r>
              <a:rPr lang="en-US" sz="850" dirty="0">
                <a:latin typeface="MS PGothic" pitchFamily="34" charset="-128"/>
                <a:ea typeface="MS PGothic" pitchFamily="34" charset="-128"/>
              </a:rPr>
              <a:t>○○○○○○○○○○○○○○○○</a:t>
            </a:r>
            <a:br>
              <a:rPr lang="en-US" sz="850" dirty="0">
                <a:latin typeface="MS PGothic" pitchFamily="34" charset="-128"/>
                <a:ea typeface="MS PGothic" pitchFamily="34" charset="-128"/>
              </a:rPr>
            </a:br>
            <a:r>
              <a:rPr lang="en-US" sz="850" dirty="0">
                <a:latin typeface="MS PGothic" pitchFamily="34" charset="-128"/>
                <a:ea typeface="MS PGothic" pitchFamily="34" charset="-128"/>
              </a:rPr>
              <a:t>○○○○○○○○○○○○○○○○</a:t>
            </a:r>
            <a:br>
              <a:rPr lang="en-US" sz="850" dirty="0">
                <a:latin typeface="MS PGothic" pitchFamily="34" charset="-128"/>
                <a:ea typeface="MS PGothic" pitchFamily="34" charset="-128"/>
              </a:rPr>
            </a:br>
            <a:r>
              <a:rPr lang="en-US" sz="85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</a:p>
          <a:p>
            <a:pPr algn="r">
              <a:spcAft>
                <a:spcPts val="600"/>
              </a:spcAft>
            </a:pPr>
            <a:r>
              <a:rPr lang="ja-JP" altLang="en-US" sz="780" b="1" dirty="0">
                <a:latin typeface="MS PGothic" pitchFamily="34" charset="-128"/>
                <a:ea typeface="MS PGothic" pitchFamily="34" charset="-128"/>
              </a:rPr>
              <a:t>アスクルデイサービス代表    </a:t>
            </a:r>
            <a:r>
              <a:rPr lang="ja-JP" altLang="en-US" sz="1200" b="1" dirty="0">
                <a:latin typeface="MS PGothic" pitchFamily="34" charset="-128"/>
                <a:ea typeface="MS PGothic" pitchFamily="34" charset="-128"/>
              </a:rPr>
              <a:t> 鈴木 健太</a:t>
            </a:r>
            <a:endParaRPr lang="en-US" sz="12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4" name="正方形/長方形 66"/>
          <p:cNvSpPr/>
          <p:nvPr/>
        </p:nvSpPr>
        <p:spPr>
          <a:xfrm>
            <a:off x="2329042" y="4640768"/>
            <a:ext cx="1224000" cy="10836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入れて</a:t>
            </a:r>
            <a:endParaRPr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3805321" y="383046"/>
            <a:ext cx="6992047" cy="3290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538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万全の体制と設備で、安心・安全な ひとときのご提供をお約束します。</a:t>
            </a:r>
            <a:endParaRPr lang="en-US" sz="1538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3808010" y="955044"/>
            <a:ext cx="1771650" cy="3867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913" dirty="0">
                <a:solidFill>
                  <a:srgbClr val="ED6C00"/>
                </a:solidFill>
                <a:latin typeface="HGPSoeiKakugothicUB" pitchFamily="34" charset="-128"/>
                <a:ea typeface="HGPSoeiKakugothicUB" pitchFamily="34" charset="-128"/>
              </a:rPr>
              <a:t>設 備</a:t>
            </a:r>
            <a:endParaRPr lang="en-US" sz="1913" dirty="0">
              <a:solidFill>
                <a:srgbClr val="ED6C0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3797671" y="1633847"/>
            <a:ext cx="3232021" cy="2565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食堂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トイレ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お風呂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休憩室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3808010" y="4175819"/>
            <a:ext cx="1771650" cy="3867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913" dirty="0">
                <a:solidFill>
                  <a:srgbClr val="ED6C00"/>
                </a:solidFill>
                <a:latin typeface="HGPSoeiKakugothicUB" pitchFamily="34" charset="-128"/>
                <a:ea typeface="HGPSoeiKakugothicUB" pitchFamily="34" charset="-128"/>
              </a:rPr>
              <a:t>医 療</a:t>
            </a:r>
            <a:endParaRPr lang="en-US" sz="1913" dirty="0">
              <a:solidFill>
                <a:srgbClr val="ED6C0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3797671" y="4854622"/>
            <a:ext cx="3232021" cy="2565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ベッド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治療室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医師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医療スタッフ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7398072" y="955044"/>
            <a:ext cx="1771650" cy="3867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913" dirty="0">
                <a:solidFill>
                  <a:srgbClr val="ED6C00"/>
                </a:solidFill>
                <a:latin typeface="HGPSoeiKakugothicUB" pitchFamily="34" charset="-128"/>
                <a:ea typeface="HGPSoeiKakugothicUB" pitchFamily="34" charset="-128"/>
              </a:rPr>
              <a:t>憩 い</a:t>
            </a:r>
            <a:endParaRPr lang="en-US" sz="1913" dirty="0">
              <a:solidFill>
                <a:srgbClr val="ED6C0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7387733" y="1633847"/>
            <a:ext cx="3232021" cy="2565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ゲーム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歌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お昼寝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おやつ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7398072" y="4175819"/>
            <a:ext cx="1771650" cy="3867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913" dirty="0">
                <a:solidFill>
                  <a:srgbClr val="ED6C00"/>
                </a:solidFill>
                <a:latin typeface="HGPSoeiKakugothicUB" pitchFamily="34" charset="-128"/>
                <a:ea typeface="HGPSoeiKakugothicUB" pitchFamily="34" charset="-128"/>
              </a:rPr>
              <a:t>介 護</a:t>
            </a:r>
            <a:endParaRPr lang="en-US" sz="1913" dirty="0">
              <a:solidFill>
                <a:srgbClr val="ED6C0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7387733" y="4854622"/>
            <a:ext cx="3232021" cy="2565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介護スタッフ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入浴介助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食事介助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ja-JP" altLang="en-US" sz="99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さまざまなサポート</a:t>
            </a:r>
            <a:endParaRPr lang="en-US" altLang="ja-JP" sz="99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300"/>
              </a:spcAft>
            </a:pPr>
            <a:r>
              <a:rPr lang="en-US" sz="78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</a:t>
            </a:r>
          </a:p>
          <a:p>
            <a:pPr>
              <a:spcAft>
                <a:spcPts val="300"/>
              </a:spcAft>
            </a:pPr>
            <a:endParaRPr lang="en-US" sz="78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5" name="Oval 34"/>
          <p:cNvSpPr/>
          <p:nvPr/>
        </p:nvSpPr>
        <p:spPr>
          <a:xfrm>
            <a:off x="5968926" y="828860"/>
            <a:ext cx="1094545" cy="792000"/>
          </a:xfrm>
          <a:prstGeom prst="ellipse">
            <a:avLst/>
          </a:prstGeom>
          <a:solidFill>
            <a:srgbClr val="ED86B3"/>
          </a:solidFill>
        </p:spPr>
        <p:txBody>
          <a:bodyPr wrap="square" rtlCol="0" anchor="ctr">
            <a:spAutoFit/>
          </a:bodyPr>
          <a:lstStyle/>
          <a:p>
            <a:pPr algn="ctr"/>
            <a:r>
              <a:rPr lang="ja-JP" altLang="en-US" sz="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38" name="Oval 37"/>
          <p:cNvSpPr/>
          <p:nvPr/>
        </p:nvSpPr>
        <p:spPr>
          <a:xfrm>
            <a:off x="9561533" y="861134"/>
            <a:ext cx="1094545" cy="792000"/>
          </a:xfrm>
          <a:prstGeom prst="ellipse">
            <a:avLst/>
          </a:prstGeom>
          <a:solidFill>
            <a:srgbClr val="ED86B3"/>
          </a:solidFill>
        </p:spPr>
        <p:txBody>
          <a:bodyPr wrap="square" rtlCol="0" anchor="ctr">
            <a:spAutoFit/>
          </a:bodyPr>
          <a:lstStyle/>
          <a:p>
            <a:pPr algn="ctr"/>
            <a:r>
              <a:rPr lang="ja-JP" altLang="en-US" sz="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39" name="Oval 38"/>
          <p:cNvSpPr/>
          <p:nvPr/>
        </p:nvSpPr>
        <p:spPr>
          <a:xfrm>
            <a:off x="6039255" y="4034331"/>
            <a:ext cx="1094545" cy="792000"/>
          </a:xfrm>
          <a:prstGeom prst="ellipse">
            <a:avLst/>
          </a:prstGeom>
          <a:solidFill>
            <a:srgbClr val="ED86B3"/>
          </a:solidFill>
        </p:spPr>
        <p:txBody>
          <a:bodyPr wrap="square" rtlCol="0" anchor="ctr">
            <a:spAutoFit/>
          </a:bodyPr>
          <a:lstStyle/>
          <a:p>
            <a:pPr algn="ctr"/>
            <a:r>
              <a:rPr lang="ja-JP" altLang="en-US" sz="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41" name="Oval 40"/>
          <p:cNvSpPr/>
          <p:nvPr/>
        </p:nvSpPr>
        <p:spPr>
          <a:xfrm>
            <a:off x="9631862" y="4066605"/>
            <a:ext cx="1094545" cy="792000"/>
          </a:xfrm>
          <a:prstGeom prst="ellipse">
            <a:avLst/>
          </a:prstGeom>
          <a:solidFill>
            <a:srgbClr val="ED86B3"/>
          </a:solidFill>
        </p:spPr>
        <p:txBody>
          <a:bodyPr wrap="square" rtlCol="0" anchor="ctr">
            <a:spAutoFit/>
          </a:bodyPr>
          <a:lstStyle/>
          <a:p>
            <a:pPr algn="ctr"/>
            <a:r>
              <a:rPr lang="ja-JP" altLang="en-US" sz="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D86B3"/>
        </a:solidFill>
      </a:spPr>
      <a:bodyPr wrap="none" rtlCol="0" anchor="ctr">
        <a:spAutoFit/>
      </a:bodyPr>
      <a:lstStyle>
        <a:defPPr algn="ctr">
          <a:defRPr kumimoji="1"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200</Words>
  <Application>Microsoft Office PowerPoint</Application>
  <PresentationFormat>ユーザー設定</PresentationFormat>
  <Paragraphs>82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メイリオ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2016-07-28T04:11:26Z</dcterms:created>
  <dcterms:modified xsi:type="dcterms:W3CDTF">2017-03-07T01:53:30Z</dcterms:modified>
</cp:coreProperties>
</file>

<file path=docProps/thumbnail.jpeg>
</file>