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00A0E9"/>
    <a:srgbClr val="FDD000"/>
    <a:srgbClr val="E83721"/>
    <a:srgbClr val="595757"/>
    <a:srgbClr val="E94708"/>
    <a:srgbClr val="906E30"/>
    <a:srgbClr val="82582D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58"/>
          <p:cNvSpPr/>
          <p:nvPr/>
        </p:nvSpPr>
        <p:spPr>
          <a:xfrm>
            <a:off x="-13855" y="-17497"/>
            <a:ext cx="7795576" cy="343360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5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5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5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5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5" y="3416107"/>
            <a:ext cx="7795576" cy="30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0" y="1474788"/>
            <a:ext cx="1728000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1041811">
            <a:off x="5514973" y="1972773"/>
            <a:ext cx="2076451" cy="82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730" dirty="0">
                <a:solidFill>
                  <a:srgbClr val="E83721"/>
                </a:solidFill>
                <a:latin typeface="MS PGothic" pitchFamily="34" charset="-128"/>
                <a:ea typeface="MS PGothic" pitchFamily="34" charset="-128"/>
              </a:rPr>
              <a:t>先着</a:t>
            </a:r>
            <a:r>
              <a:rPr lang="zh-TW" altLang="en-US" sz="2388" dirty="0">
                <a:solidFill>
                  <a:srgbClr val="E83721"/>
                </a:solidFill>
                <a:latin typeface="MS PGothic" pitchFamily="34" charset="-128"/>
                <a:ea typeface="MS PGothic" pitchFamily="34" charset="-128"/>
              </a:rPr>
              <a:t>１００</a:t>
            </a:r>
            <a:r>
              <a:rPr lang="zh-TW" altLang="en-US" sz="1730" dirty="0">
                <a:solidFill>
                  <a:srgbClr val="E83721"/>
                </a:solidFill>
                <a:latin typeface="MS PGothic" pitchFamily="34" charset="-128"/>
                <a:ea typeface="MS PGothic" pitchFamily="34" charset="-128"/>
              </a:rPr>
              <a:t>名様</a:t>
            </a:r>
          </a:p>
          <a:p>
            <a:r>
              <a:rPr lang="zh-TW" altLang="en-US" sz="1730" dirty="0">
                <a:solidFill>
                  <a:srgbClr val="E83721"/>
                </a:solidFill>
                <a:latin typeface="MS PGothic" pitchFamily="34" charset="-128"/>
                <a:ea typeface="MS PGothic" pitchFamily="34" charset="-128"/>
              </a:rPr>
              <a:t>　受講料</a:t>
            </a:r>
            <a:r>
              <a:rPr lang="zh-TW" altLang="en-US" sz="2388" dirty="0">
                <a:solidFill>
                  <a:srgbClr val="E83721"/>
                </a:solidFill>
                <a:latin typeface="MS PGothic" pitchFamily="34" charset="-128"/>
                <a:ea typeface="MS PGothic" pitchFamily="34" charset="-128"/>
              </a:rPr>
              <a:t>無料</a:t>
            </a:r>
            <a:endParaRPr lang="en-US" sz="2388" dirty="0">
              <a:solidFill>
                <a:srgbClr val="E8372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85925" y="3400425"/>
            <a:ext cx="4762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今すぐできるおもてなしとは？</a:t>
            </a:r>
            <a:endParaRPr lang="en-US" sz="1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9395" y="3786513"/>
            <a:ext cx="5688980" cy="1487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7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インバウンド（訪日観光客）</a:t>
            </a:r>
          </a:p>
          <a:p>
            <a:r>
              <a:rPr lang="ja-JP" altLang="en-US" sz="37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接客セミナー</a:t>
            </a:r>
            <a:endParaRPr lang="en-US" altLang="ja-JP" sz="37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200"/>
              </a:spcBef>
            </a:pPr>
            <a:r>
              <a:rPr lang="en-US" altLang="ja-JP" sz="1500" dirty="0">
                <a:solidFill>
                  <a:srgbClr val="E83721"/>
                </a:solidFill>
                <a:latin typeface="MS PGothic" pitchFamily="34" charset="-128"/>
                <a:ea typeface="MS PGothic" pitchFamily="34" charset="-128"/>
              </a:rPr>
              <a:t>〜</a:t>
            </a:r>
            <a:r>
              <a:rPr lang="ja-JP" altLang="en-US" sz="1500" dirty="0">
                <a:solidFill>
                  <a:srgbClr val="E83721"/>
                </a:solidFill>
                <a:latin typeface="MS PGothic" pitchFamily="34" charset="-128"/>
                <a:ea typeface="MS PGothic" pitchFamily="34" charset="-128"/>
              </a:rPr>
              <a:t>外国語が話せなくてもできるおもてなし術をわかりやすく解説</a:t>
            </a:r>
            <a:r>
              <a:rPr lang="en-US" altLang="ja-JP" sz="1500" dirty="0">
                <a:solidFill>
                  <a:srgbClr val="E83721"/>
                </a:solidFill>
                <a:latin typeface="MS PGothic" pitchFamily="34" charset="-128"/>
                <a:ea typeface="MS PGothic" pitchFamily="34" charset="-128"/>
              </a:rPr>
              <a:t>〜</a:t>
            </a:r>
            <a:endParaRPr lang="en-US" sz="1500" dirty="0">
              <a:solidFill>
                <a:srgbClr val="E8372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89401"/>
            <a:ext cx="3830850" cy="33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9395" y="5657304"/>
            <a:ext cx="35286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5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６</a:t>
            </a:r>
            <a:r>
              <a:rPr lang="ja-JP" altLang="en-US" sz="35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ja-JP" altLang="en-US" sz="55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r>
              <a:rPr lang="ja-JP" altLang="en-US" sz="35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日（土）</a:t>
            </a:r>
            <a:endParaRPr lang="en-US" altLang="ja-JP" sz="35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sz="32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13:30</a:t>
            </a:r>
            <a:r>
              <a:rPr lang="en-US" sz="3200" dirty="0">
                <a:solidFill>
                  <a:srgbClr val="59575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~</a:t>
            </a:r>
            <a:r>
              <a:rPr lang="en-US" sz="32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15:30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9395" y="5381848"/>
            <a:ext cx="35286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日程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06" y="7073900"/>
            <a:ext cx="3357344" cy="3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4170" y="7065466"/>
            <a:ext cx="3528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ja-JP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部  </a:t>
            </a:r>
            <a:r>
              <a:rPr lang="en-US" altLang="ja-JP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13:30</a:t>
            </a:r>
            <a:r>
              <a:rPr lang="en-US" altLang="ja-JP" sz="1600" dirty="0">
                <a:solidFill>
                  <a:srgbClr val="59575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~</a:t>
            </a:r>
            <a:r>
              <a:rPr lang="en-US" altLang="ja-JP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14:30</a:t>
            </a:r>
            <a:endParaRPr lang="en-US" sz="16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170" y="7490271"/>
            <a:ext cx="352860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最近の訪日外国人の消費傾向と今後</a:t>
            </a:r>
          </a:p>
          <a:p>
            <a:r>
              <a:rPr lang="ja-JP" altLang="en-US" sz="11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講師：明日来子（トリップアドバイザー）</a:t>
            </a:r>
            <a:endParaRPr lang="en-US" sz="11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06" y="8054578"/>
            <a:ext cx="3357344" cy="3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4170" y="8046144"/>
            <a:ext cx="3528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ja-JP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部  </a:t>
            </a:r>
            <a:r>
              <a:rPr lang="en-US" altLang="ja-JP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14:30</a:t>
            </a:r>
            <a:r>
              <a:rPr lang="en-US" altLang="ja-JP" sz="1600" dirty="0">
                <a:solidFill>
                  <a:srgbClr val="595757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~</a:t>
            </a:r>
            <a:r>
              <a:rPr lang="en-US" altLang="ja-JP" sz="16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15:30</a:t>
            </a:r>
            <a:endParaRPr lang="en-US" sz="16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170" y="8478192"/>
            <a:ext cx="352860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集客につなげる具体的な集客方法とは？</a:t>
            </a:r>
          </a:p>
          <a:p>
            <a:r>
              <a:rPr lang="ja-JP" altLang="en-US" sz="11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講師：明日来男（マーケティングプランナー）</a:t>
            </a:r>
            <a:endParaRPr lang="en-US" sz="11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5389400"/>
            <a:ext cx="3391233" cy="3631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175819" y="5683597"/>
            <a:ext cx="3158431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dirty="0">
                <a:solidFill>
                  <a:srgbClr val="E83721"/>
                </a:solidFill>
                <a:latin typeface="MS PGothic" pitchFamily="34" charset="-128"/>
                <a:ea typeface="MS PGothic" pitchFamily="34" charset="-128"/>
              </a:rPr>
              <a:t>▶</a:t>
            </a:r>
            <a:r>
              <a:rPr lang="ja-JP" altLang="en-US" sz="19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 外国人観光客向け</a:t>
            </a:r>
          </a:p>
          <a:p>
            <a:r>
              <a:rPr lang="ja-JP" altLang="en-US" sz="19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   消費税免税制度とは？</a:t>
            </a:r>
            <a:endParaRPr lang="en-US" altLang="ja-JP" sz="19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endParaRPr lang="en-US" sz="19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1900" dirty="0">
                <a:solidFill>
                  <a:srgbClr val="FDD000"/>
                </a:solidFill>
                <a:latin typeface="MS PGothic" pitchFamily="34" charset="-128"/>
                <a:ea typeface="MS PGothic" pitchFamily="34" charset="-128"/>
              </a:rPr>
              <a:t>▶</a:t>
            </a:r>
            <a:r>
              <a:rPr lang="ja-JP" altLang="en-US" sz="19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ja-JP" sz="19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SNS</a:t>
            </a:r>
            <a:r>
              <a:rPr lang="ja-JP" altLang="en-US" sz="19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を活用した集客術</a:t>
            </a:r>
            <a:endParaRPr lang="en-US" altLang="ja-JP" sz="19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endParaRPr lang="en-US" sz="19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1900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▶ </a:t>
            </a:r>
            <a:r>
              <a:rPr lang="ja-JP" altLang="en-US" sz="19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訪日観光客が求める</a:t>
            </a:r>
          </a:p>
          <a:p>
            <a:r>
              <a:rPr lang="ja-JP" altLang="en-US" sz="19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   おもてなしとは？</a:t>
            </a:r>
            <a:endParaRPr lang="en-US" altLang="ja-JP" sz="19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endParaRPr lang="en-US" sz="19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1900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▶</a:t>
            </a:r>
            <a:r>
              <a:rPr lang="ja-JP" altLang="en-US" sz="19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 知っていれば怖くない</a:t>
            </a:r>
          </a:p>
          <a:p>
            <a:r>
              <a:rPr lang="ja-JP" altLang="en-US" sz="1900" dirty="0">
                <a:solidFill>
                  <a:srgbClr val="595757"/>
                </a:solidFill>
                <a:latin typeface="MS PGothic" pitchFamily="34" charset="-128"/>
                <a:ea typeface="MS PGothic" pitchFamily="34" charset="-128"/>
              </a:rPr>
              <a:t>   トラブル解決法</a:t>
            </a:r>
            <a:endParaRPr lang="en-US" sz="1900" dirty="0">
              <a:solidFill>
                <a:srgbClr val="595757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5" y="9049545"/>
            <a:ext cx="7776000" cy="1867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64170" y="9236372"/>
            <a:ext cx="3528605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お申し込みお問い合わせ</a:t>
            </a:r>
            <a:endParaRPr lang="en-US" altLang="ja-JP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2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アスクルセミナー事務局</a:t>
            </a:r>
            <a:endParaRPr lang="en-US" altLang="ja-JP" sz="2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endParaRPr lang="en-US" altLang="zh-TW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</a:p>
          <a:p>
            <a:r>
              <a:rPr lang="en-US" sz="1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TEL.  </a:t>
            </a:r>
            <a:r>
              <a:rPr lang="en-US" sz="2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</a:p>
        </p:txBody>
      </p:sp>
      <p:sp>
        <p:nvSpPr>
          <p:cNvPr id="20" name="正方形/長方形 67"/>
          <p:cNvSpPr/>
          <p:nvPr/>
        </p:nvSpPr>
        <p:spPr>
          <a:xfrm>
            <a:off x="5313759" y="9432620"/>
            <a:ext cx="1962000" cy="11972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241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2016-07-28T04:14:54Z</dcterms:created>
  <dcterms:modified xsi:type="dcterms:W3CDTF">2017-03-07T02:29:29Z</dcterms:modified>
</cp:coreProperties>
</file>