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77D"/>
    <a:srgbClr val="E94708"/>
    <a:srgbClr val="906E30"/>
    <a:srgbClr val="82582D"/>
    <a:srgbClr val="A4723A"/>
    <a:srgbClr val="664724"/>
    <a:srgbClr val="645226"/>
    <a:srgbClr val="640000"/>
    <a:srgbClr val="3E0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525" y="0"/>
            <a:ext cx="7800975" cy="1090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25" y="2600325"/>
            <a:ext cx="7776000" cy="2103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7877" y="2919343"/>
            <a:ext cx="2234921" cy="177777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9219" y="546100"/>
            <a:ext cx="4667250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>
                <a:solidFill>
                  <a:srgbClr val="00877D"/>
                </a:solidFill>
                <a:latin typeface="MS PMincho" pitchFamily="18" charset="-128"/>
                <a:ea typeface="MS PMincho" pitchFamily="18" charset="-128"/>
              </a:rPr>
              <a:t>静かで、ゆったりしたひとときを。</a:t>
            </a:r>
            <a:endParaRPr lang="en-US" altLang="ja-JP" sz="1600" b="1" dirty="0">
              <a:solidFill>
                <a:srgbClr val="00877D"/>
              </a:solidFill>
              <a:latin typeface="MS PMincho" pitchFamily="18" charset="-128"/>
              <a:ea typeface="MS PMincho" pitchFamily="18" charset="-128"/>
            </a:endParaRPr>
          </a:p>
          <a:p>
            <a:r>
              <a:rPr lang="ja-JP" altLang="en-US" sz="3100" b="1" dirty="0">
                <a:solidFill>
                  <a:srgbClr val="00877D"/>
                </a:solidFill>
                <a:latin typeface="MS PMincho" pitchFamily="18" charset="-128"/>
                <a:ea typeface="MS PMincho" pitchFamily="18" charset="-128"/>
              </a:rPr>
              <a:t>日本茶カフェ</a:t>
            </a:r>
            <a:endParaRPr lang="en-US" sz="3100" b="1" dirty="0">
              <a:solidFill>
                <a:srgbClr val="00877D"/>
              </a:solidFill>
              <a:latin typeface="MS PMincho" pitchFamily="18" charset="-128"/>
              <a:ea typeface="MS PMincho" pitchFamily="18" charset="-128"/>
            </a:endParaRPr>
          </a:p>
          <a:p>
            <a:r>
              <a:rPr lang="ja-JP" altLang="en-US" sz="9500" b="1" dirty="0">
                <a:solidFill>
                  <a:srgbClr val="00877D"/>
                </a:solidFill>
                <a:latin typeface="MS PMincho" pitchFamily="18" charset="-128"/>
                <a:ea typeface="MS PMincho" pitchFamily="18" charset="-128"/>
              </a:rPr>
              <a:t>明日来</a:t>
            </a:r>
            <a:endParaRPr lang="en-US" sz="9500" b="1" dirty="0">
              <a:solidFill>
                <a:srgbClr val="00877D"/>
              </a:solidFill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45219" y="2843659"/>
            <a:ext cx="4667250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9</a:t>
            </a:r>
            <a:r>
              <a:rPr lang="ja-JP" altLang="en-US" sz="2000" b="1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月</a:t>
            </a:r>
            <a:r>
              <a:rPr lang="en-US" altLang="ja-JP" sz="2400" b="1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17</a:t>
            </a:r>
            <a:r>
              <a:rPr lang="ja-JP" altLang="en-US" sz="2000" b="1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日（土）ＡＭ</a:t>
            </a:r>
            <a:r>
              <a:rPr lang="en-US" altLang="ja-JP" sz="2400" b="1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10</a:t>
            </a:r>
            <a:r>
              <a:rPr lang="ja-JP" altLang="en-US" sz="2400" b="1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：</a:t>
            </a:r>
            <a:r>
              <a:rPr lang="en-US" altLang="ja-JP" sz="2400" b="1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00</a:t>
            </a:r>
          </a:p>
          <a:p>
            <a:r>
              <a:rPr lang="ja-JP" altLang="en-US" sz="7500" b="1" spc="-6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ＯＰＥＮ</a:t>
            </a:r>
            <a:endParaRPr lang="en-US" altLang="ja-JP" sz="7500" b="1" spc="-600" dirty="0">
              <a:solidFill>
                <a:schemeClr val="bg1"/>
              </a:solidFill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99219" y="4622527"/>
            <a:ext cx="466725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700" b="1" dirty="0">
                <a:latin typeface="MS PMincho" pitchFamily="18" charset="-128"/>
                <a:ea typeface="MS PMincho" pitchFamily="18" charset="-128"/>
              </a:rPr>
              <a:t>全国から集めた選りすぐりの日本茶と</a:t>
            </a:r>
          </a:p>
          <a:p>
            <a:r>
              <a:rPr lang="ja-JP" altLang="en-US" sz="1700" b="1" dirty="0">
                <a:latin typeface="MS PMincho" pitchFamily="18" charset="-128"/>
                <a:ea typeface="MS PMincho" pitchFamily="18" charset="-128"/>
              </a:rPr>
              <a:t>自家製の和菓子でおもてなし</a:t>
            </a:r>
            <a:endParaRPr lang="en-US" sz="1700" b="1" dirty="0"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78594" y="5397723"/>
            <a:ext cx="28997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Menu</a:t>
            </a:r>
            <a:endParaRPr lang="en-US" sz="1400" b="1" dirty="0">
              <a:solidFill>
                <a:schemeClr val="bg1"/>
              </a:solidFill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99219" y="5885904"/>
            <a:ext cx="466725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tabLst>
                <a:tab pos="2238375" algn="l"/>
              </a:tabLst>
            </a:pPr>
            <a:r>
              <a:rPr lang="ja-JP" altLang="en-US" sz="1700" b="1" dirty="0">
                <a:latin typeface="MS PMincho" pitchFamily="18" charset="-128"/>
                <a:ea typeface="MS PMincho" pitchFamily="18" charset="-128"/>
              </a:rPr>
              <a:t>お茶	￥</a:t>
            </a:r>
            <a:r>
              <a:rPr lang="en-US" altLang="ja-JP" sz="1700" b="1" dirty="0">
                <a:latin typeface="MS PMincho" pitchFamily="18" charset="-128"/>
                <a:ea typeface="MS PMincho" pitchFamily="18" charset="-128"/>
              </a:rPr>
              <a:t>450</a:t>
            </a:r>
            <a:r>
              <a:rPr lang="ja-JP" altLang="en-US" sz="1700" b="1" dirty="0">
                <a:latin typeface="MS PMincho" pitchFamily="18" charset="-128"/>
                <a:ea typeface="MS PMincho" pitchFamily="18" charset="-128"/>
              </a:rPr>
              <a:t>～</a:t>
            </a:r>
          </a:p>
          <a:p>
            <a:pPr>
              <a:spcBef>
                <a:spcPts val="1200"/>
              </a:spcBef>
              <a:tabLst>
                <a:tab pos="2238375" algn="l"/>
              </a:tabLst>
            </a:pPr>
            <a:r>
              <a:rPr lang="ja-JP" altLang="en-US" sz="1700" b="1" dirty="0">
                <a:latin typeface="MS PMincho" pitchFamily="18" charset="-128"/>
                <a:ea typeface="MS PMincho" pitchFamily="18" charset="-128"/>
              </a:rPr>
              <a:t>和菓子	￥</a:t>
            </a:r>
            <a:r>
              <a:rPr lang="en-US" altLang="ja-JP" sz="1700" b="1" dirty="0">
                <a:latin typeface="MS PMincho" pitchFamily="18" charset="-128"/>
                <a:ea typeface="MS PMincho" pitchFamily="18" charset="-128"/>
              </a:rPr>
              <a:t>350</a:t>
            </a:r>
            <a:r>
              <a:rPr lang="ja-JP" altLang="en-US" sz="1700" b="1" dirty="0">
                <a:latin typeface="MS PMincho" pitchFamily="18" charset="-128"/>
                <a:ea typeface="MS PMincho" pitchFamily="18" charset="-128"/>
              </a:rPr>
              <a:t>～</a:t>
            </a:r>
          </a:p>
          <a:p>
            <a:pPr>
              <a:spcBef>
                <a:spcPts val="1200"/>
              </a:spcBef>
              <a:tabLst>
                <a:tab pos="2238375" algn="l"/>
              </a:tabLst>
            </a:pPr>
            <a:r>
              <a:rPr lang="ja-JP" altLang="en-US" sz="1700" b="1" dirty="0">
                <a:latin typeface="MS PMincho" pitchFamily="18" charset="-128"/>
                <a:ea typeface="MS PMincho" pitchFamily="18" charset="-128"/>
              </a:rPr>
              <a:t>和菓子	￥</a:t>
            </a:r>
            <a:r>
              <a:rPr lang="en-US" altLang="ja-JP" sz="1700" b="1" dirty="0">
                <a:latin typeface="MS PMincho" pitchFamily="18" charset="-128"/>
                <a:ea typeface="MS PMincho" pitchFamily="18" charset="-128"/>
              </a:rPr>
              <a:t>350</a:t>
            </a:r>
            <a:r>
              <a:rPr lang="ja-JP" altLang="en-US" sz="1700" b="1" dirty="0">
                <a:latin typeface="MS PMincho" pitchFamily="18" charset="-128"/>
                <a:ea typeface="MS PMincho" pitchFamily="18" charset="-128"/>
              </a:rPr>
              <a:t>～</a:t>
            </a:r>
          </a:p>
          <a:p>
            <a:pPr>
              <a:spcBef>
                <a:spcPts val="1200"/>
              </a:spcBef>
              <a:tabLst>
                <a:tab pos="2238375" algn="l"/>
              </a:tabLst>
            </a:pPr>
            <a:r>
              <a:rPr lang="ja-JP" altLang="en-US" sz="1700" b="1" dirty="0">
                <a:latin typeface="MS PMincho" pitchFamily="18" charset="-128"/>
                <a:ea typeface="MS PMincho" pitchFamily="18" charset="-128"/>
              </a:rPr>
              <a:t>和パフェ	￥</a:t>
            </a:r>
            <a:r>
              <a:rPr lang="en-US" altLang="ja-JP" sz="1700" b="1" dirty="0">
                <a:latin typeface="MS PMincho" pitchFamily="18" charset="-128"/>
                <a:ea typeface="MS PMincho" pitchFamily="18" charset="-128"/>
              </a:rPr>
              <a:t>600</a:t>
            </a:r>
            <a:r>
              <a:rPr lang="ja-JP" altLang="en-US" sz="1700" b="1" dirty="0">
                <a:latin typeface="MS PMincho" pitchFamily="18" charset="-128"/>
                <a:ea typeface="MS PMincho" pitchFamily="18" charset="-128"/>
              </a:rPr>
              <a:t>～</a:t>
            </a:r>
          </a:p>
          <a:p>
            <a:pPr>
              <a:spcBef>
                <a:spcPts val="1200"/>
              </a:spcBef>
              <a:tabLst>
                <a:tab pos="2238375" algn="l"/>
              </a:tabLst>
            </a:pPr>
            <a:r>
              <a:rPr lang="ja-JP" altLang="en-US" sz="1700" b="1" dirty="0">
                <a:latin typeface="MS PMincho" pitchFamily="18" charset="-128"/>
                <a:ea typeface="MS PMincho" pitchFamily="18" charset="-128"/>
              </a:rPr>
              <a:t>かき氷（夏期のみ）	￥</a:t>
            </a:r>
            <a:r>
              <a:rPr lang="en-US" altLang="ja-JP" sz="1700" b="1" dirty="0">
                <a:latin typeface="MS PMincho" pitchFamily="18" charset="-128"/>
                <a:ea typeface="MS PMincho" pitchFamily="18" charset="-128"/>
              </a:rPr>
              <a:t>400</a:t>
            </a:r>
            <a:r>
              <a:rPr lang="ja-JP" altLang="en-US" sz="1700" b="1" dirty="0">
                <a:latin typeface="MS PMincho" pitchFamily="18" charset="-128"/>
                <a:ea typeface="MS PMincho" pitchFamily="18" charset="-128"/>
              </a:rPr>
              <a:t>～</a:t>
            </a:r>
          </a:p>
          <a:p>
            <a:pPr>
              <a:spcBef>
                <a:spcPts val="1200"/>
              </a:spcBef>
              <a:tabLst>
                <a:tab pos="2238375" algn="l"/>
              </a:tabLst>
            </a:pPr>
            <a:r>
              <a:rPr lang="ja-JP" altLang="en-US" sz="1700" b="1" dirty="0">
                <a:latin typeface="MS PMincho" pitchFamily="18" charset="-128"/>
                <a:ea typeface="MS PMincho" pitchFamily="18" charset="-128"/>
              </a:rPr>
              <a:t>アイスクリーム	￥</a:t>
            </a:r>
            <a:r>
              <a:rPr lang="en-US" altLang="ja-JP" sz="1700" b="1" dirty="0">
                <a:latin typeface="MS PMincho" pitchFamily="18" charset="-128"/>
                <a:ea typeface="MS PMincho" pitchFamily="18" charset="-128"/>
              </a:rPr>
              <a:t>400</a:t>
            </a:r>
            <a:r>
              <a:rPr lang="ja-JP" altLang="en-US" sz="1700" b="1" dirty="0">
                <a:latin typeface="MS PMincho" pitchFamily="18" charset="-128"/>
                <a:ea typeface="MS PMincho" pitchFamily="18" charset="-128"/>
              </a:rPr>
              <a:t>～</a:t>
            </a:r>
            <a:endParaRPr lang="en-US" sz="1700" b="1" dirty="0"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99219" y="8596684"/>
            <a:ext cx="4667250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tabLst>
                <a:tab pos="2238375" algn="l"/>
              </a:tabLst>
            </a:pPr>
            <a:r>
              <a:rPr lang="zh-TW" altLang="en-US" sz="1000" dirty="0">
                <a:latin typeface="MS PGothic" pitchFamily="34" charset="-128"/>
                <a:ea typeface="MS PGothic" pitchFamily="34" charset="-128"/>
              </a:rPr>
              <a:t>営業時間：</a:t>
            </a:r>
            <a:r>
              <a:rPr lang="en-US" altLang="zh-TW" sz="1000" dirty="0">
                <a:latin typeface="MS PGothic" pitchFamily="34" charset="-128"/>
                <a:ea typeface="MS PGothic" pitchFamily="34" charset="-128"/>
              </a:rPr>
              <a:t>10</a:t>
            </a:r>
            <a:r>
              <a:rPr lang="zh-TW" altLang="en-US" sz="1000" dirty="0"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TW" sz="1000" dirty="0">
                <a:latin typeface="MS PGothic" pitchFamily="34" charset="-128"/>
                <a:ea typeface="MS PGothic" pitchFamily="34" charset="-128"/>
              </a:rPr>
              <a:t>00</a:t>
            </a:r>
            <a:r>
              <a:rPr lang="zh-TW" altLang="en-US" sz="1000" dirty="0">
                <a:latin typeface="MS PGothic" pitchFamily="34" charset="-128"/>
                <a:ea typeface="MS PGothic" pitchFamily="34" charset="-128"/>
              </a:rPr>
              <a:t>～</a:t>
            </a:r>
            <a:r>
              <a:rPr lang="en-US" altLang="zh-TW" sz="1000" dirty="0">
                <a:latin typeface="MS PGothic" pitchFamily="34" charset="-128"/>
                <a:ea typeface="MS PGothic" pitchFamily="34" charset="-128"/>
              </a:rPr>
              <a:t>18</a:t>
            </a:r>
            <a:r>
              <a:rPr lang="zh-TW" altLang="en-US" sz="1000" dirty="0"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TW" sz="1000" dirty="0">
                <a:latin typeface="MS PGothic" pitchFamily="34" charset="-128"/>
                <a:ea typeface="MS PGothic" pitchFamily="34" charset="-128"/>
              </a:rPr>
              <a:t>00</a:t>
            </a:r>
          </a:p>
          <a:p>
            <a:pPr>
              <a:spcBef>
                <a:spcPts val="600"/>
              </a:spcBef>
              <a:tabLst>
                <a:tab pos="2238375" algn="l"/>
              </a:tabLst>
            </a:pPr>
            <a:r>
              <a:rPr lang="zh-TW" altLang="en-US" sz="1000" dirty="0">
                <a:latin typeface="MS PGothic" pitchFamily="34" charset="-128"/>
                <a:ea typeface="MS PGothic" pitchFamily="34" charset="-128"/>
              </a:rPr>
              <a:t>定休日：月曜日</a:t>
            </a:r>
          </a:p>
          <a:p>
            <a:pPr>
              <a:spcBef>
                <a:spcPts val="600"/>
              </a:spcBef>
              <a:tabLst>
                <a:tab pos="2238375" algn="l"/>
              </a:tabLst>
            </a:pPr>
            <a:r>
              <a:rPr lang="zh-TW" altLang="en-US" sz="1000" dirty="0">
                <a:latin typeface="MS PGothic" pitchFamily="34" charset="-128"/>
                <a:ea typeface="MS PGothic" pitchFamily="34" charset="-128"/>
              </a:rPr>
              <a:t>住     所：〒</a:t>
            </a:r>
            <a:r>
              <a:rPr lang="en-US" altLang="zh-TW" sz="1000" dirty="0">
                <a:latin typeface="MS PGothic" pitchFamily="34" charset="-128"/>
                <a:ea typeface="MS PGothic" pitchFamily="34" charset="-128"/>
              </a:rPr>
              <a:t>135-0061</a:t>
            </a:r>
          </a:p>
          <a:p>
            <a:pPr>
              <a:spcBef>
                <a:spcPts val="600"/>
              </a:spcBef>
              <a:tabLst>
                <a:tab pos="2238375" algn="l"/>
              </a:tabLst>
            </a:pPr>
            <a:r>
              <a:rPr lang="en-US" altLang="zh-TW" sz="1000" dirty="0">
                <a:latin typeface="MS PGothic" pitchFamily="34" charset="-128"/>
                <a:ea typeface="MS PGothic" pitchFamily="34" charset="-128"/>
              </a:rPr>
              <a:t>            </a:t>
            </a:r>
            <a:r>
              <a:rPr lang="zh-TW" altLang="en-US" sz="1000" dirty="0"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000" dirty="0">
                <a:latin typeface="MS PGothic" pitchFamily="34" charset="-128"/>
                <a:ea typeface="MS PGothic" pitchFamily="34" charset="-128"/>
              </a:rPr>
              <a:t>3-2-3</a:t>
            </a:r>
          </a:p>
          <a:p>
            <a:pPr>
              <a:spcBef>
                <a:spcPts val="600"/>
              </a:spcBef>
              <a:tabLst>
                <a:tab pos="2238375" algn="l"/>
              </a:tabLst>
            </a:pPr>
            <a:r>
              <a:rPr lang="zh-TW" altLang="en-US" sz="1000" dirty="0">
                <a:latin typeface="MS PGothic" pitchFamily="34" charset="-128"/>
                <a:ea typeface="MS PGothic" pitchFamily="34" charset="-128"/>
              </a:rPr>
              <a:t>電     話：</a:t>
            </a:r>
            <a:r>
              <a:rPr lang="en-US" altLang="zh-TW" sz="1000" dirty="0">
                <a:latin typeface="MS PGothic" pitchFamily="34" charset="-128"/>
                <a:ea typeface="MS PGothic" pitchFamily="34" charset="-128"/>
              </a:rPr>
              <a:t>03-1234-1111</a:t>
            </a:r>
          </a:p>
          <a:p>
            <a:pPr>
              <a:spcBef>
                <a:spcPts val="600"/>
              </a:spcBef>
              <a:tabLst>
                <a:tab pos="2238375" algn="l"/>
              </a:tabLst>
            </a:pPr>
            <a:r>
              <a:rPr lang="en-US" altLang="zh-TW" sz="1400" dirty="0">
                <a:latin typeface="MS PGothic" pitchFamily="34" charset="-128"/>
                <a:ea typeface="MS PGothic" pitchFamily="34" charset="-128"/>
              </a:rPr>
              <a:t>http://www/askult.com/</a:t>
            </a:r>
            <a:endParaRPr lang="en-US" sz="14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0" name="正方形/長方形 67"/>
          <p:cNvSpPr/>
          <p:nvPr/>
        </p:nvSpPr>
        <p:spPr>
          <a:xfrm>
            <a:off x="3008709" y="8670620"/>
            <a:ext cx="1962000" cy="152748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地図入る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182</Words>
  <Application>Microsoft Office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ＭＳ Ｐゴシック</vt:lpstr>
      <vt:lpstr>ＭＳ Ｐゴシック</vt:lpstr>
      <vt:lpstr>MS PMincho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2016-07-14T10:39:06Z</dcterms:created>
  <dcterms:modified xsi:type="dcterms:W3CDTF">2017-03-07T06:14:38Z</dcterms:modified>
</cp:coreProperties>
</file>