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66"/>
    <a:srgbClr val="E94708"/>
    <a:srgbClr val="EF8200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716" y="8896444"/>
            <a:ext cx="5757559" cy="772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99" y="8490768"/>
            <a:ext cx="992227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50" y="214829"/>
            <a:ext cx="6840585" cy="52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50" y="247548"/>
            <a:ext cx="1355332" cy="12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 rot="21071464">
            <a:off x="611193" y="507306"/>
            <a:ext cx="11620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HGPSoeiKakugothicUB" pitchFamily="50" charset="-128"/>
                <a:ea typeface="HGPSoeiKakugothicUB" pitchFamily="50" charset="-128"/>
              </a:rPr>
              <a:t>特典と</a:t>
            </a:r>
            <a:br>
              <a:rPr lang="en-US" altLang="ja-JP" sz="1400" dirty="0">
                <a:latin typeface="HGPSoeiKakugothicUB" pitchFamily="50" charset="-128"/>
                <a:ea typeface="HGPSoeiKakugothicUB" pitchFamily="50" charset="-128"/>
              </a:rPr>
            </a:br>
            <a:r>
              <a:rPr lang="ja-JP" altLang="en-US" sz="1400" dirty="0">
                <a:latin typeface="HGPSoeiKakugothicUB" pitchFamily="50" charset="-128"/>
                <a:ea typeface="HGPSoeiKakugothicUB" pitchFamily="50" charset="-128"/>
              </a:rPr>
              <a:t>使い道が</a:t>
            </a:r>
          </a:p>
          <a:p>
            <a:r>
              <a:rPr lang="ja-JP" altLang="en-US" sz="1400" dirty="0">
                <a:latin typeface="HGPSoeiKakugothicUB" pitchFamily="50" charset="-128"/>
                <a:ea typeface="HGPSoeiKakugothicUB" pitchFamily="50" charset="-128"/>
              </a:rPr>
              <a:t>選べる</a:t>
            </a:r>
            <a:endParaRPr lang="en-US" sz="14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73249" y="1396164"/>
            <a:ext cx="347295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800" dirty="0">
                <a:latin typeface="HGPSoeiKakugothicUB" pitchFamily="50" charset="-128"/>
                <a:ea typeface="HGPSoeiKakugothicUB" pitchFamily="50" charset="-128"/>
              </a:rPr>
              <a:t>アスクル村</a:t>
            </a:r>
            <a:endParaRPr lang="en-US" sz="38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8126" y="4983517"/>
            <a:ext cx="729615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300" dirty="0">
                <a:latin typeface="HGSSoeiPresenceEB" pitchFamily="18" charset="-128"/>
                <a:ea typeface="HGSSoeiPresenceEB" pitchFamily="18" charset="-128"/>
              </a:rPr>
              <a:t>2016</a:t>
            </a:r>
            <a:r>
              <a:rPr lang="ja-JP" altLang="en-US" sz="2300" dirty="0">
                <a:latin typeface="HGSSoeiPresenceEB" pitchFamily="18" charset="-128"/>
                <a:ea typeface="HGSSoeiPresenceEB" pitchFamily="18" charset="-128"/>
              </a:rPr>
              <a:t>年</a:t>
            </a:r>
            <a:r>
              <a:rPr lang="en-US" altLang="ja-JP" sz="2300" dirty="0">
                <a:latin typeface="HGSSoeiPresenceEB" pitchFamily="18" charset="-128"/>
                <a:ea typeface="HGSSoeiPresenceEB" pitchFamily="18" charset="-128"/>
              </a:rPr>
              <a:t>5</a:t>
            </a:r>
            <a:r>
              <a:rPr lang="ja-JP" altLang="en-US" sz="2300" dirty="0">
                <a:latin typeface="HGSSoeiPresenceEB" pitchFamily="18" charset="-128"/>
                <a:ea typeface="HGSSoeiPresenceEB" pitchFamily="18" charset="-128"/>
              </a:rPr>
              <a:t>月</a:t>
            </a:r>
            <a:r>
              <a:rPr lang="en-US" altLang="ja-JP" sz="2300" dirty="0">
                <a:latin typeface="HGSSoeiPresenceEB" pitchFamily="18" charset="-128"/>
                <a:ea typeface="HGSSoeiPresenceEB" pitchFamily="18" charset="-128"/>
              </a:rPr>
              <a:t>1</a:t>
            </a:r>
            <a:r>
              <a:rPr lang="ja-JP" altLang="en-US" sz="2300" dirty="0">
                <a:latin typeface="HGSSoeiPresenceEB" pitchFamily="18" charset="-128"/>
                <a:ea typeface="HGSSoeiPresenceEB" pitchFamily="18" charset="-128"/>
              </a:rPr>
              <a:t>日</a:t>
            </a:r>
            <a:r>
              <a:rPr lang="en-US" altLang="ja-JP" sz="2300" dirty="0">
                <a:latin typeface="HGSSoeiPresenceEB" pitchFamily="18" charset="-128"/>
                <a:ea typeface="HGSSoeiPresenceEB" pitchFamily="18" charset="-128"/>
              </a:rPr>
              <a:t>(</a:t>
            </a:r>
            <a:r>
              <a:rPr lang="ja-JP" altLang="en-US" sz="2300" dirty="0">
                <a:latin typeface="HGSSoeiPresenceEB" pitchFamily="18" charset="-128"/>
                <a:ea typeface="HGSSoeiPresenceEB" pitchFamily="18" charset="-128"/>
              </a:rPr>
              <a:t>金）</a:t>
            </a:r>
            <a:r>
              <a:rPr lang="en-US" altLang="ja-JP" sz="2300" dirty="0">
                <a:latin typeface="HGSSoeiPresenceEB" pitchFamily="18" charset="-128"/>
                <a:ea typeface="HGSSoeiPresenceEB" pitchFamily="18" charset="-128"/>
              </a:rPr>
              <a:t>〜2017</a:t>
            </a:r>
            <a:r>
              <a:rPr lang="ja-JP" altLang="en-US" sz="2300" dirty="0">
                <a:latin typeface="HGSSoeiPresenceEB" pitchFamily="18" charset="-128"/>
                <a:ea typeface="HGSSoeiPresenceEB" pitchFamily="18" charset="-128"/>
              </a:rPr>
              <a:t>年</a:t>
            </a:r>
            <a:r>
              <a:rPr lang="en-US" altLang="ja-JP" sz="2300" dirty="0">
                <a:latin typeface="HGSSoeiPresenceEB" pitchFamily="18" charset="-128"/>
                <a:ea typeface="HGSSoeiPresenceEB" pitchFamily="18" charset="-128"/>
              </a:rPr>
              <a:t>3</a:t>
            </a:r>
            <a:r>
              <a:rPr lang="ja-JP" altLang="en-US" sz="2300" dirty="0">
                <a:latin typeface="HGSSoeiPresenceEB" pitchFamily="18" charset="-128"/>
                <a:ea typeface="HGSSoeiPresenceEB" pitchFamily="18" charset="-128"/>
              </a:rPr>
              <a:t>月</a:t>
            </a:r>
            <a:r>
              <a:rPr lang="en-US" altLang="ja-JP" sz="2300" dirty="0">
                <a:latin typeface="HGSSoeiPresenceEB" pitchFamily="18" charset="-128"/>
                <a:ea typeface="HGSSoeiPresenceEB" pitchFamily="18" charset="-128"/>
              </a:rPr>
              <a:t>31</a:t>
            </a:r>
            <a:r>
              <a:rPr lang="ja-JP" altLang="en-US" sz="2300" dirty="0">
                <a:latin typeface="HGSSoeiPresenceEB" pitchFamily="18" charset="-128"/>
                <a:ea typeface="HGSSoeiPresenceEB" pitchFamily="18" charset="-128"/>
              </a:rPr>
              <a:t>日</a:t>
            </a:r>
            <a:r>
              <a:rPr lang="en-US" altLang="ja-JP" sz="2300" dirty="0">
                <a:latin typeface="HGSSoeiPresenceEB" pitchFamily="18" charset="-128"/>
                <a:ea typeface="HGSSoeiPresenceEB" pitchFamily="18" charset="-128"/>
              </a:rPr>
              <a:t>(</a:t>
            </a:r>
            <a:r>
              <a:rPr lang="ja-JP" altLang="en-US" sz="2300" dirty="0">
                <a:latin typeface="HGSSoeiPresenceEB" pitchFamily="18" charset="-128"/>
                <a:ea typeface="HGSSoeiPresenceEB" pitchFamily="18" charset="-128"/>
              </a:rPr>
              <a:t>木</a:t>
            </a:r>
            <a:r>
              <a:rPr lang="en-US" altLang="ja-JP" sz="2300" dirty="0">
                <a:latin typeface="HGSSoeiPresenceEB" pitchFamily="18" charset="-128"/>
                <a:ea typeface="HGSSoeiPresenceEB" pitchFamily="18" charset="-128"/>
              </a:rPr>
              <a:t>)</a:t>
            </a:r>
          </a:p>
          <a:p>
            <a:pPr algn="ctr">
              <a:spcBef>
                <a:spcPts val="600"/>
              </a:spcBef>
            </a:pPr>
            <a:r>
              <a:rPr lang="ja-JP" altLang="en-US" sz="1100" dirty="0">
                <a:latin typeface="HGSSoeiPresenceEB" pitchFamily="18" charset="-128"/>
                <a:ea typeface="HGSSoeiPresenceEB" pitchFamily="18" charset="-128"/>
              </a:rPr>
              <a:t>キャンペーン中に寄付した方を対象に抽選で特選福袋があたる！！</a:t>
            </a:r>
            <a:endParaRPr lang="en-US" sz="1100" dirty="0">
              <a:latin typeface="HGSSoeiPresenceEB" pitchFamily="18" charset="-128"/>
              <a:ea typeface="HGSSoeiPresenceEB" pitchFamily="18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70424" y="5953869"/>
            <a:ext cx="18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latin typeface="HGPSoeiKakugothicUB" pitchFamily="34" charset="-128"/>
                <a:ea typeface="HGPSoeiKakugothicUB" pitchFamily="34" charset="-128"/>
              </a:rPr>
              <a:t>寄付金</a:t>
            </a:r>
            <a:br>
              <a:rPr lang="en-US" altLang="zh-CN" sz="1400" dirty="0">
                <a:latin typeface="HGPSoeiKakugothicUB" pitchFamily="34" charset="-128"/>
                <a:ea typeface="HGPSoeiKakugothicUB" pitchFamily="34" charset="-128"/>
              </a:rPr>
            </a:br>
            <a:r>
              <a:rPr lang="en-US" altLang="zh-CN" sz="1400" dirty="0">
                <a:solidFill>
                  <a:srgbClr val="E94708"/>
                </a:solidFill>
                <a:latin typeface="HGPSoeiKakugothicUB" pitchFamily="34" charset="-128"/>
                <a:ea typeface="HGPSoeiKakugothicUB" pitchFamily="34" charset="-128"/>
              </a:rPr>
              <a:t>¥100,000</a:t>
            </a:r>
            <a:r>
              <a:rPr lang="zh-CN" altLang="en-US" sz="1400" dirty="0">
                <a:solidFill>
                  <a:srgbClr val="E94708"/>
                </a:solidFill>
                <a:latin typeface="HGPSoeiKakugothicUB" pitchFamily="34" charset="-128"/>
                <a:ea typeface="HGPSoeiKakugothicUB" pitchFamily="34" charset="-128"/>
              </a:rPr>
              <a:t>以上</a:t>
            </a:r>
            <a:endParaRPr lang="en-US" sz="1400" dirty="0">
              <a:solidFill>
                <a:srgbClr val="E94708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49574" y="5953869"/>
            <a:ext cx="18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latin typeface="HGPSoeiKakugothicUB" pitchFamily="34" charset="-128"/>
                <a:ea typeface="HGPSoeiKakugothicUB" pitchFamily="34" charset="-128"/>
              </a:rPr>
              <a:t>寄付金</a:t>
            </a:r>
            <a:br>
              <a:rPr lang="en-US" altLang="zh-CN" sz="1400" dirty="0">
                <a:latin typeface="HGPSoeiKakugothicUB" pitchFamily="34" charset="-128"/>
                <a:ea typeface="HGPSoeiKakugothicUB" pitchFamily="34" charset="-128"/>
              </a:rPr>
            </a:br>
            <a:r>
              <a:rPr lang="en-US" altLang="zh-CN" sz="1400" dirty="0">
                <a:solidFill>
                  <a:srgbClr val="E94708"/>
                </a:solidFill>
                <a:latin typeface="HGPSoeiKakugothicUB" pitchFamily="34" charset="-128"/>
                <a:ea typeface="HGPSoeiKakugothicUB" pitchFamily="34" charset="-128"/>
              </a:rPr>
              <a:t>¥50,000</a:t>
            </a:r>
            <a:r>
              <a:rPr lang="zh-CN" altLang="en-US" sz="1400" dirty="0">
                <a:solidFill>
                  <a:srgbClr val="E94708"/>
                </a:solidFill>
                <a:latin typeface="HGPSoeiKakugothicUB" pitchFamily="34" charset="-128"/>
                <a:ea typeface="HGPSoeiKakugothicUB" pitchFamily="34" charset="-128"/>
              </a:rPr>
              <a:t>以上</a:t>
            </a:r>
            <a:endParaRPr lang="en-US" sz="1400" dirty="0">
              <a:solidFill>
                <a:srgbClr val="E94708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02224" y="5953869"/>
            <a:ext cx="18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latin typeface="HGPSoeiKakugothicUB" pitchFamily="34" charset="-128"/>
                <a:ea typeface="HGPSoeiKakugothicUB" pitchFamily="34" charset="-128"/>
              </a:rPr>
              <a:t>寄付金</a:t>
            </a:r>
            <a:br>
              <a:rPr lang="en-US" altLang="zh-CN" sz="1400" dirty="0">
                <a:latin typeface="HGPSoeiKakugothicUB" pitchFamily="34" charset="-128"/>
                <a:ea typeface="HGPSoeiKakugothicUB" pitchFamily="34" charset="-128"/>
              </a:rPr>
            </a:br>
            <a:r>
              <a:rPr lang="en-US" altLang="zh-CN" sz="1400" dirty="0">
                <a:solidFill>
                  <a:srgbClr val="E94708"/>
                </a:solidFill>
                <a:latin typeface="HGPSoeiKakugothicUB" pitchFamily="34" charset="-128"/>
                <a:ea typeface="HGPSoeiKakugothicUB" pitchFamily="34" charset="-128"/>
              </a:rPr>
              <a:t>¥30,000</a:t>
            </a:r>
            <a:r>
              <a:rPr lang="zh-CN" altLang="en-US" sz="1400" dirty="0">
                <a:solidFill>
                  <a:srgbClr val="E94708"/>
                </a:solidFill>
                <a:latin typeface="HGPSoeiKakugothicUB" pitchFamily="34" charset="-128"/>
                <a:ea typeface="HGPSoeiKakugothicUB" pitchFamily="34" charset="-128"/>
              </a:rPr>
              <a:t>以上</a:t>
            </a:r>
            <a:endParaRPr lang="en-US" sz="1400" dirty="0">
              <a:solidFill>
                <a:srgbClr val="E94708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0424" y="8241605"/>
            <a:ext cx="18859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>
                <a:latin typeface="HGPSoeiKakugothicUB" pitchFamily="34" charset="-128"/>
                <a:ea typeface="HGPSoeiKakugothicUB" pitchFamily="34" charset="-128"/>
              </a:rPr>
              <a:t>A5</a:t>
            </a:r>
            <a:r>
              <a:rPr lang="ja-JP" altLang="en-US" sz="900" dirty="0">
                <a:latin typeface="HGPSoeiKakugothicUB" pitchFamily="34" charset="-128"/>
                <a:ea typeface="HGPSoeiKakugothicUB" pitchFamily="34" charset="-128"/>
              </a:rPr>
              <a:t>ランク  特選牛肉セット</a:t>
            </a:r>
            <a:endParaRPr lang="en-US" sz="9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51683" y="8241605"/>
            <a:ext cx="18859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dirty="0">
                <a:latin typeface="HGPSoeiKakugothicUB" pitchFamily="34" charset="-128"/>
                <a:ea typeface="HGPSoeiKakugothicUB" pitchFamily="34" charset="-128"/>
              </a:rPr>
              <a:t>アスクル村産  白米</a:t>
            </a:r>
            <a:r>
              <a:rPr lang="en-US" altLang="ja-JP" sz="900" dirty="0">
                <a:latin typeface="HGPSoeiKakugothicUB" pitchFamily="34" charset="-128"/>
                <a:ea typeface="HGPSoeiKakugothicUB" pitchFamily="34" charset="-128"/>
              </a:rPr>
              <a:t>10kg</a:t>
            </a:r>
            <a:endParaRPr lang="en-US" sz="9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111923" y="8241605"/>
            <a:ext cx="18859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dirty="0">
                <a:latin typeface="HGPSoeiKakugothicUB" pitchFamily="34" charset="-128"/>
                <a:ea typeface="HGPSoeiKakugothicUB" pitchFamily="34" charset="-128"/>
              </a:rPr>
              <a:t>アスクル村産  新鮮野菜セット</a:t>
            </a:r>
            <a:endParaRPr lang="en-US" sz="9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22799" y="8515151"/>
            <a:ext cx="188595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latin typeface="HGPSoeiKakugothicUB" pitchFamily="50" charset="-128"/>
                <a:ea typeface="HGPSoeiKakugothicUB" pitchFamily="50" charset="-128"/>
              </a:rPr>
              <a:t>選べる使い道</a:t>
            </a:r>
            <a:endParaRPr lang="en-US" sz="13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75224" y="8929969"/>
            <a:ext cx="1885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b="1" dirty="0">
                <a:latin typeface="MS PGothic" pitchFamily="34" charset="-128"/>
                <a:ea typeface="MS PGothic" pitchFamily="34" charset="-128"/>
              </a:rPr>
              <a:t>里山づくり事業</a:t>
            </a:r>
            <a:endParaRPr lang="en-US" sz="11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75224" y="9385721"/>
            <a:ext cx="1885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100" b="1" dirty="0">
                <a:latin typeface="MS PGothic" pitchFamily="34" charset="-128"/>
                <a:ea typeface="MS PGothic" pitchFamily="34" charset="-128"/>
              </a:rPr>
              <a:t>観光振興事業</a:t>
            </a:r>
            <a:endParaRPr lang="en-US" sz="11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946350" y="8929969"/>
            <a:ext cx="1885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100" b="1" dirty="0">
                <a:latin typeface="MS PGothic" pitchFamily="34" charset="-128"/>
                <a:ea typeface="MS PGothic" pitchFamily="34" charset="-128"/>
              </a:rPr>
              <a:t>天然記念物保護事業</a:t>
            </a:r>
            <a:endParaRPr lang="en-US" sz="11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946350" y="9385721"/>
            <a:ext cx="1885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b="1" dirty="0">
                <a:latin typeface="MS PGothic" pitchFamily="34" charset="-128"/>
                <a:ea typeface="MS PGothic" pitchFamily="34" charset="-128"/>
              </a:rPr>
              <a:t>子育て支援事業</a:t>
            </a:r>
            <a:endParaRPr lang="en-US" sz="11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910757" y="8920444"/>
            <a:ext cx="1885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b="1" dirty="0">
                <a:latin typeface="MS PGothic" pitchFamily="34" charset="-128"/>
                <a:ea typeface="MS PGothic" pitchFamily="34" charset="-128"/>
              </a:rPr>
              <a:t>伝統芸能の普及</a:t>
            </a:r>
            <a:endParaRPr lang="en-US" sz="11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910757" y="9376196"/>
            <a:ext cx="1885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b="1" dirty="0">
                <a:latin typeface="MS PGothic" pitchFamily="34" charset="-128"/>
                <a:ea typeface="MS PGothic" pitchFamily="34" charset="-128"/>
              </a:rPr>
              <a:t>スポーツ選手育成事業</a:t>
            </a:r>
            <a:endParaRPr lang="en-US" sz="11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63451" y="10134376"/>
            <a:ext cx="5565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500" b="1" dirty="0">
                <a:latin typeface="MS PGothic" pitchFamily="34" charset="-128"/>
                <a:ea typeface="MS PGothic" pitchFamily="34" charset="-128"/>
              </a:rPr>
              <a:t>詳</a:t>
            </a:r>
            <a:r>
              <a:rPr lang="ja-JP" altLang="en-US" sz="1500" b="1" dirty="0">
                <a:latin typeface="MS PGothic" pitchFamily="34" charset="-128"/>
                <a:ea typeface="MS PGothic" pitchFamily="34" charset="-128"/>
              </a:rPr>
              <a:t>しくは</a:t>
            </a:r>
            <a:r>
              <a:rPr lang="ja-JP" altLang="en-US" sz="1600" dirty="0">
                <a:latin typeface="HGPSoeiKakugothicUB" pitchFamily="50" charset="-128"/>
                <a:ea typeface="HGPSoeiKakugothicUB" pitchFamily="50" charset="-128"/>
              </a:rPr>
              <a:t>　</a:t>
            </a:r>
            <a:r>
              <a:rPr lang="en-US" altLang="zh-TW" sz="1800" b="1" dirty="0">
                <a:latin typeface="HGPSoeiKakugothicUB" pitchFamily="50" charset="-128"/>
                <a:ea typeface="HGPSoeiKakugothicUB" pitchFamily="50" charset="-128"/>
              </a:rPr>
              <a:t>http://www.askult.com/</a:t>
            </a:r>
            <a:endParaRPr lang="en-US" sz="1800" b="1" dirty="0"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77" y="2279964"/>
            <a:ext cx="6481693" cy="20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99" y="5633896"/>
            <a:ext cx="992227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622799" y="5646385"/>
            <a:ext cx="188595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" dirty="0">
                <a:latin typeface="HGPSoeiKakugothicUB" pitchFamily="50" charset="-128"/>
                <a:ea typeface="HGPSoeiKakugothicUB" pitchFamily="50" charset="-128"/>
              </a:rPr>
              <a:t>選</a:t>
            </a:r>
            <a:r>
              <a:rPr lang="ja-JP" altLang="en-US" sz="1300" dirty="0">
                <a:latin typeface="HGPSoeiKakugothicUB" pitchFamily="50" charset="-128"/>
                <a:ea typeface="HGPSoeiKakugothicUB" pitchFamily="50" charset="-128"/>
              </a:rPr>
              <a:t>べる</a:t>
            </a:r>
            <a:r>
              <a:rPr lang="zh-CN" altLang="en-US" sz="1300" dirty="0">
                <a:latin typeface="HGPSoeiKakugothicUB" pitchFamily="50" charset="-128"/>
                <a:ea typeface="HGPSoeiKakugothicUB" pitchFamily="50" charset="-128"/>
              </a:rPr>
              <a:t>特典</a:t>
            </a:r>
            <a:endParaRPr lang="en-US" sz="1300" dirty="0"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7827" y="9228185"/>
            <a:ext cx="913065" cy="13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816635" y="6502363"/>
            <a:ext cx="1692114" cy="1692114"/>
          </a:xfrm>
          <a:prstGeom prst="ellipse">
            <a:avLst/>
          </a:prstGeom>
          <a:noFill/>
          <a:ln w="31750">
            <a:solidFill>
              <a:srgbClr val="33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44" name="Oval 43"/>
          <p:cNvSpPr/>
          <p:nvPr/>
        </p:nvSpPr>
        <p:spPr>
          <a:xfrm>
            <a:off x="2976350" y="6502363"/>
            <a:ext cx="1692114" cy="1692114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45" name="Oval 44"/>
          <p:cNvSpPr/>
          <p:nvPr/>
        </p:nvSpPr>
        <p:spPr>
          <a:xfrm>
            <a:off x="5111923" y="6502363"/>
            <a:ext cx="1692114" cy="1692114"/>
          </a:xfrm>
          <a:prstGeom prst="ellipse">
            <a:avLst/>
          </a:prstGeom>
          <a:noFill/>
          <a:ln w="31750">
            <a:solidFill>
              <a:srgbClr val="33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205</Words>
  <Application>Microsoft Office PowerPoint</Application>
  <PresentationFormat>ユーザー設定</PresentationFormat>
  <Paragraphs>43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HGSSoeiPresenceEB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2016-07-22T03:51:35Z</dcterms:created>
  <dcterms:modified xsi:type="dcterms:W3CDTF">2017-03-07T07:06:48Z</dcterms:modified>
</cp:coreProperties>
</file>