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66"/>
    <a:srgbClr val="E94708"/>
    <a:srgbClr val="EF8200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14716" y="8896444"/>
            <a:ext cx="5757559" cy="7724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2799" y="8490768"/>
            <a:ext cx="992227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7050" y="214829"/>
            <a:ext cx="6840585" cy="52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7050" y="247548"/>
            <a:ext cx="1355332" cy="127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 rot="21071464">
            <a:off x="611193" y="507306"/>
            <a:ext cx="116205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latin typeface="HGPSoeiKakugothicUB" pitchFamily="50" charset="-128"/>
                <a:ea typeface="HGPSoeiKakugothicUB" pitchFamily="50" charset="-128"/>
              </a:rPr>
              <a:t>特典と</a:t>
            </a:r>
            <a:br>
              <a:rPr lang="en-US" altLang="ja-JP" sz="1400" dirty="0">
                <a:latin typeface="HGPSoeiKakugothicUB" pitchFamily="50" charset="-128"/>
                <a:ea typeface="HGPSoeiKakugothicUB" pitchFamily="50" charset="-128"/>
              </a:rPr>
            </a:br>
            <a:r>
              <a:rPr lang="ja-JP" altLang="en-US" sz="1400" dirty="0">
                <a:latin typeface="HGPSoeiKakugothicUB" pitchFamily="50" charset="-128"/>
                <a:ea typeface="HGPSoeiKakugothicUB" pitchFamily="50" charset="-128"/>
              </a:rPr>
              <a:t>使い道が</a:t>
            </a:r>
          </a:p>
          <a:p>
            <a:r>
              <a:rPr lang="ja-JP" altLang="en-US" sz="1400" dirty="0">
                <a:latin typeface="HGPSoeiKakugothicUB" pitchFamily="50" charset="-128"/>
                <a:ea typeface="HGPSoeiKakugothicUB" pitchFamily="50" charset="-128"/>
              </a:rPr>
              <a:t>選べる</a:t>
            </a:r>
            <a:endParaRPr lang="en-US" sz="14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2073249" y="1396164"/>
            <a:ext cx="3472951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800" dirty="0">
                <a:latin typeface="HGPSoeiKakugothicUB" pitchFamily="50" charset="-128"/>
                <a:ea typeface="HGPSoeiKakugothicUB" pitchFamily="50" charset="-128"/>
              </a:rPr>
              <a:t>アスクル村</a:t>
            </a:r>
            <a:endParaRPr lang="en-US" sz="38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38126" y="4983517"/>
            <a:ext cx="7296150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2016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年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5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月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1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日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(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金）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〜2017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年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3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月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31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日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(</a:t>
            </a:r>
            <a:r>
              <a:rPr lang="ja-JP" altLang="en-US" sz="2300" dirty="0">
                <a:latin typeface="HGSSoeiPresenceEB" pitchFamily="18" charset="-128"/>
                <a:ea typeface="HGSSoeiPresenceEB" pitchFamily="18" charset="-128"/>
              </a:rPr>
              <a:t>木</a:t>
            </a:r>
            <a:r>
              <a:rPr lang="en-US" altLang="ja-JP" sz="2300" dirty="0">
                <a:latin typeface="HGSSoeiPresenceEB" pitchFamily="18" charset="-128"/>
                <a:ea typeface="HGSSoeiPresenceEB" pitchFamily="18" charset="-128"/>
              </a:rPr>
              <a:t>)</a:t>
            </a:r>
          </a:p>
          <a:p>
            <a:pPr algn="ctr">
              <a:spcBef>
                <a:spcPts val="600"/>
              </a:spcBef>
            </a:pPr>
            <a:r>
              <a:rPr lang="ja-JP" altLang="en-US" sz="1100" dirty="0">
                <a:latin typeface="HGSSoeiPresenceEB" pitchFamily="18" charset="-128"/>
                <a:ea typeface="HGSSoeiPresenceEB" pitchFamily="18" charset="-128"/>
              </a:rPr>
              <a:t>キャンペーン中に寄付した方を対象に抽選で特選福袋があたる！！</a:t>
            </a:r>
            <a:endParaRPr lang="en-US" sz="1100" dirty="0"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70424" y="5953869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dirty="0">
                <a:latin typeface="HGPSoeiKakugothicUB" pitchFamily="34" charset="-128"/>
                <a:ea typeface="HGPSoeiKakugothicUB" pitchFamily="34" charset="-128"/>
              </a:rPr>
              <a:t>寄付金</a:t>
            </a:r>
            <a:br>
              <a:rPr lang="en-US" altLang="zh-CN" sz="1400" dirty="0">
                <a:latin typeface="HGPSoeiKakugothicUB" pitchFamily="34" charset="-128"/>
                <a:ea typeface="HGPSoeiKakugothicUB" pitchFamily="34" charset="-128"/>
              </a:rPr>
            </a:br>
            <a:r>
              <a:rPr lang="en-US" altLang="zh-CN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¥100,000</a:t>
            </a:r>
            <a:r>
              <a:rPr lang="zh-CN" altLang="en-US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以上</a:t>
            </a:r>
            <a:endParaRPr lang="en-US" sz="1400" dirty="0">
              <a:solidFill>
                <a:srgbClr val="E9470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949574" y="5953869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dirty="0">
                <a:latin typeface="HGPSoeiKakugothicUB" pitchFamily="34" charset="-128"/>
                <a:ea typeface="HGPSoeiKakugothicUB" pitchFamily="34" charset="-128"/>
              </a:rPr>
              <a:t>寄付金</a:t>
            </a:r>
            <a:br>
              <a:rPr lang="en-US" altLang="zh-CN" sz="1400" dirty="0">
                <a:latin typeface="HGPSoeiKakugothicUB" pitchFamily="34" charset="-128"/>
                <a:ea typeface="HGPSoeiKakugothicUB" pitchFamily="34" charset="-128"/>
              </a:rPr>
            </a:br>
            <a:r>
              <a:rPr lang="en-US" altLang="zh-CN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¥50,000</a:t>
            </a:r>
            <a:r>
              <a:rPr lang="zh-CN" altLang="en-US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以上</a:t>
            </a:r>
            <a:endParaRPr lang="en-US" sz="1400" dirty="0">
              <a:solidFill>
                <a:srgbClr val="E9470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5102224" y="5953869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dirty="0">
                <a:latin typeface="HGPSoeiKakugothicUB" pitchFamily="34" charset="-128"/>
                <a:ea typeface="HGPSoeiKakugothicUB" pitchFamily="34" charset="-128"/>
              </a:rPr>
              <a:t>寄付金</a:t>
            </a:r>
            <a:br>
              <a:rPr lang="en-US" altLang="zh-CN" sz="1400" dirty="0">
                <a:latin typeface="HGPSoeiKakugothicUB" pitchFamily="34" charset="-128"/>
                <a:ea typeface="HGPSoeiKakugothicUB" pitchFamily="34" charset="-128"/>
              </a:rPr>
            </a:br>
            <a:r>
              <a:rPr lang="en-US" altLang="zh-CN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¥30,000</a:t>
            </a:r>
            <a:r>
              <a:rPr lang="zh-CN" altLang="en-US" sz="1400" dirty="0">
                <a:solidFill>
                  <a:srgbClr val="E94708"/>
                </a:solidFill>
                <a:latin typeface="HGPSoeiKakugothicUB" pitchFamily="34" charset="-128"/>
                <a:ea typeface="HGPSoeiKakugothicUB" pitchFamily="34" charset="-128"/>
              </a:rPr>
              <a:t>以上</a:t>
            </a:r>
            <a:endParaRPr lang="en-US" sz="1400" dirty="0">
              <a:solidFill>
                <a:srgbClr val="E9470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70424" y="8241605"/>
            <a:ext cx="188595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A5</a:t>
            </a:r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ランク  特選牛肉セット</a:t>
            </a:r>
            <a:endParaRPr lang="en-US" sz="9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951683" y="8241605"/>
            <a:ext cx="188595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アスクル村産  白米</a:t>
            </a:r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10kg</a:t>
            </a:r>
            <a:endParaRPr lang="en-US" sz="9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111923" y="8241605"/>
            <a:ext cx="188595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アスクル村産  新鮮野菜セット</a:t>
            </a:r>
            <a:endParaRPr lang="en-US" sz="9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22799" y="8515151"/>
            <a:ext cx="188595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50" charset="-128"/>
                <a:ea typeface="HGPSoeiKakugothicUB" pitchFamily="50" charset="-128"/>
              </a:rPr>
              <a:t>選べる使い道</a:t>
            </a:r>
            <a:endParaRPr lang="en-US" sz="13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75224" y="8929969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里山づくり事業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75224" y="9385721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b="1" dirty="0">
                <a:latin typeface="MS PGothic" pitchFamily="34" charset="-128"/>
                <a:ea typeface="MS PGothic" pitchFamily="34" charset="-128"/>
              </a:rPr>
              <a:t>観光振興事業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946350" y="8929969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b="1" dirty="0">
                <a:latin typeface="MS PGothic" pitchFamily="34" charset="-128"/>
                <a:ea typeface="MS PGothic" pitchFamily="34" charset="-128"/>
              </a:rPr>
              <a:t>天然記念物保護事業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946350" y="9385721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子育て支援事業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910757" y="8920444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伝統芸能の普及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4910757" y="9376196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スポーツ選手育成事業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863451" y="10134376"/>
            <a:ext cx="55659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500" b="1" dirty="0">
                <a:latin typeface="MS PGothic" pitchFamily="34" charset="-128"/>
                <a:ea typeface="MS PGothic" pitchFamily="34" charset="-128"/>
              </a:rPr>
              <a:t>詳</a:t>
            </a:r>
            <a:r>
              <a:rPr lang="ja-JP" altLang="en-US" sz="1500" b="1" dirty="0">
                <a:latin typeface="MS PGothic" pitchFamily="34" charset="-128"/>
                <a:ea typeface="MS PGothic" pitchFamily="34" charset="-128"/>
              </a:rPr>
              <a:t>しくは</a:t>
            </a:r>
            <a:r>
              <a:rPr lang="ja-JP" altLang="en-US" sz="1600" dirty="0">
                <a:latin typeface="HGPSoeiKakugothicUB" pitchFamily="50" charset="-128"/>
                <a:ea typeface="HGPSoeiKakugothicUB" pitchFamily="50" charset="-128"/>
              </a:rPr>
              <a:t>　</a:t>
            </a:r>
            <a:r>
              <a:rPr lang="en-US" altLang="zh-TW" sz="1800" b="1" dirty="0">
                <a:latin typeface="HGPSoeiKakugothicUB" pitchFamily="50" charset="-128"/>
                <a:ea typeface="HGPSoeiKakugothicUB" pitchFamily="50" charset="-128"/>
              </a:rPr>
              <a:t>http://www.askult.com/</a:t>
            </a:r>
            <a:endParaRPr lang="en-US" sz="1800" b="1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3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8877" y="2279964"/>
            <a:ext cx="6481693" cy="208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2799" y="5633896"/>
            <a:ext cx="992227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8" name="TextBox 27"/>
          <p:cNvSpPr txBox="1"/>
          <p:nvPr/>
        </p:nvSpPr>
        <p:spPr>
          <a:xfrm>
            <a:off x="622799" y="5646385"/>
            <a:ext cx="188595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300" dirty="0">
                <a:latin typeface="HGPSoeiKakugothicUB" pitchFamily="50" charset="-128"/>
                <a:ea typeface="HGPSoeiKakugothicUB" pitchFamily="50" charset="-128"/>
              </a:rPr>
              <a:t>選</a:t>
            </a:r>
            <a:r>
              <a:rPr lang="ja-JP" altLang="en-US" sz="1300" dirty="0">
                <a:latin typeface="HGPSoeiKakugothicUB" pitchFamily="50" charset="-128"/>
                <a:ea typeface="HGPSoeiKakugothicUB" pitchFamily="50" charset="-128"/>
              </a:rPr>
              <a:t>べる</a:t>
            </a:r>
            <a:r>
              <a:rPr lang="zh-CN" altLang="en-US" sz="1300" dirty="0">
                <a:latin typeface="HGPSoeiKakugothicUB" pitchFamily="50" charset="-128"/>
                <a:ea typeface="HGPSoeiKakugothicUB" pitchFamily="50" charset="-128"/>
              </a:rPr>
              <a:t>特典</a:t>
            </a:r>
            <a:endParaRPr lang="en-US" sz="1300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17827" y="9228185"/>
            <a:ext cx="913065" cy="13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Oval 4"/>
          <p:cNvSpPr/>
          <p:nvPr/>
        </p:nvSpPr>
        <p:spPr>
          <a:xfrm>
            <a:off x="816635" y="6502363"/>
            <a:ext cx="1692114" cy="1692114"/>
          </a:xfrm>
          <a:prstGeom prst="ellipse">
            <a:avLst/>
          </a:prstGeom>
          <a:noFill/>
          <a:ln w="31750">
            <a:solidFill>
              <a:srgbClr val="3399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44" name="Oval 43"/>
          <p:cNvSpPr/>
          <p:nvPr/>
        </p:nvSpPr>
        <p:spPr>
          <a:xfrm>
            <a:off x="2976350" y="6502363"/>
            <a:ext cx="1692114" cy="1692114"/>
          </a:xfrm>
          <a:prstGeom prst="ellipse">
            <a:avLst/>
          </a:prstGeom>
          <a:noFill/>
          <a:ln w="3175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45" name="Oval 44"/>
          <p:cNvSpPr/>
          <p:nvPr/>
        </p:nvSpPr>
        <p:spPr>
          <a:xfrm>
            <a:off x="5111923" y="6502363"/>
            <a:ext cx="1692114" cy="1692114"/>
          </a:xfrm>
          <a:prstGeom prst="ellipse">
            <a:avLst/>
          </a:prstGeom>
          <a:noFill/>
          <a:ln w="31750">
            <a:solidFill>
              <a:srgbClr val="3399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205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HGSSoeiPresenceEB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2016-07-22T03:51:35Z</dcterms:created>
  <dcterms:modified xsi:type="dcterms:W3CDTF">2017-03-07T07:06:48Z</dcterms:modified>
</cp:coreProperties>
</file>

<file path=docProps/thumbnail.jpeg>
</file>