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F18900"/>
    <a:srgbClr val="009D91"/>
    <a:srgbClr val="9D9100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93" y="-225705"/>
            <a:ext cx="7812000" cy="5182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32373"/>
            <a:ext cx="778192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20" y="3108009"/>
            <a:ext cx="756899" cy="81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55" y="4244974"/>
            <a:ext cx="6432815" cy="84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079225" y="3751585"/>
            <a:ext cx="3175869" cy="4194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ja-JP" altLang="en-US" sz="212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正社員・アルバイト・パート</a:t>
            </a:r>
            <a:endParaRPr lang="zh-CN" altLang="en-US" sz="2126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00" y="5583906"/>
            <a:ext cx="3234126" cy="182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88" y="6018427"/>
            <a:ext cx="28003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88" y="6162451"/>
            <a:ext cx="5048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56395" y="6148590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給与</a:t>
            </a:r>
          </a:p>
        </p:txBody>
      </p:sp>
      <p:sp>
        <p:nvSpPr>
          <p:cNvPr id="4" name="Rectangle 3"/>
          <p:cNvSpPr/>
          <p:nvPr/>
        </p:nvSpPr>
        <p:spPr>
          <a:xfrm>
            <a:off x="646870" y="5615419"/>
            <a:ext cx="241284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9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歯科衛生士 </a:t>
            </a:r>
            <a:r>
              <a:rPr lang="en-US" altLang="zh-TW" sz="1000" dirty="0">
                <a:solidFill>
                  <a:srgbClr val="F18900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zh-TW" altLang="en-US" sz="1000" dirty="0">
                <a:solidFill>
                  <a:srgbClr val="F18900"/>
                </a:solidFill>
                <a:latin typeface="MS PGothic" pitchFamily="34" charset="-128"/>
                <a:ea typeface="MS PGothic" pitchFamily="34" charset="-128"/>
              </a:rPr>
              <a:t>要 衛生士免許</a:t>
            </a:r>
            <a:endParaRPr lang="zh-CN" altLang="en-US" sz="1000" dirty="0">
              <a:solidFill>
                <a:srgbClr val="F189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35701" y="6467478"/>
            <a:ext cx="1943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400" dirty="0">
                <a:solidFill>
                  <a:srgbClr val="F18900"/>
                </a:solidFill>
                <a:latin typeface="HGPSoeiKakugothicUB" pitchFamily="34" charset="-128"/>
                <a:ea typeface="HGPSoeiKakugothicUB" pitchFamily="34" charset="-128"/>
              </a:rPr>
              <a:t>月給 ￥</a:t>
            </a:r>
            <a:r>
              <a:rPr lang="en-US" altLang="zh-TW" sz="1400" dirty="0">
                <a:solidFill>
                  <a:srgbClr val="F18900"/>
                </a:solidFill>
                <a:latin typeface="HGPSoeiKakugothicUB" pitchFamily="34" charset="-128"/>
                <a:ea typeface="HGPSoeiKakugothicUB" pitchFamily="34" charset="-128"/>
              </a:rPr>
              <a:t>220,000</a:t>
            </a:r>
            <a:r>
              <a:rPr lang="zh-TW" altLang="en-US" sz="1400" dirty="0">
                <a:solidFill>
                  <a:srgbClr val="F18900"/>
                </a:solidFill>
                <a:latin typeface="HGPSoeiKakugothicUB" pitchFamily="34" charset="-128"/>
                <a:ea typeface="HGPSoeiKakugothicUB" pitchFamily="34" charset="-128"/>
              </a:rPr>
              <a:t>～</a:t>
            </a:r>
          </a:p>
          <a:p>
            <a:pPr>
              <a:spcBef>
                <a:spcPts val="600"/>
              </a:spcBef>
            </a:pPr>
            <a:r>
              <a:rPr lang="zh-TW" altLang="en-US" sz="1400" dirty="0">
                <a:solidFill>
                  <a:srgbClr val="F18900"/>
                </a:solidFill>
                <a:latin typeface="HGPSoeiKakugothicUB" pitchFamily="34" charset="-128"/>
                <a:ea typeface="HGPSoeiKakugothicUB" pitchFamily="34" charset="-128"/>
              </a:rPr>
              <a:t>時給 ￥</a:t>
            </a:r>
            <a:r>
              <a:rPr lang="en-US" altLang="zh-TW" sz="1400" dirty="0">
                <a:solidFill>
                  <a:srgbClr val="F18900"/>
                </a:solidFill>
                <a:latin typeface="HGPSoeiKakugothicUB" pitchFamily="34" charset="-128"/>
                <a:ea typeface="HGPSoeiKakugothicUB" pitchFamily="34" charset="-128"/>
              </a:rPr>
              <a:t>950</a:t>
            </a:r>
            <a:r>
              <a:rPr lang="zh-TW" altLang="en-US" sz="1400" dirty="0">
                <a:solidFill>
                  <a:srgbClr val="F18900"/>
                </a:solidFill>
                <a:latin typeface="HGPSoeiKakugothicUB" pitchFamily="34" charset="-128"/>
                <a:ea typeface="HGPSoeiKakugothicUB" pitchFamily="34" charset="-128"/>
              </a:rPr>
              <a:t>～</a:t>
            </a:r>
            <a:endParaRPr lang="zh-CN" altLang="en-US" sz="1400" dirty="0">
              <a:solidFill>
                <a:srgbClr val="F189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88814" y="6467478"/>
            <a:ext cx="963432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社員　</a:t>
            </a:r>
          </a:p>
          <a:p>
            <a:pPr>
              <a:spcBef>
                <a:spcPts val="600"/>
              </a:spcBef>
            </a:pPr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アルバイト</a:t>
            </a:r>
          </a:p>
          <a:p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パート</a:t>
            </a:r>
            <a:endParaRPr lang="zh-CN" altLang="en-US" sz="14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02885" y="7628805"/>
            <a:ext cx="505267" cy="284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47" dirty="0">
                <a:solidFill>
                  <a:srgbClr val="009D91"/>
                </a:solidFill>
                <a:latin typeface="MS PGothic" pitchFamily="34" charset="-128"/>
                <a:ea typeface="MS PGothic" pitchFamily="34" charset="-128"/>
              </a:rPr>
              <a:t>時間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02885" y="7956809"/>
            <a:ext cx="2217478" cy="668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月曜日～金曜日　</a:t>
            </a:r>
          </a:p>
          <a:p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午前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】 9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13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</a:t>
            </a:r>
          </a:p>
          <a:p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午後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】 14:00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19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</a:t>
            </a:r>
            <a:endParaRPr lang="zh-CN" altLang="en-US" sz="1247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96600" y="7621818"/>
            <a:ext cx="505267" cy="284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47" dirty="0">
                <a:solidFill>
                  <a:srgbClr val="009D91"/>
                </a:solidFill>
                <a:latin typeface="MS PGothic" pitchFamily="34" charset="-128"/>
                <a:ea typeface="MS PGothic" pitchFamily="34" charset="-128"/>
              </a:rPr>
              <a:t>休日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096600" y="7942295"/>
            <a:ext cx="611065" cy="284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社員　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984658" y="7942295"/>
            <a:ext cx="2342492" cy="47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週休</a:t>
            </a:r>
            <a:r>
              <a:rPr lang="en-US" altLang="ja-JP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日制・祝日・夏期・</a:t>
            </a:r>
          </a:p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年末年始休暇その他有給休暇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02885" y="9159277"/>
            <a:ext cx="3886200" cy="4761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交通費全額支給（マイカー通勤可・駐車場完備）</a:t>
            </a:r>
          </a:p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労災・雇用保険あり</a:t>
            </a:r>
            <a:endParaRPr lang="zh-CN" altLang="en-US" sz="1247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6600" y="8458029"/>
            <a:ext cx="1255736" cy="47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アルバイト</a:t>
            </a:r>
          </a:p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パート　</a:t>
            </a:r>
            <a:endParaRPr lang="zh-CN" altLang="en-US" sz="1247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02885" y="8840107"/>
            <a:ext cx="505267" cy="284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47" dirty="0">
                <a:solidFill>
                  <a:srgbClr val="009D91"/>
                </a:solidFill>
                <a:latin typeface="MS PGothic" pitchFamily="34" charset="-128"/>
                <a:ea typeface="MS PGothic" pitchFamily="34" charset="-128"/>
              </a:rPr>
              <a:t>待遇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984658" y="8458029"/>
            <a:ext cx="2028119" cy="284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勤務日・勤務時間は応相談</a:t>
            </a:r>
            <a:endParaRPr lang="zh-CN" altLang="en-US" sz="1247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127" y="5583906"/>
            <a:ext cx="3234126" cy="182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015" y="6018427"/>
            <a:ext cx="28003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015" y="6162451"/>
            <a:ext cx="5048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4340622" y="6148590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給与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331097" y="5615419"/>
            <a:ext cx="2803973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歯科助手・受付 </a:t>
            </a:r>
            <a:r>
              <a:rPr lang="en-US" altLang="zh-TW" sz="1000" dirty="0">
                <a:solidFill>
                  <a:srgbClr val="F18900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000" dirty="0">
                <a:solidFill>
                  <a:srgbClr val="F18900"/>
                </a:solidFill>
                <a:latin typeface="MS PGothic" pitchFamily="34" charset="-128"/>
                <a:ea typeface="MS PGothic" pitchFamily="34" charset="-128"/>
              </a:rPr>
              <a:t>資格・経験不要</a:t>
            </a:r>
            <a:endParaRPr lang="zh-CN" altLang="en-US" sz="1000" dirty="0">
              <a:solidFill>
                <a:srgbClr val="F189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12796" y="6531950"/>
            <a:ext cx="963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アルバイト</a:t>
            </a:r>
          </a:p>
          <a:p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パート</a:t>
            </a:r>
            <a:endParaRPr lang="zh-CN" altLang="en-US" sz="14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8184" y="6531950"/>
            <a:ext cx="19430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TW" altLang="en-US" sz="1400" dirty="0">
                <a:solidFill>
                  <a:srgbClr val="F18900"/>
                </a:solidFill>
                <a:latin typeface="HGPSoeiKakugothicUB" pitchFamily="34" charset="-128"/>
                <a:ea typeface="HGPSoeiKakugothicUB" pitchFamily="34" charset="-128"/>
              </a:rPr>
              <a:t>時給 ￥</a:t>
            </a:r>
            <a:r>
              <a:rPr lang="en-US" altLang="zh-TW" sz="1400" dirty="0">
                <a:solidFill>
                  <a:srgbClr val="F18900"/>
                </a:solidFill>
                <a:latin typeface="HGPSoeiKakugothicUB" pitchFamily="34" charset="-128"/>
                <a:ea typeface="HGPSoeiKakugothicUB" pitchFamily="34" charset="-128"/>
              </a:rPr>
              <a:t>950</a:t>
            </a:r>
            <a:r>
              <a:rPr lang="zh-TW" altLang="en-US" sz="1400" dirty="0">
                <a:solidFill>
                  <a:srgbClr val="F18900"/>
                </a:solidFill>
                <a:latin typeface="HGPSoeiKakugothicUB" pitchFamily="34" charset="-128"/>
                <a:ea typeface="HGPSoeiKakugothicUB" pitchFamily="34" charset="-128"/>
              </a:rPr>
              <a:t>～</a:t>
            </a:r>
            <a:endParaRPr lang="zh-CN" altLang="en-US" sz="1400" dirty="0">
              <a:solidFill>
                <a:srgbClr val="F189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161525" y="7956809"/>
            <a:ext cx="1943100" cy="599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土曜日　</a:t>
            </a:r>
          </a:p>
          <a:p>
            <a:r>
              <a:rPr lang="en-US" altLang="ja-JP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午前</a:t>
            </a:r>
            <a:r>
              <a:rPr lang="en-US" altLang="ja-JP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】 9:00</a:t>
            </a:r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ja-JP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13</a:t>
            </a:r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ja-JP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</a:t>
            </a:r>
          </a:p>
          <a:p>
            <a:r>
              <a:rPr lang="en-US" altLang="ja-JP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午後は休診</a:t>
            </a:r>
            <a:endParaRPr lang="zh-CN" altLang="en-US" sz="8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1157" y="9860723"/>
            <a:ext cx="3886200" cy="8556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248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アスクル</a:t>
            </a:r>
          </a:p>
          <a:p>
            <a:r>
              <a:rPr lang="ja-JP" altLang="en-US" sz="248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デンタルクリニック</a:t>
            </a:r>
            <a:endParaRPr lang="zh-CN" altLang="en-US" sz="248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96191" y="9812878"/>
            <a:ext cx="2521945" cy="25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60" dirty="0">
                <a:solidFill>
                  <a:srgbClr val="F18900"/>
                </a:solidFill>
                <a:latin typeface="+mn-ea"/>
              </a:rPr>
              <a:t>アットホームで働きやすい職場です！</a:t>
            </a:r>
          </a:p>
        </p:txBody>
      </p:sp>
      <p:sp>
        <p:nvSpPr>
          <p:cNvPr id="8" name="Rectangle 7"/>
          <p:cNvSpPr/>
          <p:nvPr/>
        </p:nvSpPr>
        <p:spPr>
          <a:xfrm>
            <a:off x="3796191" y="10049283"/>
            <a:ext cx="1627369" cy="237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42" dirty="0">
                <a:solidFill>
                  <a:srgbClr val="231815"/>
                </a:solidFill>
                <a:latin typeface="+mn-ea"/>
              </a:rPr>
              <a:t>まずはお問い合わせください</a:t>
            </a:r>
            <a:endParaRPr lang="zh-CN" altLang="en-US" sz="942" dirty="0">
              <a:solidFill>
                <a:srgbClr val="231815"/>
              </a:solidFill>
              <a:latin typeface="+mn-ea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96190" y="10241468"/>
            <a:ext cx="3404709" cy="435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14" dirty="0">
                <a:solidFill>
                  <a:srgbClr val="231815"/>
                </a:solidFill>
                <a:latin typeface="+mn-ea"/>
              </a:rPr>
              <a:t>TEL : 03-1234-1111</a:t>
            </a:r>
            <a:r>
              <a:rPr lang="zh-CN" altLang="en-US" sz="1114" dirty="0">
                <a:solidFill>
                  <a:srgbClr val="231815"/>
                </a:solidFill>
                <a:latin typeface="+mn-ea"/>
              </a:rPr>
              <a:t>　　</a:t>
            </a:r>
            <a:r>
              <a:rPr lang="en-US" altLang="zh-CN" sz="1114" dirty="0">
                <a:solidFill>
                  <a:srgbClr val="231815"/>
                </a:solidFill>
                <a:latin typeface="+mn-ea"/>
              </a:rPr>
              <a:t>MAIL : XXXX</a:t>
            </a:r>
            <a:r>
              <a:rPr lang="zh-CN" altLang="en-US" sz="1114" dirty="0">
                <a:solidFill>
                  <a:srgbClr val="231815"/>
                </a:solidFill>
                <a:latin typeface="+mn-ea"/>
              </a:rPr>
              <a:t>＠</a:t>
            </a:r>
            <a:r>
              <a:rPr lang="en-US" altLang="zh-CN" sz="1114" dirty="0">
                <a:solidFill>
                  <a:srgbClr val="231815"/>
                </a:solidFill>
                <a:latin typeface="+mn-ea"/>
              </a:rPr>
              <a:t>XXX</a:t>
            </a:r>
          </a:p>
          <a:p>
            <a:r>
              <a:rPr lang="zh-CN" altLang="en-US" sz="1114" dirty="0">
                <a:solidFill>
                  <a:srgbClr val="231815"/>
                </a:solidFill>
                <a:latin typeface="+mn-ea"/>
              </a:rPr>
              <a:t>住所 </a:t>
            </a:r>
            <a:r>
              <a:rPr lang="en-US" altLang="zh-CN" sz="1114" dirty="0">
                <a:solidFill>
                  <a:srgbClr val="231815"/>
                </a:solidFill>
                <a:latin typeface="+mn-ea"/>
              </a:rPr>
              <a:t>: 〒135-0061 </a:t>
            </a:r>
            <a:r>
              <a:rPr lang="zh-CN" altLang="en-US" sz="1114" dirty="0">
                <a:solidFill>
                  <a:srgbClr val="231815"/>
                </a:solidFill>
                <a:latin typeface="+mn-ea"/>
              </a:rPr>
              <a:t>東京都江東区豊洲</a:t>
            </a:r>
            <a:r>
              <a:rPr lang="en-US" altLang="zh-CN" sz="1114" dirty="0">
                <a:solidFill>
                  <a:srgbClr val="231815"/>
                </a:solidFill>
                <a:latin typeface="+mn-ea"/>
              </a:rPr>
              <a:t>3-2-3</a:t>
            </a:r>
            <a:endParaRPr lang="zh-CN" altLang="en-US" sz="1114" dirty="0">
              <a:solidFill>
                <a:srgbClr val="231815"/>
              </a:solidFill>
              <a:latin typeface="+mn-ea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971" y="7906063"/>
            <a:ext cx="32194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45" y="7913996"/>
            <a:ext cx="32194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45" y="9124665"/>
            <a:ext cx="32194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87631" y="3242674"/>
            <a:ext cx="675675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86" dirty="0">
                <a:solidFill>
                  <a:srgbClr val="F18900"/>
                </a:solidFill>
                <a:latin typeface="+mn-ea"/>
              </a:rPr>
              <a:t>ブランクが</a:t>
            </a:r>
          </a:p>
          <a:p>
            <a:pPr algn="ctr"/>
            <a:r>
              <a:rPr lang="ja-JP" altLang="en-US" sz="886" dirty="0">
                <a:solidFill>
                  <a:srgbClr val="F18900"/>
                </a:solidFill>
                <a:latin typeface="+mn-ea"/>
              </a:rPr>
              <a:t>あっても</a:t>
            </a:r>
          </a:p>
          <a:p>
            <a:pPr algn="ctr"/>
            <a:r>
              <a:rPr lang="ja-JP" altLang="en-US" sz="886" dirty="0">
                <a:solidFill>
                  <a:srgbClr val="F18900"/>
                </a:solidFill>
                <a:latin typeface="+mn-ea"/>
              </a:rPr>
              <a:t>大丈夫</a:t>
            </a:r>
            <a:r>
              <a:rPr lang="en-US" altLang="ja-JP" sz="886" dirty="0">
                <a:solidFill>
                  <a:srgbClr val="F18900"/>
                </a:solidFill>
                <a:latin typeface="+mn-ea"/>
              </a:rPr>
              <a:t>!!</a:t>
            </a:r>
            <a:endParaRPr lang="zh-CN" altLang="en-US" sz="886" dirty="0">
              <a:solidFill>
                <a:srgbClr val="F18900"/>
              </a:solidFill>
              <a:latin typeface="+mn-ea"/>
            </a:endParaRPr>
          </a:p>
        </p:txBody>
      </p:sp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678" y="3108009"/>
            <a:ext cx="756899" cy="81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1488765" y="3242674"/>
            <a:ext cx="834360" cy="501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86" dirty="0">
                <a:solidFill>
                  <a:srgbClr val="F18900"/>
                </a:solidFill>
                <a:latin typeface="+mn-ea"/>
              </a:rPr>
              <a:t>実地経験で</a:t>
            </a:r>
          </a:p>
          <a:p>
            <a:pPr algn="ctr"/>
            <a:r>
              <a:rPr lang="ja-JP" altLang="en-US" sz="886" dirty="0">
                <a:solidFill>
                  <a:srgbClr val="F18900"/>
                </a:solidFill>
                <a:latin typeface="+mn-ea"/>
              </a:rPr>
              <a:t>勉強が</a:t>
            </a:r>
          </a:p>
          <a:p>
            <a:pPr algn="ctr"/>
            <a:r>
              <a:rPr lang="ja-JP" altLang="en-US" sz="886" dirty="0">
                <a:solidFill>
                  <a:srgbClr val="F18900"/>
                </a:solidFill>
                <a:latin typeface="+mn-ea"/>
              </a:rPr>
              <a:t>できる</a:t>
            </a:r>
            <a:r>
              <a:rPr lang="en-US" altLang="ja-JP" sz="886" dirty="0">
                <a:solidFill>
                  <a:srgbClr val="F18900"/>
                </a:solidFill>
                <a:latin typeface="+mn-ea"/>
              </a:rPr>
              <a:t>!!</a:t>
            </a:r>
            <a:endParaRPr lang="zh-CN" altLang="en-US" sz="886" dirty="0">
              <a:solidFill>
                <a:srgbClr val="F18900"/>
              </a:solidFill>
              <a:latin typeface="+mn-ea"/>
            </a:endParaRPr>
          </a:p>
        </p:txBody>
      </p: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176" y="3108009"/>
            <a:ext cx="756899" cy="81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Rectangle 48"/>
          <p:cNvSpPr/>
          <p:nvPr/>
        </p:nvSpPr>
        <p:spPr>
          <a:xfrm>
            <a:off x="2416787" y="3242674"/>
            <a:ext cx="675675" cy="364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886" dirty="0">
                <a:solidFill>
                  <a:srgbClr val="F18900"/>
                </a:solidFill>
                <a:latin typeface="+mn-ea"/>
              </a:rPr>
              <a:t>資格が</a:t>
            </a:r>
          </a:p>
          <a:p>
            <a:pPr algn="ctr"/>
            <a:r>
              <a:rPr lang="ja-JP" altLang="en-US" sz="886" dirty="0">
                <a:solidFill>
                  <a:srgbClr val="F18900"/>
                </a:solidFill>
                <a:latin typeface="+mn-ea"/>
              </a:rPr>
              <a:t>活かせる</a:t>
            </a:r>
            <a:r>
              <a:rPr lang="en-US" altLang="ja-JP" sz="886" dirty="0">
                <a:solidFill>
                  <a:srgbClr val="F18900"/>
                </a:solidFill>
                <a:latin typeface="+mn-ea"/>
              </a:rPr>
              <a:t>!!</a:t>
            </a:r>
            <a:endParaRPr lang="zh-CN" altLang="en-US" sz="886" dirty="0">
              <a:solidFill>
                <a:srgbClr val="F189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224</Words>
  <Application>Microsoft Office PowerPoint</Application>
  <PresentationFormat>ユーザー設定</PresentationFormat>
  <Paragraphs>61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2016-07-28T23:23:45Z</dcterms:created>
  <dcterms:modified xsi:type="dcterms:W3CDTF">2017-03-07T07:20:19Z</dcterms:modified>
</cp:coreProperties>
</file>