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691D"/>
    <a:srgbClr val="F6ACA0"/>
    <a:srgbClr val="61412D"/>
    <a:srgbClr val="74A339"/>
    <a:srgbClr val="895239"/>
    <a:srgbClr val="F9D86B"/>
    <a:srgbClr val="FAB300"/>
    <a:srgbClr val="F8A738"/>
    <a:srgbClr val="F9D8D5"/>
    <a:srgbClr val="EB6D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699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825" cy="522288"/>
          </a:xfrm>
          <a:prstGeom prst="rect">
            <a:avLst/>
          </a:prstGeom>
        </p:spPr>
        <p:txBody>
          <a:bodyPr vert="horz" lIns="91417" tIns="45709" rIns="91417" bIns="4570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5" y="0"/>
            <a:ext cx="3171825" cy="522288"/>
          </a:xfrm>
          <a:prstGeom prst="rect">
            <a:avLst/>
          </a:prstGeom>
        </p:spPr>
        <p:txBody>
          <a:bodyPr vert="horz" lIns="91417" tIns="45709" rIns="91417" bIns="4570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pPr/>
              <a:t>2017/3/7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926641"/>
            <a:ext cx="3171825" cy="522287"/>
          </a:xfrm>
          <a:prstGeom prst="rect">
            <a:avLst/>
          </a:prstGeom>
        </p:spPr>
        <p:txBody>
          <a:bodyPr vert="horz" lIns="91417" tIns="45709" rIns="91417" bIns="4570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5" y="9926641"/>
            <a:ext cx="3171825" cy="522287"/>
          </a:xfrm>
          <a:prstGeom prst="rect">
            <a:avLst/>
          </a:prstGeom>
        </p:spPr>
        <p:txBody>
          <a:bodyPr vert="horz" lIns="91417" tIns="45709" rIns="91417" bIns="4570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1"/>
            <a:ext cx="3171295" cy="524339"/>
          </a:xfrm>
          <a:prstGeom prst="rect">
            <a:avLst/>
          </a:prstGeom>
        </p:spPr>
        <p:txBody>
          <a:bodyPr vert="horz" lIns="97141" tIns="48571" rIns="97141" bIns="48571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1" y="1"/>
            <a:ext cx="3171295" cy="524339"/>
          </a:xfrm>
          <a:prstGeom prst="rect">
            <a:avLst/>
          </a:prstGeom>
        </p:spPr>
        <p:txBody>
          <a:bodyPr vert="horz" lIns="97141" tIns="48571" rIns="97141" bIns="48571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2017/3/7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41" tIns="48571" rIns="97141" bIns="48571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41" tIns="48571" rIns="97141" bIns="48571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5" y="9926178"/>
            <a:ext cx="3171295" cy="524338"/>
          </a:xfrm>
          <a:prstGeom prst="rect">
            <a:avLst/>
          </a:prstGeom>
        </p:spPr>
        <p:txBody>
          <a:bodyPr vert="horz" lIns="97141" tIns="48571" rIns="97141" bIns="48571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1" y="9926178"/>
            <a:ext cx="3171295" cy="524338"/>
          </a:xfrm>
          <a:prstGeom prst="rect">
            <a:avLst/>
          </a:prstGeom>
        </p:spPr>
        <p:txBody>
          <a:bodyPr vert="horz" lIns="97141" tIns="48571" rIns="97141" bIns="48571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hidden="1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3" y="1210"/>
            <a:ext cx="7776000" cy="10905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正方形/長方形 33"/>
          <p:cNvSpPr/>
          <p:nvPr/>
        </p:nvSpPr>
        <p:spPr>
          <a:xfrm>
            <a:off x="-213" y="-144"/>
            <a:ext cx="7776000" cy="10908000"/>
          </a:xfrm>
          <a:prstGeom prst="rect">
            <a:avLst/>
          </a:prstGeom>
          <a:solidFill>
            <a:srgbClr val="F9D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2680" y="723062"/>
            <a:ext cx="4840234" cy="1310643"/>
          </a:xfrm>
          <a:prstGeom prst="rect">
            <a:avLst/>
          </a:prstGeom>
        </p:spPr>
      </p:pic>
      <p:sp>
        <p:nvSpPr>
          <p:cNvPr id="33" name="正方形/長方形 32"/>
          <p:cNvSpPr/>
          <p:nvPr/>
        </p:nvSpPr>
        <p:spPr>
          <a:xfrm>
            <a:off x="0" y="9572625"/>
            <a:ext cx="7775575" cy="13350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片側の 2 つの角を丸めた四角形 27"/>
          <p:cNvSpPr/>
          <p:nvPr/>
        </p:nvSpPr>
        <p:spPr>
          <a:xfrm>
            <a:off x="782181" y="6573951"/>
            <a:ext cx="6242051" cy="529318"/>
          </a:xfrm>
          <a:prstGeom prst="round2SameRect">
            <a:avLst>
              <a:gd name="adj1" fmla="val 9813"/>
              <a:gd name="adj2" fmla="val 0"/>
            </a:avLst>
          </a:prstGeom>
          <a:solidFill>
            <a:srgbClr val="F8A7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角丸四角形 25"/>
          <p:cNvSpPr/>
          <p:nvPr/>
        </p:nvSpPr>
        <p:spPr>
          <a:xfrm>
            <a:off x="773477" y="6577432"/>
            <a:ext cx="6245225" cy="2517775"/>
          </a:xfrm>
          <a:prstGeom prst="roundRect">
            <a:avLst>
              <a:gd name="adj" fmla="val 3536"/>
            </a:avLst>
          </a:prstGeom>
          <a:noFill/>
          <a:ln w="38100">
            <a:solidFill>
              <a:srgbClr val="FAB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2" name="図 21" descr="黄色_丸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54256" y="5222497"/>
            <a:ext cx="1600203" cy="816866"/>
          </a:xfrm>
          <a:prstGeom prst="rect">
            <a:avLst/>
          </a:prstGeom>
        </p:spPr>
      </p:pic>
      <p:pic>
        <p:nvPicPr>
          <p:cNvPr id="23" name="図 22" descr="黄色_丸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06856" y="5217054"/>
            <a:ext cx="1600203" cy="816866"/>
          </a:xfrm>
          <a:prstGeom prst="rect">
            <a:avLst/>
          </a:prstGeom>
        </p:spPr>
      </p:pic>
      <p:pic>
        <p:nvPicPr>
          <p:cNvPr id="24" name="図 23" descr="黄色_丸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98496" y="5208708"/>
            <a:ext cx="1600203" cy="816866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1668111" y="1026029"/>
            <a:ext cx="4418499" cy="76467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/>
            <a:r>
              <a:rPr lang="ja-JP" altLang="en-US" sz="2400" spc="100" dirty="0">
                <a:solidFill>
                  <a:srgbClr val="EE691D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明日を「元気に」、「はつらつと」</a:t>
            </a:r>
          </a:p>
          <a:p>
            <a:pPr algn="ctr"/>
            <a:r>
              <a:rPr lang="ja-JP" altLang="en-US" sz="2400" spc="100" dirty="0">
                <a:solidFill>
                  <a:srgbClr val="EE691D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生きるための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571500" y="2137846"/>
            <a:ext cx="6629400" cy="23083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ts val="9000"/>
              </a:lnSpc>
            </a:pPr>
            <a:r>
              <a:rPr lang="ja-JP" altLang="en-US" sz="7000" dirty="0">
                <a:solidFill>
                  <a:srgbClr val="74A339"/>
                </a:solidFill>
                <a:latin typeface="HGP創英角ｺﾞｼｯｸUB" pitchFamily="50" charset="-128"/>
                <a:ea typeface="HGP創英角ｺﾞｼｯｸUB" pitchFamily="50" charset="-128"/>
              </a:rPr>
              <a:t>リハビリ型</a:t>
            </a:r>
          </a:p>
          <a:p>
            <a:pPr algn="ctr">
              <a:lnSpc>
                <a:spcPts val="9000"/>
              </a:lnSpc>
            </a:pPr>
            <a:r>
              <a:rPr lang="ja-JP" altLang="en-US" sz="10100" dirty="0">
                <a:solidFill>
                  <a:srgbClr val="74A339"/>
                </a:solidFill>
                <a:latin typeface="HGP創英角ｺﾞｼｯｸUB" pitchFamily="50" charset="-128"/>
                <a:ea typeface="HGP創英角ｺﾞｼｯｸUB" pitchFamily="50" charset="-128"/>
              </a:rPr>
              <a:t>デイサービス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1060737" y="4525105"/>
            <a:ext cx="56702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 spc="90" dirty="0">
                <a:latin typeface="HGP創英角ｺﾞｼｯｸUB" pitchFamily="50" charset="-128"/>
                <a:ea typeface="HGP創英角ｺﾞｼｯｸUB" pitchFamily="50" charset="-128"/>
              </a:rPr>
              <a:t>明るい雰囲気のシニアのためのフィットネスクラブです</a:t>
            </a:r>
            <a:r>
              <a:rPr lang="en-US" altLang="ja-JP" sz="1800" spc="90" dirty="0">
                <a:latin typeface="HGP創英角ｺﾞｼｯｸUB" pitchFamily="50" charset="-128"/>
                <a:ea typeface="HGP創英角ｺﾞｼｯｸUB" pitchFamily="50" charset="-128"/>
              </a:rPr>
              <a:t>!!</a:t>
            </a:r>
            <a:endParaRPr lang="ja-JP" altLang="en-US" sz="1800" spc="90" dirty="0"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 rot="-180000">
            <a:off x="1887764" y="5311203"/>
            <a:ext cx="1434773" cy="4791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2000"/>
              </a:lnSpc>
            </a:pPr>
            <a:r>
              <a:rPr lang="ja-JP" altLang="en-US" sz="1400" spc="70" dirty="0">
                <a:solidFill>
                  <a:srgbClr val="895239"/>
                </a:solidFill>
                <a:latin typeface="HGP創英角ｺﾞｼｯｸUB" pitchFamily="50" charset="-128"/>
                <a:ea typeface="HGP創英角ｺﾞｼｯｸUB" pitchFamily="50" charset="-128"/>
              </a:rPr>
              <a:t>安全な</a:t>
            </a:r>
          </a:p>
          <a:p>
            <a:pPr>
              <a:lnSpc>
                <a:spcPts val="2000"/>
              </a:lnSpc>
            </a:pPr>
            <a:r>
              <a:rPr lang="ja-JP" altLang="en-US" sz="1400" spc="70" dirty="0">
                <a:solidFill>
                  <a:srgbClr val="895239"/>
                </a:solidFill>
                <a:latin typeface="HGP創英角ｺﾞｼｯｸUB" pitchFamily="50" charset="-128"/>
                <a:ea typeface="HGP創英角ｺﾞｼｯｸUB" pitchFamily="50" charset="-128"/>
              </a:rPr>
              <a:t>最新マシンを完備</a:t>
            </a:r>
          </a:p>
        </p:txBody>
      </p:sp>
      <p:sp>
        <p:nvSpPr>
          <p:cNvPr id="6" name="正方形/長方形 5"/>
          <p:cNvSpPr/>
          <p:nvPr/>
        </p:nvSpPr>
        <p:spPr>
          <a:xfrm rot="-180000">
            <a:off x="3498093" y="5331583"/>
            <a:ext cx="1528749" cy="45672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900"/>
              </a:lnSpc>
            </a:pPr>
            <a:r>
              <a:rPr lang="ja-JP" altLang="en-US" sz="1400" spc="50" dirty="0">
                <a:solidFill>
                  <a:srgbClr val="895239"/>
                </a:solidFill>
                <a:latin typeface="HGP創英角ｺﾞｼｯｸUB" pitchFamily="50" charset="-128"/>
                <a:ea typeface="HGP創英角ｺﾞｼｯｸUB" pitchFamily="50" charset="-128"/>
              </a:rPr>
              <a:t>理学療法士による</a:t>
            </a:r>
          </a:p>
          <a:p>
            <a:pPr>
              <a:lnSpc>
                <a:spcPts val="1900"/>
              </a:lnSpc>
            </a:pPr>
            <a:r>
              <a:rPr lang="ja-JP" altLang="en-US" sz="1400" spc="50" dirty="0">
                <a:solidFill>
                  <a:srgbClr val="895239"/>
                </a:solidFill>
                <a:latin typeface="HGP創英角ｺﾞｼｯｸUB" pitchFamily="50" charset="-128"/>
                <a:ea typeface="HGP創英角ｺﾞｼｯｸUB" pitchFamily="50" charset="-128"/>
              </a:rPr>
              <a:t>無理の無いメニュー</a:t>
            </a:r>
          </a:p>
        </p:txBody>
      </p:sp>
      <p:sp>
        <p:nvSpPr>
          <p:cNvPr id="7" name="正方形/長方形 6"/>
          <p:cNvSpPr/>
          <p:nvPr/>
        </p:nvSpPr>
        <p:spPr>
          <a:xfrm rot="-180000">
            <a:off x="5354468" y="5449843"/>
            <a:ext cx="1434791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ja-JP" altLang="en-US" sz="1400" spc="50" dirty="0">
                <a:solidFill>
                  <a:srgbClr val="895239"/>
                </a:solidFill>
                <a:latin typeface="HGP創英角ｺﾞｼｯｸUB" pitchFamily="50" charset="-128"/>
                <a:ea typeface="HGP創英角ｺﾞｼｯｸUB" pitchFamily="50" charset="-128"/>
              </a:rPr>
              <a:t>自宅まで無料送迎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2005298" y="6122434"/>
            <a:ext cx="3791902" cy="401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pc="70" dirty="0">
                <a:solidFill>
                  <a:srgbClr val="89523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◆</a:t>
            </a:r>
            <a:r>
              <a:rPr lang="ja-JP" altLang="en-US" spc="7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基本的な</a:t>
            </a:r>
            <a:r>
              <a:rPr lang="en-US" altLang="ja-JP" spc="7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</a:t>
            </a:r>
            <a:r>
              <a:rPr lang="ja-JP" altLang="en-US" spc="7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日のスケジュール</a:t>
            </a:r>
            <a:r>
              <a:rPr lang="ja-JP" altLang="en-US" spc="70" dirty="0">
                <a:solidFill>
                  <a:srgbClr val="89523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◆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1996255" y="6673549"/>
            <a:ext cx="628377" cy="3231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2100" dirty="0">
                <a:solidFill>
                  <a:schemeClr val="bg1"/>
                </a:solidFill>
                <a:latin typeface="HGS創英角ｺﾞｼｯｸUB" pitchFamily="50" charset="-128"/>
                <a:ea typeface="HGS創英角ｺﾞｼｯｸUB" pitchFamily="50" charset="-128"/>
              </a:rPr>
              <a:t>午 前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888564" y="7202750"/>
            <a:ext cx="2946836" cy="18099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2800"/>
              </a:lnSpc>
              <a:tabLst>
                <a:tab pos="1168400" algn="l"/>
              </a:tabLst>
            </a:pPr>
            <a:r>
              <a:rPr lang="ja-JP" altLang="en-US" sz="2000" spc="-100" dirty="0">
                <a:latin typeface="HGPｺﾞｼｯｸE" pitchFamily="50" charset="-128"/>
                <a:ea typeface="HGPｺﾞｼｯｸE" pitchFamily="50" charset="-128"/>
              </a:rPr>
              <a:t>　</a:t>
            </a:r>
            <a:r>
              <a:rPr lang="en-US" altLang="ja-JP" sz="2000" spc="-100" dirty="0">
                <a:latin typeface="HGPｺﾞｼｯｸE" pitchFamily="50" charset="-128"/>
                <a:ea typeface="HGPｺﾞｼｯｸE" pitchFamily="50" charset="-128"/>
              </a:rPr>
              <a:t>8</a:t>
            </a:r>
            <a:r>
              <a:rPr lang="ja-JP" altLang="en-US" sz="2000" spc="-100" dirty="0">
                <a:latin typeface="HGPｺﾞｼｯｸE" pitchFamily="50" charset="-128"/>
                <a:ea typeface="HGPｺﾞｼｯｸE" pitchFamily="50" charset="-128"/>
              </a:rPr>
              <a:t>：</a:t>
            </a:r>
            <a:r>
              <a:rPr lang="en-US" altLang="ja-JP" sz="2000" spc="-100" dirty="0">
                <a:latin typeface="HGPｺﾞｼｯｸE" pitchFamily="50" charset="-128"/>
                <a:ea typeface="HGPｺﾞｼｯｸE" pitchFamily="50" charset="-128"/>
              </a:rPr>
              <a:t>30</a:t>
            </a:r>
            <a:r>
              <a:rPr lang="ja-JP" altLang="en-US" sz="2000" spc="-100" dirty="0">
                <a:latin typeface="HGPｺﾞｼｯｸE" pitchFamily="50" charset="-128"/>
                <a:ea typeface="HGPｺﾞｼｯｸE" pitchFamily="50" charset="-128"/>
              </a:rPr>
              <a:t>～</a:t>
            </a:r>
            <a:r>
              <a:rPr lang="en-US" altLang="ja-JP" sz="2000" spc="-100" dirty="0">
                <a:latin typeface="HGPｺﾞｼｯｸE" pitchFamily="50" charset="-128"/>
                <a:ea typeface="HGPｺﾞｼｯｸE" pitchFamily="50" charset="-128"/>
              </a:rPr>
              <a:t>	</a:t>
            </a:r>
            <a:r>
              <a:rPr lang="ja-JP" altLang="en-US" sz="2000" spc="-100" dirty="0">
                <a:latin typeface="HGPｺﾞｼｯｸE" pitchFamily="50" charset="-128"/>
                <a:ea typeface="HGPｺﾞｼｯｸE" pitchFamily="50" charset="-128"/>
              </a:rPr>
              <a:t>お迎え</a:t>
            </a:r>
          </a:p>
          <a:p>
            <a:pPr>
              <a:lnSpc>
                <a:spcPts val="2800"/>
              </a:lnSpc>
              <a:tabLst>
                <a:tab pos="1168400" algn="l"/>
              </a:tabLst>
            </a:pPr>
            <a:r>
              <a:rPr lang="ja-JP" altLang="en-US" sz="2000" spc="-100" dirty="0">
                <a:latin typeface="HGPｺﾞｼｯｸE" pitchFamily="50" charset="-128"/>
                <a:ea typeface="HGPｺﾞｼｯｸE" pitchFamily="50" charset="-128"/>
              </a:rPr>
              <a:t>　</a:t>
            </a:r>
            <a:r>
              <a:rPr lang="en-US" altLang="ja-JP" sz="2000" spc="-100" dirty="0">
                <a:latin typeface="HGPｺﾞｼｯｸE" pitchFamily="50" charset="-128"/>
                <a:ea typeface="HGPｺﾞｼｯｸE" pitchFamily="50" charset="-128"/>
              </a:rPr>
              <a:t>9</a:t>
            </a:r>
            <a:r>
              <a:rPr lang="ja-JP" altLang="en-US" sz="2000" spc="-100" dirty="0">
                <a:latin typeface="HGPｺﾞｼｯｸE" pitchFamily="50" charset="-128"/>
                <a:ea typeface="HGPｺﾞｼｯｸE" pitchFamily="50" charset="-128"/>
              </a:rPr>
              <a:t>：</a:t>
            </a:r>
            <a:r>
              <a:rPr lang="en-US" altLang="ja-JP" sz="2000" spc="-100" dirty="0">
                <a:latin typeface="HGPｺﾞｼｯｸE" pitchFamily="50" charset="-128"/>
                <a:ea typeface="HGPｺﾞｼｯｸE" pitchFamily="50" charset="-128"/>
              </a:rPr>
              <a:t>00</a:t>
            </a:r>
            <a:r>
              <a:rPr lang="ja-JP" altLang="en-US" sz="2000" spc="-100" dirty="0">
                <a:latin typeface="HGPｺﾞｼｯｸE" pitchFamily="50" charset="-128"/>
                <a:ea typeface="HGPｺﾞｼｯｸE" pitchFamily="50" charset="-128"/>
              </a:rPr>
              <a:t>～</a:t>
            </a:r>
            <a:r>
              <a:rPr lang="en-US" altLang="ja-JP" sz="2000" spc="-100" dirty="0">
                <a:latin typeface="HGPｺﾞｼｯｸE" pitchFamily="50" charset="-128"/>
                <a:ea typeface="HGPｺﾞｼｯｸE" pitchFamily="50" charset="-128"/>
              </a:rPr>
              <a:t>	</a:t>
            </a:r>
            <a:r>
              <a:rPr lang="ja-JP" altLang="en-US" sz="2000" spc="-100" dirty="0">
                <a:latin typeface="HGPｺﾞｼｯｸE" pitchFamily="50" charset="-128"/>
                <a:ea typeface="HGPｺﾞｼｯｸE" pitchFamily="50" charset="-128"/>
              </a:rPr>
              <a:t>健康チェック</a:t>
            </a:r>
          </a:p>
          <a:p>
            <a:pPr>
              <a:lnSpc>
                <a:spcPts val="2800"/>
              </a:lnSpc>
              <a:tabLst>
                <a:tab pos="1168400" algn="l"/>
              </a:tabLst>
            </a:pPr>
            <a:r>
              <a:rPr lang="en-US" altLang="ja-JP" sz="2000" spc="-100" dirty="0">
                <a:latin typeface="HGPｺﾞｼｯｸE" pitchFamily="50" charset="-128"/>
                <a:ea typeface="HGPｺﾞｼｯｸE" pitchFamily="50" charset="-128"/>
              </a:rPr>
              <a:t>	</a:t>
            </a:r>
            <a:r>
              <a:rPr lang="ja-JP" altLang="en-US" sz="2000" spc="-100" dirty="0">
                <a:latin typeface="HGPｺﾞｼｯｸE" pitchFamily="50" charset="-128"/>
                <a:ea typeface="HGPｺﾞｼｯｸE" pitchFamily="50" charset="-128"/>
              </a:rPr>
              <a:t>リハビリメニュー</a:t>
            </a:r>
          </a:p>
          <a:p>
            <a:pPr>
              <a:lnSpc>
                <a:spcPts val="2800"/>
              </a:lnSpc>
              <a:tabLst>
                <a:tab pos="1168400" algn="l"/>
              </a:tabLst>
            </a:pPr>
            <a:r>
              <a:rPr lang="en-US" altLang="ja-JP" sz="2000" spc="-100" dirty="0">
                <a:latin typeface="HGPｺﾞｼｯｸE" pitchFamily="50" charset="-128"/>
                <a:ea typeface="HGPｺﾞｼｯｸE" pitchFamily="50" charset="-128"/>
              </a:rPr>
              <a:t>	</a:t>
            </a:r>
            <a:r>
              <a:rPr lang="ja-JP" altLang="en-US" sz="2000" spc="-100" dirty="0">
                <a:latin typeface="HGPｺﾞｼｯｸE" pitchFamily="50" charset="-128"/>
                <a:ea typeface="HGPｺﾞｼｯｸE" pitchFamily="50" charset="-128"/>
              </a:rPr>
              <a:t>歓談</a:t>
            </a:r>
          </a:p>
          <a:p>
            <a:pPr>
              <a:lnSpc>
                <a:spcPts val="2800"/>
              </a:lnSpc>
              <a:tabLst>
                <a:tab pos="1168400" algn="l"/>
              </a:tabLst>
            </a:pPr>
            <a:r>
              <a:rPr lang="en-US" altLang="ja-JP" sz="2000" spc="-100" dirty="0">
                <a:latin typeface="HGPｺﾞｼｯｸE" pitchFamily="50" charset="-128"/>
                <a:ea typeface="HGPｺﾞｼｯｸE" pitchFamily="50" charset="-128"/>
              </a:rPr>
              <a:t>12</a:t>
            </a:r>
            <a:r>
              <a:rPr lang="ja-JP" altLang="en-US" sz="2000" spc="-100" dirty="0">
                <a:latin typeface="HGPｺﾞｼｯｸE" pitchFamily="50" charset="-128"/>
                <a:ea typeface="HGPｺﾞｼｯｸE" pitchFamily="50" charset="-128"/>
              </a:rPr>
              <a:t>：</a:t>
            </a:r>
            <a:r>
              <a:rPr lang="en-US" altLang="ja-JP" sz="2000" spc="-100" dirty="0">
                <a:latin typeface="HGPｺﾞｼｯｸE" pitchFamily="50" charset="-128"/>
                <a:ea typeface="HGPｺﾞｼｯｸE" pitchFamily="50" charset="-128"/>
              </a:rPr>
              <a:t>00</a:t>
            </a:r>
            <a:r>
              <a:rPr lang="ja-JP" altLang="en-US" sz="2000" spc="-100" dirty="0">
                <a:latin typeface="HGPｺﾞｼｯｸE" pitchFamily="50" charset="-128"/>
                <a:ea typeface="HGPｺﾞｼｯｸE" pitchFamily="50" charset="-128"/>
              </a:rPr>
              <a:t>～</a:t>
            </a:r>
            <a:r>
              <a:rPr lang="en-US" altLang="ja-JP" sz="2000" spc="-100" dirty="0">
                <a:latin typeface="HGPｺﾞｼｯｸE" pitchFamily="50" charset="-128"/>
                <a:ea typeface="HGPｺﾞｼｯｸE" pitchFamily="50" charset="-128"/>
              </a:rPr>
              <a:t>	</a:t>
            </a:r>
            <a:r>
              <a:rPr lang="ja-JP" altLang="en-US" sz="2000" spc="-100" dirty="0">
                <a:latin typeface="HGPｺﾞｼｯｸE" pitchFamily="50" charset="-128"/>
                <a:ea typeface="HGPｺﾞｼｯｸE" pitchFamily="50" charset="-128"/>
              </a:rPr>
              <a:t>お送り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5160456" y="6673549"/>
            <a:ext cx="628377" cy="3231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2100" dirty="0">
                <a:solidFill>
                  <a:schemeClr val="bg1"/>
                </a:solidFill>
                <a:latin typeface="HGS創英角ｺﾞｼｯｸUB" pitchFamily="50" charset="-128"/>
                <a:ea typeface="HGS創英角ｺﾞｼｯｸUB" pitchFamily="50" charset="-128"/>
              </a:rPr>
              <a:t>午 後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4156075" y="7201610"/>
            <a:ext cx="2803525" cy="17953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2800"/>
              </a:lnSpc>
              <a:tabLst>
                <a:tab pos="1079500" algn="l"/>
              </a:tabLst>
            </a:pPr>
            <a:r>
              <a:rPr lang="en-US" altLang="ja-JP" sz="2000" spc="-100" dirty="0">
                <a:latin typeface="HGPｺﾞｼｯｸE" pitchFamily="50" charset="-128"/>
                <a:ea typeface="HGPｺﾞｼｯｸE" pitchFamily="50" charset="-128"/>
              </a:rPr>
              <a:t>13</a:t>
            </a:r>
            <a:r>
              <a:rPr lang="ja-JP" altLang="en-US" sz="2000" spc="-100" dirty="0">
                <a:latin typeface="HGPｺﾞｼｯｸE" pitchFamily="50" charset="-128"/>
                <a:ea typeface="HGPｺﾞｼｯｸE" pitchFamily="50" charset="-128"/>
              </a:rPr>
              <a:t>：</a:t>
            </a:r>
            <a:r>
              <a:rPr lang="en-US" altLang="ja-JP" sz="2000" spc="-100" dirty="0">
                <a:latin typeface="HGPｺﾞｼｯｸE" pitchFamily="50" charset="-128"/>
                <a:ea typeface="HGPｺﾞｼｯｸE" pitchFamily="50" charset="-128"/>
              </a:rPr>
              <a:t>30</a:t>
            </a:r>
            <a:r>
              <a:rPr lang="ja-JP" altLang="en-US" sz="2000" spc="-100" dirty="0">
                <a:latin typeface="HGPｺﾞｼｯｸE" pitchFamily="50" charset="-128"/>
                <a:ea typeface="HGPｺﾞｼｯｸE" pitchFamily="50" charset="-128"/>
              </a:rPr>
              <a:t>～</a:t>
            </a:r>
            <a:r>
              <a:rPr lang="en-US" altLang="ja-JP" sz="2000" spc="-100" dirty="0">
                <a:latin typeface="HGPｺﾞｼｯｸE" pitchFamily="50" charset="-128"/>
                <a:ea typeface="HGPｺﾞｼｯｸE" pitchFamily="50" charset="-128"/>
              </a:rPr>
              <a:t>	</a:t>
            </a:r>
            <a:r>
              <a:rPr lang="ja-JP" altLang="en-US" sz="2000" spc="-100" dirty="0">
                <a:latin typeface="HGPｺﾞｼｯｸE" pitchFamily="50" charset="-128"/>
                <a:ea typeface="HGPｺﾞｼｯｸE" pitchFamily="50" charset="-128"/>
              </a:rPr>
              <a:t>お迎え</a:t>
            </a:r>
          </a:p>
          <a:p>
            <a:pPr>
              <a:lnSpc>
                <a:spcPts val="2800"/>
              </a:lnSpc>
              <a:tabLst>
                <a:tab pos="1079500" algn="l"/>
              </a:tabLst>
            </a:pPr>
            <a:r>
              <a:rPr lang="en-US" altLang="ja-JP" sz="2000" spc="-100" dirty="0">
                <a:latin typeface="HGPｺﾞｼｯｸE" pitchFamily="50" charset="-128"/>
                <a:ea typeface="HGPｺﾞｼｯｸE" pitchFamily="50" charset="-128"/>
              </a:rPr>
              <a:t>14</a:t>
            </a:r>
            <a:r>
              <a:rPr lang="ja-JP" altLang="en-US" sz="2000" spc="-100" dirty="0">
                <a:latin typeface="HGPｺﾞｼｯｸE" pitchFamily="50" charset="-128"/>
                <a:ea typeface="HGPｺﾞｼｯｸE" pitchFamily="50" charset="-128"/>
              </a:rPr>
              <a:t>：</a:t>
            </a:r>
            <a:r>
              <a:rPr lang="en-US" altLang="ja-JP" sz="2000" spc="-100" dirty="0">
                <a:latin typeface="HGPｺﾞｼｯｸE" pitchFamily="50" charset="-128"/>
                <a:ea typeface="HGPｺﾞｼｯｸE" pitchFamily="50" charset="-128"/>
              </a:rPr>
              <a:t>00</a:t>
            </a:r>
            <a:r>
              <a:rPr lang="ja-JP" altLang="en-US" sz="2000" spc="-100" dirty="0">
                <a:latin typeface="HGPｺﾞｼｯｸE" pitchFamily="50" charset="-128"/>
                <a:ea typeface="HGPｺﾞｼｯｸE" pitchFamily="50" charset="-128"/>
              </a:rPr>
              <a:t>～</a:t>
            </a:r>
            <a:r>
              <a:rPr lang="en-US" altLang="ja-JP" sz="2000" spc="-100" dirty="0">
                <a:latin typeface="HGPｺﾞｼｯｸE" pitchFamily="50" charset="-128"/>
                <a:ea typeface="HGPｺﾞｼｯｸE" pitchFamily="50" charset="-128"/>
              </a:rPr>
              <a:t>	</a:t>
            </a:r>
            <a:r>
              <a:rPr lang="ja-JP" altLang="en-US" sz="2000" spc="-100" dirty="0">
                <a:latin typeface="HGPｺﾞｼｯｸE" pitchFamily="50" charset="-128"/>
                <a:ea typeface="HGPｺﾞｼｯｸE" pitchFamily="50" charset="-128"/>
              </a:rPr>
              <a:t>健康チェック</a:t>
            </a:r>
            <a:endParaRPr lang="en-US" altLang="ja-JP" sz="2000" spc="-100" dirty="0">
              <a:latin typeface="HGPｺﾞｼｯｸE" pitchFamily="50" charset="-128"/>
              <a:ea typeface="HGPｺﾞｼｯｸE" pitchFamily="50" charset="-128"/>
            </a:endParaRPr>
          </a:p>
          <a:p>
            <a:pPr defTabSz="1079500">
              <a:lnSpc>
                <a:spcPts val="2800"/>
              </a:lnSpc>
            </a:pPr>
            <a:r>
              <a:rPr lang="en-US" altLang="ja-JP" sz="2000" spc="-100" dirty="0">
                <a:latin typeface="HGPｺﾞｼｯｸE" pitchFamily="50" charset="-128"/>
                <a:ea typeface="HGPｺﾞｼｯｸE" pitchFamily="50" charset="-128"/>
              </a:rPr>
              <a:t>	</a:t>
            </a:r>
            <a:r>
              <a:rPr lang="ja-JP" altLang="en-US" sz="2000" spc="-100" dirty="0">
                <a:latin typeface="HGPｺﾞｼｯｸE" pitchFamily="50" charset="-128"/>
                <a:ea typeface="HGPｺﾞｼｯｸE" pitchFamily="50" charset="-128"/>
              </a:rPr>
              <a:t>リハビリメニュー</a:t>
            </a:r>
            <a:endParaRPr lang="en-US" altLang="ja-JP" sz="2000" spc="-100" dirty="0">
              <a:latin typeface="HGPｺﾞｼｯｸE" pitchFamily="50" charset="-128"/>
              <a:ea typeface="HGPｺﾞｼｯｸE" pitchFamily="50" charset="-128"/>
            </a:endParaRPr>
          </a:p>
          <a:p>
            <a:pPr>
              <a:lnSpc>
                <a:spcPts val="2800"/>
              </a:lnSpc>
              <a:tabLst>
                <a:tab pos="1079500" algn="l"/>
              </a:tabLst>
            </a:pPr>
            <a:r>
              <a:rPr lang="en-US" altLang="ja-JP" sz="2000" spc="-100" dirty="0">
                <a:latin typeface="HGPｺﾞｼｯｸE" pitchFamily="50" charset="-128"/>
                <a:ea typeface="HGPｺﾞｼｯｸE" pitchFamily="50" charset="-128"/>
              </a:rPr>
              <a:t>	</a:t>
            </a:r>
            <a:r>
              <a:rPr lang="ja-JP" altLang="en-US" sz="2000" spc="-100" dirty="0">
                <a:latin typeface="HGPｺﾞｼｯｸE" pitchFamily="50" charset="-128"/>
                <a:ea typeface="HGPｺﾞｼｯｸE" pitchFamily="50" charset="-128"/>
              </a:rPr>
              <a:t>歓談</a:t>
            </a:r>
          </a:p>
          <a:p>
            <a:pPr>
              <a:lnSpc>
                <a:spcPts val="2800"/>
              </a:lnSpc>
              <a:tabLst>
                <a:tab pos="1079500" algn="l"/>
              </a:tabLst>
            </a:pPr>
            <a:r>
              <a:rPr lang="en-US" altLang="ja-JP" sz="2000" spc="-100" dirty="0">
                <a:latin typeface="HGPｺﾞｼｯｸE" pitchFamily="50" charset="-128"/>
                <a:ea typeface="HGPｺﾞｼｯｸE" pitchFamily="50" charset="-128"/>
              </a:rPr>
              <a:t>15</a:t>
            </a:r>
            <a:r>
              <a:rPr lang="ja-JP" altLang="en-US" sz="2000" spc="-100" dirty="0">
                <a:latin typeface="HGPｺﾞｼｯｸE" pitchFamily="50" charset="-128"/>
                <a:ea typeface="HGPｺﾞｼｯｸE" pitchFamily="50" charset="-128"/>
              </a:rPr>
              <a:t>：</a:t>
            </a:r>
            <a:r>
              <a:rPr lang="en-US" altLang="ja-JP" sz="2000" spc="-100" dirty="0">
                <a:latin typeface="HGPｺﾞｼｯｸE" pitchFamily="50" charset="-128"/>
                <a:ea typeface="HGPｺﾞｼｯｸE" pitchFamily="50" charset="-128"/>
              </a:rPr>
              <a:t>00</a:t>
            </a:r>
            <a:r>
              <a:rPr lang="ja-JP" altLang="en-US" sz="2000" spc="-100" dirty="0">
                <a:latin typeface="HGPｺﾞｼｯｸE" pitchFamily="50" charset="-128"/>
                <a:ea typeface="HGPｺﾞｼｯｸE" pitchFamily="50" charset="-128"/>
              </a:rPr>
              <a:t>～</a:t>
            </a:r>
            <a:r>
              <a:rPr lang="en-US" altLang="ja-JP" sz="2000" spc="-100" dirty="0">
                <a:latin typeface="HGPｺﾞｼｯｸE" pitchFamily="50" charset="-128"/>
                <a:ea typeface="HGPｺﾞｼｯｸE" pitchFamily="50" charset="-128"/>
              </a:rPr>
              <a:t>	</a:t>
            </a:r>
            <a:r>
              <a:rPr lang="ja-JP" altLang="en-US" sz="2000" spc="-100" dirty="0">
                <a:latin typeface="HGPｺﾞｼｯｸE" pitchFamily="50" charset="-128"/>
                <a:ea typeface="HGPｺﾞｼｯｸE" pitchFamily="50" charset="-128"/>
              </a:rPr>
              <a:t>お送り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739687" y="9827400"/>
            <a:ext cx="3457044" cy="7053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2700"/>
              </a:lnSpc>
            </a:pPr>
            <a:r>
              <a:rPr lang="ja-JP" altLang="en-US" sz="2000" spc="150" dirty="0">
                <a:solidFill>
                  <a:srgbClr val="61412D"/>
                </a:solidFill>
                <a:latin typeface="HGP創英角ｺﾞｼｯｸUB" pitchFamily="50" charset="-128"/>
                <a:ea typeface="HGP創英角ｺﾞｼｯｸUB" pitchFamily="50" charset="-128"/>
              </a:rPr>
              <a:t>リハビリデイサービス アスクル</a:t>
            </a:r>
            <a:endParaRPr lang="en-US" altLang="ja-JP" sz="2000" spc="150" dirty="0">
              <a:solidFill>
                <a:srgbClr val="61412D"/>
              </a:solidFill>
              <a:latin typeface="HGP創英角ｺﾞｼｯｸUB" pitchFamily="50" charset="-128"/>
              <a:ea typeface="HGP創英角ｺﾞｼｯｸUB" pitchFamily="50" charset="-128"/>
            </a:endParaRPr>
          </a:p>
          <a:p>
            <a:pPr>
              <a:lnSpc>
                <a:spcPts val="1600"/>
              </a:lnSpc>
              <a:tabLst>
                <a:tab pos="747713" algn="l"/>
              </a:tabLst>
            </a:pPr>
            <a:r>
              <a:rPr lang="zh-TW" altLang="en-US" sz="1000" spc="10" dirty="0">
                <a:solidFill>
                  <a:srgbClr val="61412D"/>
                </a:solidFill>
                <a:latin typeface="HGPｺﾞｼｯｸE" pitchFamily="50" charset="-128"/>
                <a:ea typeface="HGPｺﾞｼｯｸE" pitchFamily="50" charset="-128"/>
              </a:rPr>
              <a:t>営業時間 ：</a:t>
            </a:r>
            <a:r>
              <a:rPr lang="en-US" altLang="zh-TW" sz="1000" spc="10" dirty="0">
                <a:solidFill>
                  <a:srgbClr val="61412D"/>
                </a:solidFill>
                <a:latin typeface="HGPｺﾞｼｯｸE" pitchFamily="50" charset="-128"/>
                <a:ea typeface="HGPｺﾞｼｯｸE" pitchFamily="50" charset="-128"/>
              </a:rPr>
              <a:t>	</a:t>
            </a:r>
            <a:r>
              <a:rPr lang="zh-TW" altLang="en-US" sz="1000" spc="10" dirty="0">
                <a:solidFill>
                  <a:srgbClr val="61412D"/>
                </a:solidFill>
                <a:latin typeface="HGPｺﾞｼｯｸE" pitchFamily="50" charset="-128"/>
                <a:ea typeface="HGPｺﾞｼｯｸE" pitchFamily="50" charset="-128"/>
              </a:rPr>
              <a:t>午前</a:t>
            </a:r>
            <a:r>
              <a:rPr lang="en-US" altLang="zh-TW" sz="1000" spc="10" dirty="0">
                <a:solidFill>
                  <a:srgbClr val="61412D"/>
                </a:solidFill>
                <a:latin typeface="HGPｺﾞｼｯｸE" pitchFamily="50" charset="-128"/>
                <a:ea typeface="HGPｺﾞｼｯｸE" pitchFamily="50" charset="-128"/>
              </a:rPr>
              <a:t>9</a:t>
            </a:r>
            <a:r>
              <a:rPr lang="zh-TW" altLang="en-US" sz="1000" spc="10" dirty="0">
                <a:solidFill>
                  <a:srgbClr val="61412D"/>
                </a:solidFill>
                <a:latin typeface="HGPｺﾞｼｯｸE" pitchFamily="50" charset="-128"/>
                <a:ea typeface="HGPｺﾞｼｯｸE" pitchFamily="50" charset="-128"/>
              </a:rPr>
              <a:t>：</a:t>
            </a:r>
            <a:r>
              <a:rPr lang="en-US" altLang="zh-TW" sz="1000" spc="10" dirty="0">
                <a:solidFill>
                  <a:srgbClr val="61412D"/>
                </a:solidFill>
                <a:latin typeface="HGPｺﾞｼｯｸE" pitchFamily="50" charset="-128"/>
                <a:ea typeface="HGPｺﾞｼｯｸE" pitchFamily="50" charset="-128"/>
              </a:rPr>
              <a:t>00</a:t>
            </a:r>
            <a:r>
              <a:rPr lang="zh-TW" altLang="en-US" sz="1000" spc="10" dirty="0">
                <a:solidFill>
                  <a:srgbClr val="61412D"/>
                </a:solidFill>
                <a:latin typeface="HGPｺﾞｼｯｸE" pitchFamily="50" charset="-128"/>
                <a:ea typeface="HGPｺﾞｼｯｸE" pitchFamily="50" charset="-128"/>
              </a:rPr>
              <a:t>～</a:t>
            </a:r>
            <a:r>
              <a:rPr lang="en-US" altLang="zh-TW" sz="1000" spc="10" dirty="0">
                <a:solidFill>
                  <a:srgbClr val="61412D"/>
                </a:solidFill>
                <a:latin typeface="HGPｺﾞｼｯｸE" pitchFamily="50" charset="-128"/>
                <a:ea typeface="HGPｺﾞｼｯｸE" pitchFamily="50" charset="-128"/>
              </a:rPr>
              <a:t>12</a:t>
            </a:r>
            <a:r>
              <a:rPr lang="zh-TW" altLang="en-US" sz="1000" spc="10" dirty="0">
                <a:solidFill>
                  <a:srgbClr val="61412D"/>
                </a:solidFill>
                <a:latin typeface="HGPｺﾞｼｯｸE" pitchFamily="50" charset="-128"/>
                <a:ea typeface="HGPｺﾞｼｯｸE" pitchFamily="50" charset="-128"/>
              </a:rPr>
              <a:t>：</a:t>
            </a:r>
            <a:r>
              <a:rPr lang="en-US" altLang="zh-TW" sz="1000" spc="10" dirty="0">
                <a:solidFill>
                  <a:srgbClr val="61412D"/>
                </a:solidFill>
                <a:latin typeface="HGPｺﾞｼｯｸE" pitchFamily="50" charset="-128"/>
                <a:ea typeface="HGPｺﾞｼｯｸE" pitchFamily="50" charset="-128"/>
              </a:rPr>
              <a:t>00</a:t>
            </a:r>
            <a:r>
              <a:rPr lang="zh-TW" altLang="en-US" sz="1000" spc="10" dirty="0">
                <a:solidFill>
                  <a:srgbClr val="61412D"/>
                </a:solidFill>
                <a:latin typeface="HGPｺﾞｼｯｸE" pitchFamily="50" charset="-128"/>
                <a:ea typeface="HGPｺﾞｼｯｸE" pitchFamily="50" charset="-128"/>
              </a:rPr>
              <a:t>　午後</a:t>
            </a:r>
            <a:r>
              <a:rPr lang="en-US" altLang="zh-TW" sz="1000" spc="10" dirty="0">
                <a:solidFill>
                  <a:srgbClr val="61412D"/>
                </a:solidFill>
                <a:latin typeface="HGPｺﾞｼｯｸE" pitchFamily="50" charset="-128"/>
                <a:ea typeface="HGPｺﾞｼｯｸE" pitchFamily="50" charset="-128"/>
              </a:rPr>
              <a:t>14</a:t>
            </a:r>
            <a:r>
              <a:rPr lang="zh-TW" altLang="en-US" sz="1000" spc="10" dirty="0">
                <a:solidFill>
                  <a:srgbClr val="61412D"/>
                </a:solidFill>
                <a:latin typeface="HGPｺﾞｼｯｸE" pitchFamily="50" charset="-128"/>
                <a:ea typeface="HGPｺﾞｼｯｸE" pitchFamily="50" charset="-128"/>
              </a:rPr>
              <a:t>：</a:t>
            </a:r>
            <a:r>
              <a:rPr lang="en-US" altLang="zh-TW" sz="1000" spc="10" dirty="0">
                <a:solidFill>
                  <a:srgbClr val="61412D"/>
                </a:solidFill>
                <a:latin typeface="HGPｺﾞｼｯｸE" pitchFamily="50" charset="-128"/>
                <a:ea typeface="HGPｺﾞｼｯｸE" pitchFamily="50" charset="-128"/>
              </a:rPr>
              <a:t>00</a:t>
            </a:r>
            <a:r>
              <a:rPr lang="zh-TW" altLang="en-US" sz="1000" spc="10" dirty="0">
                <a:solidFill>
                  <a:srgbClr val="61412D"/>
                </a:solidFill>
                <a:latin typeface="HGPｺﾞｼｯｸE" pitchFamily="50" charset="-128"/>
                <a:ea typeface="HGPｺﾞｼｯｸE" pitchFamily="50" charset="-128"/>
              </a:rPr>
              <a:t>～</a:t>
            </a:r>
            <a:r>
              <a:rPr lang="en-US" altLang="zh-TW" sz="1000" spc="10" dirty="0">
                <a:solidFill>
                  <a:srgbClr val="61412D"/>
                </a:solidFill>
                <a:latin typeface="HGPｺﾞｼｯｸE" pitchFamily="50" charset="-128"/>
                <a:ea typeface="HGPｺﾞｼｯｸE" pitchFamily="50" charset="-128"/>
              </a:rPr>
              <a:t>15</a:t>
            </a:r>
            <a:r>
              <a:rPr lang="zh-TW" altLang="en-US" sz="1000" spc="10" dirty="0">
                <a:solidFill>
                  <a:srgbClr val="61412D"/>
                </a:solidFill>
                <a:latin typeface="HGPｺﾞｼｯｸE" pitchFamily="50" charset="-128"/>
                <a:ea typeface="HGPｺﾞｼｯｸE" pitchFamily="50" charset="-128"/>
              </a:rPr>
              <a:t>：</a:t>
            </a:r>
            <a:r>
              <a:rPr lang="en-US" altLang="zh-TW" sz="1000" spc="10" dirty="0">
                <a:solidFill>
                  <a:srgbClr val="61412D"/>
                </a:solidFill>
                <a:latin typeface="HGPｺﾞｼｯｸE" pitchFamily="50" charset="-128"/>
                <a:ea typeface="HGPｺﾞｼｯｸE" pitchFamily="50" charset="-128"/>
              </a:rPr>
              <a:t>00</a:t>
            </a:r>
          </a:p>
          <a:p>
            <a:pPr>
              <a:lnSpc>
                <a:spcPts val="1200"/>
              </a:lnSpc>
              <a:tabLst>
                <a:tab pos="738188" algn="l"/>
              </a:tabLst>
            </a:pPr>
            <a:r>
              <a:rPr lang="ja-JP" altLang="en-US" sz="1000" spc="-10" dirty="0">
                <a:solidFill>
                  <a:srgbClr val="61412D"/>
                </a:solidFill>
                <a:latin typeface="HGPｺﾞｼｯｸE" pitchFamily="50" charset="-128"/>
                <a:ea typeface="HGPｺﾞｼｯｸE" pitchFamily="50" charset="-128"/>
              </a:rPr>
              <a:t>住所 ：</a:t>
            </a:r>
            <a:r>
              <a:rPr lang="en-US" altLang="ja-JP" sz="1000" spc="-10" dirty="0">
                <a:solidFill>
                  <a:srgbClr val="61412D"/>
                </a:solidFill>
                <a:latin typeface="HGPｺﾞｼｯｸE" pitchFamily="50" charset="-128"/>
                <a:ea typeface="HGPｺﾞｼｯｸE" pitchFamily="50" charset="-128"/>
              </a:rPr>
              <a:t>	</a:t>
            </a:r>
            <a:r>
              <a:rPr lang="zh-TW" altLang="en-US" sz="1000" spc="-10" dirty="0">
                <a:solidFill>
                  <a:srgbClr val="61412D"/>
                </a:solidFill>
                <a:latin typeface="HGPｺﾞｼｯｸE" pitchFamily="50" charset="-128"/>
                <a:ea typeface="HGPｺﾞｼｯｸE" pitchFamily="50" charset="-128"/>
              </a:rPr>
              <a:t>〒</a:t>
            </a:r>
            <a:r>
              <a:rPr lang="en-US" altLang="zh-TW" sz="1000" spc="-10" dirty="0">
                <a:solidFill>
                  <a:srgbClr val="61412D"/>
                </a:solidFill>
                <a:latin typeface="HGPｺﾞｼｯｸE" pitchFamily="50" charset="-128"/>
                <a:ea typeface="HGPｺﾞｼｯｸE" pitchFamily="50" charset="-128"/>
              </a:rPr>
              <a:t>135-0061</a:t>
            </a:r>
            <a:r>
              <a:rPr lang="zh-TW" altLang="en-US" sz="1000" spc="-10" dirty="0">
                <a:solidFill>
                  <a:srgbClr val="61412D"/>
                </a:solidFill>
                <a:latin typeface="HGPｺﾞｼｯｸE" pitchFamily="50" charset="-128"/>
                <a:ea typeface="HGPｺﾞｼｯｸE" pitchFamily="50" charset="-128"/>
              </a:rPr>
              <a:t>東京都江東区豊洲</a:t>
            </a:r>
            <a:r>
              <a:rPr lang="en-US" altLang="zh-TW" sz="1000" spc="-10" dirty="0">
                <a:solidFill>
                  <a:srgbClr val="61412D"/>
                </a:solidFill>
                <a:latin typeface="HGPｺﾞｼｯｸE" pitchFamily="50" charset="-128"/>
                <a:ea typeface="HGPｺﾞｼｯｸE" pitchFamily="50" charset="-128"/>
              </a:rPr>
              <a:t>3-2-3</a:t>
            </a:r>
            <a:endParaRPr lang="ja-JP" altLang="en-US" sz="1000" spc="-10" dirty="0">
              <a:solidFill>
                <a:srgbClr val="61412D"/>
              </a:solidFill>
              <a:latin typeface="HGPｺﾞｼｯｸE" pitchFamily="50" charset="-128"/>
              <a:ea typeface="HGPｺﾞｼｯｸE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688758" y="9860081"/>
            <a:ext cx="2616101" cy="59702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ja-JP" altLang="en-US" sz="1000" spc="60" dirty="0">
                <a:solidFill>
                  <a:srgbClr val="61412D"/>
                </a:solidFill>
                <a:latin typeface="ＭＳ Ｐゴシック" pitchFamily="50" charset="-128"/>
                <a:ea typeface="ＭＳ Ｐゴシック" pitchFamily="50" charset="-128"/>
              </a:rPr>
              <a:t>まずはお気軽にお電話ください。</a:t>
            </a:r>
            <a:endParaRPr lang="en-US" altLang="ja-JP" sz="1000" spc="60" dirty="0">
              <a:solidFill>
                <a:srgbClr val="61412D"/>
              </a:solidFill>
              <a:latin typeface="ＭＳ Ｐゴシック" pitchFamily="50" charset="-128"/>
              <a:ea typeface="ＭＳ Ｐゴシック" pitchFamily="50" charset="-128"/>
            </a:endParaRPr>
          </a:p>
          <a:p>
            <a:pPr>
              <a:lnSpc>
                <a:spcPts val="4000"/>
              </a:lnSpc>
            </a:pPr>
            <a:r>
              <a:rPr lang="en-US" altLang="ja-JP" sz="2700" spc="-200" dirty="0">
                <a:solidFill>
                  <a:srgbClr val="61412D"/>
                </a:solidFill>
                <a:latin typeface="HGP創英角ｺﾞｼｯｸUB" pitchFamily="50" charset="-128"/>
                <a:ea typeface="HGP創英角ｺﾞｼｯｸUB" pitchFamily="50" charset="-128"/>
              </a:rPr>
              <a:t>03-1234-1111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725037" y="9169330"/>
            <a:ext cx="4085105" cy="1874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ja-JP" altLang="en-US" sz="1200" spc="30" dirty="0">
                <a:solidFill>
                  <a:srgbClr val="F6ACA0"/>
                </a:solidFill>
                <a:latin typeface="HGSｺﾞｼｯｸE" pitchFamily="50" charset="-128"/>
                <a:ea typeface="HGSｺﾞｼｯｸE" pitchFamily="50" charset="-128"/>
              </a:rPr>
              <a:t>●</a:t>
            </a:r>
            <a:r>
              <a:rPr lang="ja-JP" altLang="en-US" sz="1200" spc="30" dirty="0">
                <a:latin typeface="HGSｺﾞｼｯｸE" pitchFamily="50" charset="-128"/>
                <a:ea typeface="HGSｺﾞｼｯｸE" pitchFamily="50" charset="-128"/>
              </a:rPr>
              <a:t> スタッフ同時募集</a:t>
            </a:r>
            <a:r>
              <a:rPr lang="en-US" altLang="ja-JP" sz="1200" spc="30" dirty="0">
                <a:latin typeface="HGSｺﾞｼｯｸE" pitchFamily="50" charset="-128"/>
                <a:ea typeface="HGSｺﾞｼｯｸE" pitchFamily="50" charset="-128"/>
              </a:rPr>
              <a:t>!!</a:t>
            </a:r>
            <a:r>
              <a:rPr lang="ja-JP" altLang="en-US" sz="1200" spc="30" dirty="0">
                <a:latin typeface="HGSｺﾞｼｯｸE" pitchFamily="50" charset="-128"/>
                <a:ea typeface="HGSｺﾞｼｯｸE" pitchFamily="50" charset="-128"/>
              </a:rPr>
              <a:t>　明るく元気な方をお待ちしてます</a:t>
            </a:r>
          </a:p>
        </p:txBody>
      </p:sp>
      <p:pic>
        <p:nvPicPr>
          <p:cNvPr id="19" name="図 18" descr="おじいさん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1469" y="548497"/>
            <a:ext cx="1203962" cy="2548133"/>
          </a:xfrm>
          <a:prstGeom prst="rect">
            <a:avLst/>
          </a:prstGeom>
        </p:spPr>
      </p:pic>
      <p:pic>
        <p:nvPicPr>
          <p:cNvPr id="20" name="図 19" descr="おばあさん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81038" y="1004790"/>
            <a:ext cx="1033274" cy="2167132"/>
          </a:xfrm>
          <a:prstGeom prst="rect">
            <a:avLst/>
          </a:prstGeom>
        </p:spPr>
      </p:pic>
      <p:pic>
        <p:nvPicPr>
          <p:cNvPr id="21" name="図 20" descr="犬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53034" y="5269166"/>
            <a:ext cx="1100330" cy="697993"/>
          </a:xfrm>
          <a:prstGeom prst="rect">
            <a:avLst/>
          </a:prstGeom>
        </p:spPr>
      </p:pic>
      <p:cxnSp>
        <p:nvCxnSpPr>
          <p:cNvPr id="30" name="直線コネクタ 29"/>
          <p:cNvCxnSpPr/>
          <p:nvPr/>
        </p:nvCxnSpPr>
        <p:spPr>
          <a:xfrm>
            <a:off x="3898106" y="6581775"/>
            <a:ext cx="0" cy="2526506"/>
          </a:xfrm>
          <a:prstGeom prst="line">
            <a:avLst/>
          </a:prstGeom>
          <a:ln w="38100">
            <a:solidFill>
              <a:srgbClr val="FAB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185</Words>
  <Application>Microsoft Office PowerPoint</Application>
  <PresentationFormat>ユーザー設定</PresentationFormat>
  <Paragraphs>46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HGPｺﾞｼｯｸE</vt:lpstr>
      <vt:lpstr>HGP創英角ｺﾞｼｯｸUB</vt:lpstr>
      <vt:lpstr>HGSｺﾞｼｯｸE</vt:lpstr>
      <vt:lpstr>HGS創英角ｺﾞｼｯｸUB</vt:lpstr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2016-07-29T13:42:19Z</dcterms:created>
  <dcterms:modified xsi:type="dcterms:W3CDTF">2017-03-07T09:57:45Z</dcterms:modified>
</cp:coreProperties>
</file>