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8B1"/>
    <a:srgbClr val="F0889F"/>
    <a:srgbClr val="F6ACA0"/>
    <a:srgbClr val="91D0C1"/>
    <a:srgbClr val="B4B6B8"/>
    <a:srgbClr val="8D562D"/>
    <a:srgbClr val="FFE8BF"/>
    <a:srgbClr val="895229"/>
    <a:srgbClr val="EE691D"/>
    <a:srgbClr val="6141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683" autoAdjust="0"/>
    <p:restoredTop sz="98667" autoAdjust="0"/>
  </p:normalViewPr>
  <p:slideViewPr>
    <p:cSldViewPr snapToGrid="0">
      <p:cViewPr varScale="1">
        <p:scale>
          <a:sx n="50" d="100"/>
          <a:sy n="50" d="100"/>
        </p:scale>
        <p:origin x="18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2017/3/7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2017/3/7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741d_rehabilitation.jpg" hidden="1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1508"/>
            <a:ext cx="7775575" cy="1090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図 65" descr="背景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32"/>
            <a:ext cx="7775575" cy="10901648"/>
          </a:xfrm>
          <a:prstGeom prst="rect">
            <a:avLst/>
          </a:prstGeom>
        </p:spPr>
      </p:pic>
      <p:sp>
        <p:nvSpPr>
          <p:cNvPr id="65" name="正方形/長方形 64"/>
          <p:cNvSpPr/>
          <p:nvPr/>
        </p:nvSpPr>
        <p:spPr>
          <a:xfrm>
            <a:off x="-213" y="9585961"/>
            <a:ext cx="7776000" cy="1321752"/>
          </a:xfrm>
          <a:prstGeom prst="rect">
            <a:avLst/>
          </a:prstGeom>
          <a:solidFill>
            <a:srgbClr val="F088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538163" y="5729289"/>
            <a:ext cx="6593681" cy="1050130"/>
          </a:xfrm>
          <a:prstGeom prst="roundRect">
            <a:avLst>
              <a:gd name="adj" fmla="val 10318"/>
            </a:avLst>
          </a:prstGeom>
          <a:solidFill>
            <a:srgbClr val="FFE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3" name="図 62" descr="吹き出し_上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15241" y="6989031"/>
            <a:ext cx="2029972" cy="1298451"/>
          </a:xfrm>
          <a:prstGeom prst="rect">
            <a:avLst/>
          </a:prstGeom>
        </p:spPr>
      </p:pic>
      <p:pic>
        <p:nvPicPr>
          <p:cNvPr id="62" name="図 61" descr="吹き出し_下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44729" y="7983187"/>
            <a:ext cx="2023876" cy="1347219"/>
          </a:xfrm>
          <a:prstGeom prst="rect">
            <a:avLst/>
          </a:prstGeom>
        </p:spPr>
      </p:pic>
      <p:pic>
        <p:nvPicPr>
          <p:cNvPr id="61" name="図 60" descr="灰色_建物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2115" y="2191478"/>
            <a:ext cx="3831344" cy="2435357"/>
          </a:xfrm>
          <a:prstGeom prst="rect">
            <a:avLst/>
          </a:prstGeom>
        </p:spPr>
      </p:pic>
      <p:sp>
        <p:nvSpPr>
          <p:cNvPr id="39" name="片側の 2 つの角を丸めた四角形 38"/>
          <p:cNvSpPr/>
          <p:nvPr/>
        </p:nvSpPr>
        <p:spPr>
          <a:xfrm rot="10800000">
            <a:off x="576263" y="7521570"/>
            <a:ext cx="3833812" cy="1524799"/>
          </a:xfrm>
          <a:prstGeom prst="round2SameRect">
            <a:avLst>
              <a:gd name="adj1" fmla="val 3768"/>
              <a:gd name="adj2" fmla="val 0"/>
            </a:avLst>
          </a:prstGeom>
          <a:noFill/>
          <a:ln>
            <a:solidFill>
              <a:srgbClr val="B4B6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1 つの角を丸めた四角形 41"/>
          <p:cNvSpPr/>
          <p:nvPr/>
        </p:nvSpPr>
        <p:spPr>
          <a:xfrm>
            <a:off x="2486818" y="7342982"/>
            <a:ext cx="1930401" cy="352424"/>
          </a:xfrm>
          <a:prstGeom prst="round1Rect">
            <a:avLst>
              <a:gd name="adj" fmla="val 19369"/>
            </a:avLst>
          </a:prstGeom>
          <a:solidFill>
            <a:srgbClr val="91D0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1 つの角を丸めた四角形 48"/>
          <p:cNvSpPr/>
          <p:nvPr/>
        </p:nvSpPr>
        <p:spPr>
          <a:xfrm flipH="1">
            <a:off x="569118" y="7342983"/>
            <a:ext cx="1930242" cy="352424"/>
          </a:xfrm>
          <a:prstGeom prst="round1Rect">
            <a:avLst>
              <a:gd name="adj" fmla="val 18468"/>
            </a:avLst>
          </a:prstGeom>
          <a:solidFill>
            <a:srgbClr val="F6A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8" name="図 57" descr="ピンク_リボン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737" y="469900"/>
            <a:ext cx="6571501" cy="52730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784350" y="593411"/>
            <a:ext cx="44576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800" spc="12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明日を「元気に」「はつらつと」生きるための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494989" y="934018"/>
            <a:ext cx="6629400" cy="1923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7300"/>
              </a:lnSpc>
            </a:pPr>
            <a:r>
              <a:rPr lang="ja-JP" altLang="en-US" sz="4200" dirty="0">
                <a:solidFill>
                  <a:srgbClr val="8D562D"/>
                </a:solidFill>
                <a:latin typeface="HGP創英角ｺﾞｼｯｸUB" pitchFamily="50" charset="-128"/>
                <a:ea typeface="HGP創英角ｺﾞｼｯｸUB" pitchFamily="50" charset="-128"/>
              </a:rPr>
              <a:t>リハビリ型</a:t>
            </a:r>
          </a:p>
          <a:p>
            <a:pPr algn="ctr">
              <a:lnSpc>
                <a:spcPts val="7300"/>
              </a:lnSpc>
            </a:pPr>
            <a:r>
              <a:rPr lang="ja-JP" altLang="en-US" sz="8500" dirty="0">
                <a:solidFill>
                  <a:srgbClr val="8D562D"/>
                </a:solidFill>
                <a:latin typeface="HGP創英角ｺﾞｼｯｸUB" pitchFamily="50" charset="-128"/>
                <a:ea typeface="HGP創英角ｺﾞｼｯｸUB" pitchFamily="50" charset="-128"/>
              </a:rPr>
              <a:t>デイサービス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11562" y="5229955"/>
            <a:ext cx="50539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170" dirty="0">
                <a:latin typeface="HGP創英角ｺﾞｼｯｸUB" pitchFamily="50" charset="-128"/>
                <a:ea typeface="HGP創英角ｺﾞｼｯｸUB" pitchFamily="50" charset="-128"/>
              </a:rPr>
              <a:t>明るい雰囲気のシニアのためのフィットネスクラブです</a:t>
            </a:r>
            <a:r>
              <a:rPr lang="en-US" altLang="ja-JP" sz="1500" spc="170" dirty="0">
                <a:latin typeface="HGP創英角ｺﾞｼｯｸUB" pitchFamily="50" charset="-128"/>
                <a:ea typeface="HGP創英角ｺﾞｼｯｸUB" pitchFamily="50" charset="-128"/>
              </a:rPr>
              <a:t>!!</a:t>
            </a:r>
            <a:endParaRPr lang="ja-JP" altLang="en-US" sz="1500" spc="17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906688" y="6009703"/>
            <a:ext cx="1434773" cy="4567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ja-JP" altLang="en-US" sz="1400" spc="70" dirty="0">
                <a:solidFill>
                  <a:srgbClr val="895229"/>
                </a:solidFill>
                <a:latin typeface="HGP創英角ｺﾞｼｯｸUB" pitchFamily="50" charset="-128"/>
                <a:ea typeface="HGP創英角ｺﾞｼｯｸUB" pitchFamily="50" charset="-128"/>
              </a:rPr>
              <a:t>安全な</a:t>
            </a:r>
          </a:p>
          <a:p>
            <a:pPr algn="ctr">
              <a:lnSpc>
                <a:spcPts val="1900"/>
              </a:lnSpc>
            </a:pPr>
            <a:r>
              <a:rPr lang="ja-JP" altLang="en-US" sz="1400" spc="70" dirty="0">
                <a:solidFill>
                  <a:srgbClr val="895229"/>
                </a:solidFill>
                <a:latin typeface="HGP創英角ｺﾞｼｯｸUB" pitchFamily="50" charset="-128"/>
                <a:ea typeface="HGP創英角ｺﾞｼｯｸUB" pitchFamily="50" charset="-128"/>
              </a:rPr>
              <a:t>最新マシンを完備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056767" y="6011033"/>
            <a:ext cx="1528749" cy="4567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ja-JP" altLang="en-US" sz="1400" spc="5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理学療法士による</a:t>
            </a:r>
          </a:p>
          <a:p>
            <a:pPr algn="ctr">
              <a:lnSpc>
                <a:spcPts val="1900"/>
              </a:lnSpc>
            </a:pPr>
            <a:r>
              <a:rPr lang="ja-JP" altLang="en-US" sz="1400" spc="5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無理の無いメニュー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230642" y="6135643"/>
            <a:ext cx="1434791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400" spc="50" dirty="0">
                <a:solidFill>
                  <a:srgbClr val="895229"/>
                </a:solidFill>
                <a:latin typeface="HGP創英角ｺﾞｼｯｸUB" pitchFamily="50" charset="-128"/>
                <a:ea typeface="HGP創英角ｺﾞｼｯｸUB" pitchFamily="50" charset="-128"/>
              </a:rPr>
              <a:t>自宅</a:t>
            </a:r>
            <a:r>
              <a:rPr lang="ja-JP" altLang="en-US" sz="1400" spc="50" dirty="0">
                <a:solidFill>
                  <a:srgbClr val="895239"/>
                </a:solidFill>
                <a:latin typeface="HGP創英角ｺﾞｼｯｸUB" pitchFamily="50" charset="-128"/>
                <a:ea typeface="HGP創英角ｺﾞｼｯｸUB" pitchFamily="50" charset="-128"/>
              </a:rPr>
              <a:t>まで無料送迎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38472" y="7049534"/>
            <a:ext cx="256098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400" spc="20" dirty="0">
                <a:solidFill>
                  <a:srgbClr val="FFE8B1"/>
                </a:solidFill>
                <a:latin typeface="ＭＳ Ｐゴシック" pitchFamily="50" charset="-128"/>
                <a:ea typeface="ＭＳ Ｐゴシック" pitchFamily="50" charset="-128"/>
              </a:rPr>
              <a:t>●</a:t>
            </a:r>
            <a:r>
              <a:rPr lang="ja-JP" altLang="en-US" sz="1400" spc="20" dirty="0">
                <a:latin typeface="ＭＳ Ｐゴシック" pitchFamily="50" charset="-128"/>
                <a:ea typeface="ＭＳ Ｐゴシック" pitchFamily="50" charset="-128"/>
              </a:rPr>
              <a:t>基本的な</a:t>
            </a:r>
            <a:r>
              <a:rPr lang="en-US" altLang="ja-JP" sz="1400" spc="20" dirty="0">
                <a:latin typeface="ＭＳ Ｐゴシック" pitchFamily="50" charset="-128"/>
                <a:ea typeface="ＭＳ Ｐゴシック" pitchFamily="50" charset="-128"/>
              </a:rPr>
              <a:t>1</a:t>
            </a:r>
            <a:r>
              <a:rPr lang="ja-JP" altLang="en-US" sz="1400" spc="20" dirty="0">
                <a:latin typeface="ＭＳ Ｐゴシック" pitchFamily="50" charset="-128"/>
                <a:ea typeface="ＭＳ Ｐゴシック" pitchFamily="50" charset="-128"/>
              </a:rPr>
              <a:t>日のスケジュール</a:t>
            </a:r>
            <a:r>
              <a:rPr lang="ja-JP" altLang="en-US" sz="1400" spc="20" dirty="0">
                <a:solidFill>
                  <a:srgbClr val="FFE8B1"/>
                </a:solidFill>
                <a:latin typeface="ＭＳ Ｐゴシック" pitchFamily="50" charset="-128"/>
                <a:ea typeface="ＭＳ Ｐゴシック" pitchFamily="50" charset="-128"/>
              </a:rPr>
              <a:t>●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316046" y="7409043"/>
            <a:ext cx="418384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4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午 前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669488" y="7825050"/>
            <a:ext cx="1801987" cy="10900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650"/>
              </a:lnSpc>
              <a:tabLst>
                <a:tab pos="674688" algn="l"/>
              </a:tabLst>
            </a:pP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8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30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お迎え</a:t>
            </a:r>
          </a:p>
          <a:p>
            <a:pPr>
              <a:lnSpc>
                <a:spcPts val="1650"/>
              </a:lnSpc>
              <a:tabLst>
                <a:tab pos="671513" algn="l"/>
              </a:tabLst>
            </a:pP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9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00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健康チェック</a:t>
            </a:r>
          </a:p>
          <a:p>
            <a:pPr>
              <a:lnSpc>
                <a:spcPts val="1650"/>
              </a:lnSpc>
              <a:tabLst>
                <a:tab pos="674688" algn="l"/>
              </a:tabLst>
            </a:pP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リハビリメニュー</a:t>
            </a:r>
          </a:p>
          <a:p>
            <a:pPr>
              <a:lnSpc>
                <a:spcPts val="1650"/>
              </a:lnSpc>
              <a:tabLst>
                <a:tab pos="676275" algn="l"/>
              </a:tabLst>
            </a:pP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歓談</a:t>
            </a:r>
          </a:p>
          <a:p>
            <a:pPr>
              <a:lnSpc>
                <a:spcPts val="1650"/>
              </a:lnSpc>
              <a:tabLst>
                <a:tab pos="679450" algn="l"/>
              </a:tabLst>
            </a:pP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12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00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200" spc="-7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spc="-70" dirty="0">
                <a:latin typeface="ＭＳ Ｐゴシック" pitchFamily="50" charset="-128"/>
                <a:ea typeface="ＭＳ Ｐゴシック" pitchFamily="50" charset="-128"/>
              </a:rPr>
              <a:t>お送り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267632" y="7398310"/>
            <a:ext cx="418384" cy="2154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400" dirty="0">
                <a:solidFill>
                  <a:sysClr val="windowText" lastClr="000000"/>
                </a:solidFill>
                <a:latin typeface="ＭＳ Ｐゴシック" pitchFamily="50" charset="-128"/>
                <a:ea typeface="ＭＳ Ｐゴシック" pitchFamily="50" charset="-128"/>
              </a:rPr>
              <a:t>午 後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647949" y="7823910"/>
            <a:ext cx="1701801" cy="10900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650"/>
              </a:lnSpc>
              <a:tabLst>
                <a:tab pos="628650" algn="l"/>
              </a:tabLst>
            </a:pP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13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30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お迎え</a:t>
            </a:r>
          </a:p>
          <a:p>
            <a:pPr>
              <a:lnSpc>
                <a:spcPts val="1650"/>
              </a:lnSpc>
              <a:tabLst>
                <a:tab pos="628650" algn="l"/>
                <a:tab pos="1079500" algn="l"/>
              </a:tabLst>
            </a:pP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14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00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健康チェック</a:t>
            </a:r>
            <a:endParaRPr lang="en-US" altLang="ja-JP" sz="1200" dirty="0">
              <a:latin typeface="ＭＳ Ｐゴシック" pitchFamily="50" charset="-128"/>
              <a:ea typeface="ＭＳ Ｐゴシック" pitchFamily="50" charset="-128"/>
            </a:endParaRPr>
          </a:p>
          <a:p>
            <a:pPr defTabSz="628650">
              <a:lnSpc>
                <a:spcPts val="1650"/>
              </a:lnSpc>
            </a:pP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リハビリメニュー</a:t>
            </a:r>
            <a:endParaRPr lang="en-US" altLang="ja-JP" sz="1200" dirty="0">
              <a:latin typeface="ＭＳ Ｐゴシック" pitchFamily="50" charset="-128"/>
              <a:ea typeface="ＭＳ Ｐゴシック" pitchFamily="50" charset="-128"/>
            </a:endParaRPr>
          </a:p>
          <a:p>
            <a:pPr>
              <a:lnSpc>
                <a:spcPts val="1650"/>
              </a:lnSpc>
              <a:tabLst>
                <a:tab pos="628650" algn="l"/>
              </a:tabLst>
            </a:pP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歓談</a:t>
            </a:r>
          </a:p>
          <a:p>
            <a:pPr>
              <a:lnSpc>
                <a:spcPts val="1650"/>
              </a:lnSpc>
              <a:tabLst>
                <a:tab pos="628650" algn="l"/>
              </a:tabLst>
            </a:pP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15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：</a:t>
            </a: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00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～</a:t>
            </a:r>
            <a:r>
              <a:rPr lang="en-US" altLang="ja-JP" sz="1200" dirty="0">
                <a:latin typeface="ＭＳ Ｐゴシック" pitchFamily="50" charset="-128"/>
                <a:ea typeface="ＭＳ Ｐゴシック" pitchFamily="50" charset="-128"/>
              </a:rPr>
              <a:t>	</a:t>
            </a:r>
            <a:r>
              <a:rPr lang="ja-JP" altLang="en-US" sz="1200" dirty="0">
                <a:latin typeface="ＭＳ Ｐゴシック" pitchFamily="50" charset="-128"/>
                <a:ea typeface="ＭＳ Ｐゴシック" pitchFamily="50" charset="-128"/>
              </a:rPr>
              <a:t>お送り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42953" y="9826390"/>
            <a:ext cx="3457044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700"/>
              </a:lnSpc>
            </a:pPr>
            <a:r>
              <a:rPr lang="ja-JP" altLang="en-US" sz="2000" spc="15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リハビリデイサービス アスクル</a:t>
            </a:r>
            <a:endParaRPr lang="en-US" altLang="ja-JP" sz="2000" spc="15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1600"/>
              </a:lnSpc>
              <a:tabLst>
                <a:tab pos="747713" algn="l"/>
              </a:tabLst>
            </a:pP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営業時間 ：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午前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9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12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　午後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14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～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15</a:t>
            </a:r>
            <a:r>
              <a:rPr lang="zh-TW" altLang="en-US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：</a:t>
            </a:r>
            <a:r>
              <a:rPr lang="en-US" altLang="zh-TW" sz="1000" spc="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00</a:t>
            </a:r>
          </a:p>
          <a:p>
            <a:pPr>
              <a:lnSpc>
                <a:spcPts val="1200"/>
              </a:lnSpc>
              <a:tabLst>
                <a:tab pos="738188" algn="l"/>
              </a:tabLst>
            </a:pPr>
            <a:r>
              <a:rPr lang="ja-JP" altLang="en-US" sz="1000" spc="-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住所 ：</a:t>
            </a:r>
            <a:r>
              <a:rPr lang="en-US" altLang="ja-JP" sz="1000" spc="-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	</a:t>
            </a:r>
            <a:r>
              <a:rPr lang="zh-TW" altLang="en-US" sz="1000" spc="-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〒</a:t>
            </a:r>
            <a:r>
              <a:rPr lang="en-US" altLang="zh-TW" sz="1000" spc="-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135-0061</a:t>
            </a:r>
            <a:r>
              <a:rPr lang="zh-TW" altLang="en-US" sz="1000" spc="-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東京都江東区豊洲</a:t>
            </a:r>
            <a:r>
              <a:rPr lang="en-US" altLang="zh-TW" sz="1000" spc="-1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3-2-3</a:t>
            </a:r>
            <a:endParaRPr lang="ja-JP" altLang="en-US" sz="1000" spc="-1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691932" y="9860081"/>
            <a:ext cx="2616101" cy="5970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000" spc="60" dirty="0">
                <a:solidFill>
                  <a:schemeClr val="bg1"/>
                </a:solidFill>
                <a:latin typeface="ＭＳ Ｐゴシック" pitchFamily="50" charset="-128"/>
                <a:ea typeface="ＭＳ Ｐゴシック" pitchFamily="50" charset="-128"/>
              </a:rPr>
              <a:t>まずはお気軽にお電話ください。</a:t>
            </a:r>
            <a:endParaRPr lang="en-US" altLang="ja-JP" sz="1000" spc="60" dirty="0">
              <a:solidFill>
                <a:schemeClr val="bg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pPr>
              <a:lnSpc>
                <a:spcPts val="4000"/>
              </a:lnSpc>
            </a:pPr>
            <a:r>
              <a:rPr lang="en-US" altLang="ja-JP" sz="2700" spc="-2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03-1234-1111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734561" y="9296330"/>
            <a:ext cx="4116839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300" spc="40" dirty="0">
                <a:solidFill>
                  <a:srgbClr val="F6ACA0"/>
                </a:solidFill>
                <a:latin typeface="HGPｺﾞｼｯｸE" pitchFamily="50" charset="-128"/>
                <a:ea typeface="HGPｺﾞｼｯｸE" pitchFamily="50" charset="-128"/>
              </a:rPr>
              <a:t>●</a:t>
            </a:r>
            <a:r>
              <a:rPr lang="ja-JP" altLang="en-US" sz="1300" spc="40" dirty="0">
                <a:latin typeface="HGPｺﾞｼｯｸE" pitchFamily="50" charset="-128"/>
                <a:ea typeface="HGPｺﾞｼｯｸE" pitchFamily="50" charset="-128"/>
              </a:rPr>
              <a:t> スタッフ同時募集</a:t>
            </a:r>
            <a:r>
              <a:rPr lang="en-US" altLang="ja-JP" sz="1300" spc="40" dirty="0">
                <a:latin typeface="HGPｺﾞｼｯｸE" pitchFamily="50" charset="-128"/>
                <a:ea typeface="HGPｺﾞｼｯｸE" pitchFamily="50" charset="-128"/>
              </a:rPr>
              <a:t>!!</a:t>
            </a:r>
            <a:r>
              <a:rPr lang="ja-JP" altLang="en-US" sz="1300" spc="40" dirty="0">
                <a:latin typeface="HGPｺﾞｼｯｸE" pitchFamily="50" charset="-128"/>
                <a:ea typeface="HGPｺﾞｼｯｸE" pitchFamily="50" charset="-128"/>
              </a:rPr>
              <a:t>　明るく元気な方をお待ちしてます</a:t>
            </a:r>
          </a:p>
        </p:txBody>
      </p:sp>
      <p:cxnSp>
        <p:nvCxnSpPr>
          <p:cNvPr id="30" name="直線コネクタ 29"/>
          <p:cNvCxnSpPr/>
          <p:nvPr/>
        </p:nvCxnSpPr>
        <p:spPr>
          <a:xfrm flipH="1">
            <a:off x="2496664" y="7691524"/>
            <a:ext cx="1" cy="1347701"/>
          </a:xfrm>
          <a:prstGeom prst="line">
            <a:avLst/>
          </a:prstGeom>
          <a:ln w="12700">
            <a:solidFill>
              <a:srgbClr val="B4B6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 rot="-420000">
            <a:off x="4790443" y="7447376"/>
            <a:ext cx="1700212" cy="4103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100" spc="30" dirty="0">
                <a:latin typeface="ＭＳ Ｐゴシック" pitchFamily="50" charset="-128"/>
                <a:ea typeface="ＭＳ Ｐゴシック" pitchFamily="50" charset="-128"/>
              </a:rPr>
              <a:t>無料体験・見学は</a:t>
            </a:r>
            <a:endParaRPr lang="en-US" altLang="ja-JP" sz="1100" spc="30" dirty="0">
              <a:latin typeface="ＭＳ Ｐゴシック" pitchFamily="50" charset="-128"/>
              <a:ea typeface="ＭＳ Ｐゴシック" pitchFamily="50" charset="-128"/>
            </a:endParaRPr>
          </a:p>
          <a:p>
            <a:pPr algn="ctr">
              <a:lnSpc>
                <a:spcPts val="1600"/>
              </a:lnSpc>
            </a:pPr>
            <a:r>
              <a:rPr lang="ja-JP" altLang="en-US" sz="1100" spc="100" dirty="0">
                <a:latin typeface="ＭＳ Ｐゴシック" pitchFamily="50" charset="-128"/>
                <a:ea typeface="ＭＳ Ｐゴシック" pitchFamily="50" charset="-128"/>
              </a:rPr>
              <a:t>いつでもお越しください</a:t>
            </a:r>
            <a:r>
              <a:rPr lang="en-US" altLang="ja-JP" sz="1100" spc="100" dirty="0">
                <a:latin typeface="ＭＳ Ｐゴシック" pitchFamily="50" charset="-128"/>
                <a:ea typeface="ＭＳ Ｐゴシック" pitchFamily="50" charset="-128"/>
              </a:rPr>
              <a:t>!!</a:t>
            </a:r>
            <a:endParaRPr lang="ja-JP" altLang="en-US" sz="1100" spc="100" dirty="0">
              <a:latin typeface="ＭＳ Ｐゴシック" pitchFamily="50" charset="-128"/>
              <a:ea typeface="ＭＳ Ｐゴシック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 rot="360000">
            <a:off x="5632075" y="8380456"/>
            <a:ext cx="1466828" cy="563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ja-JP" altLang="en-US" sz="1100" spc="50" dirty="0">
                <a:latin typeface="ＭＳ Ｐゴシック" pitchFamily="50" charset="-128"/>
                <a:ea typeface="ＭＳ Ｐゴシック" pitchFamily="50" charset="-128"/>
              </a:rPr>
              <a:t>クイズでの脳トレや</a:t>
            </a:r>
            <a:endParaRPr lang="en-US" altLang="ja-JP" sz="1100" spc="50" dirty="0">
              <a:latin typeface="ＭＳ Ｐゴシック" pitchFamily="50" charset="-128"/>
              <a:ea typeface="ＭＳ Ｐゴシック" pitchFamily="50" charset="-128"/>
            </a:endParaRPr>
          </a:p>
          <a:p>
            <a:pPr algn="ctr">
              <a:lnSpc>
                <a:spcPts val="1500"/>
              </a:lnSpc>
            </a:pPr>
            <a:r>
              <a:rPr lang="ja-JP" altLang="en-US" sz="1100" spc="50" dirty="0">
                <a:latin typeface="ＭＳ Ｐゴシック" pitchFamily="50" charset="-128"/>
                <a:ea typeface="ＭＳ Ｐゴシック" pitchFamily="50" charset="-128"/>
              </a:rPr>
              <a:t>楽しいレクレーションも</a:t>
            </a:r>
            <a:endParaRPr lang="en-US" altLang="ja-JP" sz="1100" spc="50" dirty="0">
              <a:latin typeface="ＭＳ Ｐゴシック" pitchFamily="50" charset="-128"/>
              <a:ea typeface="ＭＳ Ｐゴシック" pitchFamily="50" charset="-128"/>
            </a:endParaRPr>
          </a:p>
          <a:p>
            <a:pPr algn="ctr">
              <a:lnSpc>
                <a:spcPts val="1500"/>
              </a:lnSpc>
            </a:pPr>
            <a:r>
              <a:rPr lang="ja-JP" altLang="en-US" sz="1100" spc="50" dirty="0">
                <a:latin typeface="ＭＳ Ｐゴシック" pitchFamily="50" charset="-128"/>
                <a:ea typeface="ＭＳ Ｐゴシック" pitchFamily="50" charset="-128"/>
              </a:rPr>
              <a:t>あります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2711847" y="5857875"/>
            <a:ext cx="0" cy="785813"/>
          </a:xfrm>
          <a:prstGeom prst="line">
            <a:avLst/>
          </a:prstGeom>
          <a:ln w="12700">
            <a:solidFill>
              <a:srgbClr val="895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4878784" y="5857875"/>
            <a:ext cx="0" cy="785813"/>
          </a:xfrm>
          <a:prstGeom prst="line">
            <a:avLst/>
          </a:prstGeom>
          <a:ln w="12700">
            <a:solidFill>
              <a:srgbClr val="8952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>
            <a:off x="2494360" y="7329488"/>
            <a:ext cx="0" cy="36433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図 58" descr="おじいさん顔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23097" y="2918426"/>
            <a:ext cx="2246381" cy="2124460"/>
          </a:xfrm>
          <a:prstGeom prst="rect">
            <a:avLst/>
          </a:prstGeom>
        </p:spPr>
      </p:pic>
      <p:pic>
        <p:nvPicPr>
          <p:cNvPr id="60" name="図 59" descr="おばあさん顔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60946" y="2900646"/>
            <a:ext cx="2325629" cy="210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2016-07-29T13:43:53Z</dcterms:created>
  <dcterms:modified xsi:type="dcterms:W3CDTF">2017-03-07T09:58:42Z</dcterms:modified>
</cp:coreProperties>
</file>