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DDA2"/>
    <a:srgbClr val="ED86B3"/>
    <a:srgbClr val="44B034"/>
    <a:srgbClr val="FFF462"/>
    <a:srgbClr val="FFF45F"/>
    <a:srgbClr val="3E3A39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0" y="8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15650" cy="778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4610951" y="475657"/>
            <a:ext cx="1580561" cy="47474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9071" dirty="0">
                <a:solidFill>
                  <a:srgbClr val="4652A2"/>
                </a:solidFill>
                <a:latin typeface="MS PGothic" pitchFamily="34" charset="-128"/>
                <a:ea typeface="MS PGothic" pitchFamily="34" charset="-128"/>
              </a:rPr>
              <a:t>体操教室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191512" y="475657"/>
            <a:ext cx="511807" cy="347787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2126" b="1" dirty="0">
                <a:latin typeface="MS PGothic" pitchFamily="34" charset="-128"/>
                <a:ea typeface="MS PGothic" pitchFamily="34" charset="-128"/>
              </a:rPr>
              <a:t>運動が苦手な子どものための</a:t>
            </a:r>
            <a:endParaRPr lang="zh-CN" altLang="en-US" sz="2126" b="1" dirty="0">
              <a:latin typeface="MS PGothic" pitchFamily="34" charset="-128"/>
              <a:ea typeface="MS PGothic" pitchFamily="34" charset="-128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4671176" y="5430317"/>
            <a:ext cx="1573297" cy="1584000"/>
            <a:chOff x="2978175" y="5439010"/>
            <a:chExt cx="1573297" cy="1584000"/>
          </a:xfrm>
        </p:grpSpPr>
        <p:pic>
          <p:nvPicPr>
            <p:cNvPr id="6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8175" y="5439010"/>
              <a:ext cx="1573297" cy="158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5" name="Rectangle 64"/>
            <p:cNvSpPr/>
            <p:nvPr/>
          </p:nvSpPr>
          <p:spPr>
            <a:xfrm>
              <a:off x="2978175" y="5768885"/>
              <a:ext cx="1573297" cy="8774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551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生徒随時</a:t>
              </a:r>
            </a:p>
            <a:p>
              <a:pPr algn="ctr"/>
              <a:r>
                <a:rPr lang="zh-CN" altLang="en-US" sz="2551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募集中</a:t>
              </a:r>
              <a:r>
                <a:rPr lang="en-US" altLang="zh-CN" sz="2551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!!</a:t>
              </a:r>
              <a:endParaRPr lang="zh-CN" altLang="en-US" sz="2551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2457450" y="691557"/>
            <a:ext cx="2444900" cy="11826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17" dirty="0">
                <a:solidFill>
                  <a:srgbClr val="3D62AD"/>
                </a:solidFill>
                <a:latin typeface="MS PGothic" pitchFamily="34" charset="-128"/>
                <a:ea typeface="MS PGothic" pitchFamily="34" charset="-128"/>
              </a:rPr>
              <a:t>★スタート日が同じ</a:t>
            </a:r>
          </a:p>
          <a:p>
            <a:pPr>
              <a:tabLst>
                <a:tab pos="171450" algn="l"/>
              </a:tabLst>
            </a:pPr>
            <a:r>
              <a:rPr lang="en-US" altLang="ja-JP" sz="1417" dirty="0">
                <a:solidFill>
                  <a:srgbClr val="3D62AD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1417" dirty="0">
                <a:solidFill>
                  <a:srgbClr val="3D62AD"/>
                </a:solidFill>
                <a:latin typeface="MS PGothic" pitchFamily="34" charset="-128"/>
                <a:ea typeface="MS PGothic" pitchFamily="34" charset="-128"/>
              </a:rPr>
              <a:t>だから安心です。</a:t>
            </a:r>
          </a:p>
          <a:p>
            <a:endParaRPr lang="ja-JP" altLang="en-US" sz="1417" dirty="0">
              <a:latin typeface="MS PGothic" pitchFamily="34" charset="-128"/>
              <a:ea typeface="MS PGothic" pitchFamily="34" charset="-128"/>
            </a:endParaRPr>
          </a:p>
          <a:p>
            <a:r>
              <a:rPr lang="ja-JP" altLang="en-US" sz="1417" dirty="0">
                <a:solidFill>
                  <a:srgbClr val="EA5C58"/>
                </a:solidFill>
                <a:latin typeface="MS PGothic" pitchFamily="34" charset="-128"/>
                <a:ea typeface="MS PGothic" pitchFamily="34" charset="-128"/>
              </a:rPr>
              <a:t>★個人別に目標を立てるので</a:t>
            </a:r>
          </a:p>
          <a:p>
            <a:pPr>
              <a:tabLst>
                <a:tab pos="161925" algn="l"/>
              </a:tabLst>
            </a:pPr>
            <a:r>
              <a:rPr lang="en-US" altLang="ja-JP" sz="1417" dirty="0">
                <a:solidFill>
                  <a:srgbClr val="EA5C58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1417" dirty="0">
                <a:solidFill>
                  <a:srgbClr val="EA5C58"/>
                </a:solidFill>
                <a:latin typeface="MS PGothic" pitchFamily="34" charset="-128"/>
                <a:ea typeface="MS PGothic" pitchFamily="34" charset="-128"/>
              </a:rPr>
              <a:t>無理がありません。</a:t>
            </a:r>
            <a:endParaRPr lang="zh-CN" altLang="en-US" sz="1417" dirty="0">
              <a:solidFill>
                <a:srgbClr val="EA5C58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568264" y="2001910"/>
            <a:ext cx="2050175" cy="1400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17" dirty="0">
                <a:solidFill>
                  <a:srgbClr val="00A85F"/>
                </a:solidFill>
                <a:latin typeface="MS PGothic" pitchFamily="34" charset="-128"/>
                <a:ea typeface="MS PGothic" pitchFamily="34" charset="-128"/>
              </a:rPr>
              <a:t>★現役のアスリートが</a:t>
            </a:r>
          </a:p>
          <a:p>
            <a:pPr>
              <a:tabLst>
                <a:tab pos="180975" algn="l"/>
              </a:tabLst>
            </a:pPr>
            <a:r>
              <a:rPr lang="en-US" altLang="ja-JP" sz="1417" dirty="0">
                <a:solidFill>
                  <a:srgbClr val="00A85F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1417" dirty="0">
                <a:solidFill>
                  <a:srgbClr val="00A85F"/>
                </a:solidFill>
                <a:latin typeface="MS PGothic" pitchFamily="34" charset="-128"/>
                <a:ea typeface="MS PGothic" pitchFamily="34" charset="-128"/>
              </a:rPr>
              <a:t>直接指導します。</a:t>
            </a:r>
          </a:p>
          <a:p>
            <a:pPr>
              <a:tabLst>
                <a:tab pos="180975" algn="l"/>
              </a:tabLst>
            </a:pPr>
            <a:endParaRPr lang="ja-JP" altLang="en-US" sz="1417" dirty="0">
              <a:latin typeface="MS PGothic" pitchFamily="34" charset="-128"/>
              <a:ea typeface="MS PGothic" pitchFamily="34" charset="-128"/>
            </a:endParaRPr>
          </a:p>
          <a:p>
            <a:pPr>
              <a:tabLst>
                <a:tab pos="180975" algn="l"/>
              </a:tabLst>
            </a:pPr>
            <a:r>
              <a:rPr lang="ja-JP" altLang="en-US" sz="1417" dirty="0">
                <a:solidFill>
                  <a:srgbClr val="00AEDD"/>
                </a:solidFill>
                <a:latin typeface="MS PGothic" pitchFamily="34" charset="-128"/>
                <a:ea typeface="MS PGothic" pitchFamily="34" charset="-128"/>
              </a:rPr>
              <a:t>★柔軟性・バランス力・</a:t>
            </a:r>
          </a:p>
          <a:p>
            <a:pPr>
              <a:tabLst>
                <a:tab pos="180975" algn="l"/>
              </a:tabLst>
            </a:pPr>
            <a:r>
              <a:rPr lang="en-US" altLang="ja-JP" sz="1417" dirty="0">
                <a:solidFill>
                  <a:srgbClr val="00AEDD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1417" dirty="0">
                <a:solidFill>
                  <a:srgbClr val="00AEDD"/>
                </a:solidFill>
                <a:latin typeface="MS PGothic" pitchFamily="34" charset="-128"/>
                <a:ea typeface="MS PGothic" pitchFamily="34" charset="-128"/>
              </a:rPr>
              <a:t>瞬発力を高めて、</a:t>
            </a:r>
            <a:br>
              <a:rPr lang="en-US" altLang="ja-JP" sz="1417" dirty="0">
                <a:solidFill>
                  <a:srgbClr val="00AEDD"/>
                </a:solidFill>
                <a:latin typeface="MS PGothic" pitchFamily="34" charset="-128"/>
                <a:ea typeface="MS PGothic" pitchFamily="34" charset="-128"/>
              </a:rPr>
            </a:br>
            <a:r>
              <a:rPr lang="en-US" altLang="ja-JP" sz="1417" dirty="0">
                <a:solidFill>
                  <a:srgbClr val="00AEDD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1417" dirty="0">
                <a:solidFill>
                  <a:srgbClr val="00AEDD"/>
                </a:solidFill>
                <a:latin typeface="MS PGothic" pitchFamily="34" charset="-128"/>
                <a:ea typeface="MS PGothic" pitchFamily="34" charset="-128"/>
              </a:rPr>
              <a:t>ケガ予防にも！！</a:t>
            </a:r>
            <a:endParaRPr lang="zh-CN" altLang="en-US" sz="1417" dirty="0">
              <a:solidFill>
                <a:srgbClr val="00AEDD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62228" y="4273938"/>
            <a:ext cx="1409700" cy="9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40" dirty="0">
                <a:latin typeface="MS PGothic" pitchFamily="34" charset="-128"/>
                <a:ea typeface="MS PGothic" pitchFamily="34" charset="-128"/>
              </a:rPr>
              <a:t>［カリキュラム］</a:t>
            </a:r>
          </a:p>
          <a:p>
            <a:r>
              <a:rPr lang="ja-JP" altLang="en-US" sz="1488" dirty="0">
                <a:latin typeface="MS PGothic" pitchFamily="34" charset="-128"/>
                <a:ea typeface="MS PGothic" pitchFamily="34" charset="-128"/>
              </a:rPr>
              <a:t>■ マット運動</a:t>
            </a:r>
          </a:p>
          <a:p>
            <a:r>
              <a:rPr lang="ja-JP" altLang="en-US" sz="1488" dirty="0">
                <a:latin typeface="MS PGothic" pitchFamily="34" charset="-128"/>
                <a:ea typeface="MS PGothic" pitchFamily="34" charset="-128"/>
              </a:rPr>
              <a:t>■ とび箱</a:t>
            </a:r>
          </a:p>
          <a:p>
            <a:r>
              <a:rPr lang="ja-JP" altLang="en-US" sz="1488" dirty="0">
                <a:latin typeface="MS PGothic" pitchFamily="34" charset="-128"/>
                <a:ea typeface="MS PGothic" pitchFamily="34" charset="-128"/>
              </a:rPr>
              <a:t>■ 縄跳び</a:t>
            </a:r>
            <a:endParaRPr lang="zh-CN" altLang="en-US" sz="1488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99501" y="4178688"/>
            <a:ext cx="1466850" cy="942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88" dirty="0">
                <a:latin typeface="MS PGothic" pitchFamily="34" charset="-128"/>
                <a:ea typeface="MS PGothic" pitchFamily="34" charset="-128"/>
              </a:rPr>
              <a:t>１回４５分</a:t>
            </a:r>
          </a:p>
          <a:p>
            <a:r>
              <a:rPr lang="zh-CN" altLang="en-US" sz="2551" dirty="0">
                <a:latin typeface="MS PGothic" pitchFamily="34" charset="-128"/>
                <a:ea typeface="MS PGothic" pitchFamily="34" charset="-128"/>
              </a:rPr>
              <a:t>￥</a:t>
            </a:r>
            <a:r>
              <a:rPr lang="en-US" altLang="zh-CN" sz="2551" dirty="0">
                <a:latin typeface="MS PGothic" pitchFamily="34" charset="-128"/>
                <a:ea typeface="MS PGothic" pitchFamily="34" charset="-128"/>
              </a:rPr>
              <a:t>5,000</a:t>
            </a:r>
          </a:p>
          <a:p>
            <a:r>
              <a:rPr lang="zh-CN" altLang="en-US" sz="1488" dirty="0">
                <a:latin typeface="MS PGothic" pitchFamily="34" charset="-128"/>
                <a:ea typeface="MS PGothic" pitchFamily="34" charset="-128"/>
              </a:rPr>
              <a:t>（月４回）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55003" y="5491300"/>
            <a:ext cx="2400300" cy="406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41" dirty="0">
                <a:latin typeface="MS PGothic" pitchFamily="34" charset="-128"/>
                <a:ea typeface="MS PGothic" pitchFamily="34" charset="-128"/>
              </a:rPr>
              <a:t>アスクル体操教室</a:t>
            </a:r>
            <a:endParaRPr lang="zh-CN" altLang="en-US" sz="204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55003" y="5915454"/>
            <a:ext cx="3342297" cy="842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17" dirty="0">
                <a:latin typeface="MS PGothic" pitchFamily="34" charset="-128"/>
                <a:ea typeface="MS PGothic" pitchFamily="34" charset="-128"/>
              </a:rPr>
              <a:t>まずはお電話を</a:t>
            </a:r>
          </a:p>
          <a:p>
            <a:r>
              <a:rPr lang="en-US" altLang="ja-JP" sz="2041" dirty="0">
                <a:latin typeface="MS PGothic" pitchFamily="34" charset="-128"/>
                <a:ea typeface="MS PGothic" pitchFamily="34" charset="-128"/>
              </a:rPr>
              <a:t>03-1234-1111</a:t>
            </a:r>
          </a:p>
          <a:p>
            <a:r>
              <a:rPr lang="en-US" altLang="ja-JP" sz="1417" dirty="0">
                <a:latin typeface="MS PGothic" pitchFamily="34" charset="-128"/>
                <a:ea typeface="MS PGothic" pitchFamily="34" charset="-128"/>
              </a:rPr>
              <a:t>〒135-0061  </a:t>
            </a:r>
            <a:r>
              <a:rPr lang="ja-JP" altLang="en-US" sz="1417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ja-JP" sz="1417" dirty="0"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417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55003" y="6950817"/>
            <a:ext cx="4184650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88" dirty="0">
                <a:latin typeface="MS PGothic" pitchFamily="34" charset="-128"/>
                <a:ea typeface="MS PGothic" pitchFamily="34" charset="-128"/>
              </a:rPr>
              <a:t>★大人のパーソナルトレーニング同時募集！</a:t>
            </a:r>
            <a:r>
              <a:rPr lang="en-US" altLang="ja-JP" sz="1488" dirty="0">
                <a:latin typeface="MS PGothic" pitchFamily="34" charset="-128"/>
                <a:ea typeface="MS PGothic" pitchFamily="34" charset="-128"/>
              </a:rPr>
              <a:t>!</a:t>
            </a:r>
            <a:endParaRPr lang="zh-CN" altLang="en-US" sz="1488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113" y="261462"/>
            <a:ext cx="1838716" cy="17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TextBox 59"/>
          <p:cNvSpPr txBox="1"/>
          <p:nvPr/>
        </p:nvSpPr>
        <p:spPr>
          <a:xfrm rot="720000">
            <a:off x="9138233" y="731394"/>
            <a:ext cx="1364476" cy="7989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296" b="1" dirty="0">
                <a:solidFill>
                  <a:srgbClr val="157E55"/>
                </a:solidFill>
                <a:latin typeface="MS PGothic" pitchFamily="34" charset="-128"/>
                <a:ea typeface="MS PGothic" pitchFamily="34" charset="-128"/>
              </a:rPr>
              <a:t>無料体験</a:t>
            </a:r>
          </a:p>
          <a:p>
            <a:r>
              <a:rPr lang="zh-TW" altLang="en-US" sz="2296" b="1" dirty="0">
                <a:solidFill>
                  <a:srgbClr val="157E55"/>
                </a:solidFill>
                <a:latin typeface="MS PGothic" pitchFamily="34" charset="-128"/>
                <a:ea typeface="MS PGothic" pitchFamily="34" charset="-128"/>
              </a:rPr>
              <a:t>実施中</a:t>
            </a:r>
            <a:r>
              <a:rPr lang="en-US" altLang="zh-TW" sz="2296" b="1" dirty="0">
                <a:solidFill>
                  <a:srgbClr val="157E55"/>
                </a:solidFill>
                <a:latin typeface="MS PGothic" pitchFamily="34" charset="-128"/>
                <a:ea typeface="MS PGothic" pitchFamily="34" charset="-128"/>
              </a:rPr>
              <a:t>!!</a:t>
            </a:r>
            <a:endParaRPr lang="zh-CN" altLang="en-US" sz="2296" b="1" dirty="0">
              <a:solidFill>
                <a:srgbClr val="157E55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</a:spPr>
      <a:bodyPr wrap="none" rtlCol="0" anchor="ctr">
        <a:sp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177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2016-07-14T10:54:55Z</dcterms:created>
  <dcterms:modified xsi:type="dcterms:W3CDTF">2017-03-07T10:11:33Z</dcterms:modified>
</cp:coreProperties>
</file>