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trictFirstAndLastChars="0" saveSubsetFonts="1">
  <p:sldMasterIdLst>
    <p:sldMasterId id="2147483676" r:id="rId1"/>
  </p:sldMasterIdLst>
  <p:notesMasterIdLst>
    <p:notesMasterId r:id="rId4"/>
  </p:notesMasterIdLst>
  <p:handoutMasterIdLst>
    <p:handoutMasterId r:id="rId5"/>
  </p:handoutMasterIdLst>
  <p:sldIdLst>
    <p:sldId id="260" r:id="rId2"/>
    <p:sldId id="261" r:id="rId3"/>
  </p:sldIdLst>
  <p:sldSz cx="7775575" cy="10907713"/>
  <p:notesSz cx="7318375" cy="10450513"/>
  <p:kinsoku lang="ja-JP" invalStChars="、。，．・：；？！゛゜ヽヾゝゞ々ー’”）〕］｝〉》」』】°‰′″℃￠％ぁぃぅぇぉっゃゅょゎァィゥェォッャュョヮヵヶ!%),.:;?]}｡｣､･ｧｨｩｪｫｬｭｮｯｰﾞﾟ" invalEndChars="‘“（〔［｛〈《「『【￥＄$([\{｢￡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92">
          <p15:clr>
            <a:srgbClr val="A4A3A4"/>
          </p15:clr>
        </p15:guide>
        <p15:guide id="2" pos="2305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AA3DC"/>
    <a:srgbClr val="00B4ED"/>
    <a:srgbClr val="E9599B"/>
    <a:srgbClr val="EF8DB9"/>
    <a:srgbClr val="F8AC5C"/>
    <a:srgbClr val="8EC76B"/>
    <a:srgbClr val="FFE9AB"/>
    <a:srgbClr val="646567"/>
    <a:srgbClr val="EB6D9A"/>
    <a:srgbClr val="6FBA2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スタイル (中間)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616DA210-FB5B-4158-B5E0-FEB733F419BA}" styleName="スタイル (淡色)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063" autoAdjust="0"/>
    <p:restoredTop sz="99599" autoAdjust="0"/>
  </p:normalViewPr>
  <p:slideViewPr>
    <p:cSldViewPr snapToGrid="0">
      <p:cViewPr varScale="1">
        <p:scale>
          <a:sx n="50" d="100"/>
          <a:sy n="50" d="100"/>
        </p:scale>
        <p:origin x="1900" y="28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70" d="100"/>
          <a:sy n="70" d="100"/>
        </p:scale>
        <p:origin x="-2148" y="-108"/>
      </p:cViewPr>
      <p:guideLst>
        <p:guide orient="horz" pos="3292"/>
        <p:guide pos="2305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3" y="0"/>
            <a:ext cx="3171825" cy="522288"/>
          </a:xfrm>
          <a:prstGeom prst="rect">
            <a:avLst/>
          </a:prstGeom>
        </p:spPr>
        <p:txBody>
          <a:bodyPr vert="horz" lIns="91417" tIns="45709" rIns="91417" bIns="45709" rtlCol="0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4144965" y="0"/>
            <a:ext cx="3171825" cy="522288"/>
          </a:xfrm>
          <a:prstGeom prst="rect">
            <a:avLst/>
          </a:prstGeom>
        </p:spPr>
        <p:txBody>
          <a:bodyPr vert="horz" lIns="91417" tIns="45709" rIns="91417" bIns="45709" rtlCol="0"/>
          <a:lstStyle>
            <a:lvl1pPr algn="r">
              <a:defRPr sz="1100"/>
            </a:lvl1pPr>
          </a:lstStyle>
          <a:p>
            <a:fld id="{EA4C0380-2DE9-498B-B68D-60B46204BA80}" type="datetimeFigureOut">
              <a:rPr kumimoji="1" lang="ja-JP" altLang="en-US" smtClean="0"/>
              <a:t>2017/2/21</a:t>
            </a:fld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3" y="9926641"/>
            <a:ext cx="3171825" cy="522287"/>
          </a:xfrm>
          <a:prstGeom prst="rect">
            <a:avLst/>
          </a:prstGeom>
        </p:spPr>
        <p:txBody>
          <a:bodyPr vert="horz" lIns="91417" tIns="45709" rIns="91417" bIns="45709" rtlCol="0" anchor="b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4144965" y="9926641"/>
            <a:ext cx="3171825" cy="522287"/>
          </a:xfrm>
          <a:prstGeom prst="rect">
            <a:avLst/>
          </a:prstGeom>
        </p:spPr>
        <p:txBody>
          <a:bodyPr vert="horz" lIns="91417" tIns="45709" rIns="91417" bIns="45709" rtlCol="0" anchor="b"/>
          <a:lstStyle>
            <a:lvl1pPr algn="r">
              <a:defRPr sz="1100"/>
            </a:lvl1pPr>
          </a:lstStyle>
          <a:p>
            <a:fld id="{78A262EF-70DF-4926-8929-0A60A2E81DC8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8540521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5" y="1"/>
            <a:ext cx="3171295" cy="524339"/>
          </a:xfrm>
          <a:prstGeom prst="rect">
            <a:avLst/>
          </a:prstGeom>
        </p:spPr>
        <p:txBody>
          <a:bodyPr vert="horz" lIns="97141" tIns="48571" rIns="97141" bIns="48571" rtlCol="0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91" y="1"/>
            <a:ext cx="3171295" cy="524339"/>
          </a:xfrm>
          <a:prstGeom prst="rect">
            <a:avLst/>
          </a:prstGeom>
        </p:spPr>
        <p:txBody>
          <a:bodyPr vert="horz" lIns="97141" tIns="48571" rIns="97141" bIns="48571" rtlCol="0"/>
          <a:lstStyle>
            <a:lvl1pPr algn="r">
              <a:defRPr sz="1100"/>
            </a:lvl1pPr>
          </a:lstStyle>
          <a:p>
            <a:fld id="{70F99883-74AE-4A2C-81B7-5B86A08198C0}" type="datetimeFigureOut">
              <a:rPr kumimoji="1" lang="ja-JP" altLang="en-US" smtClean="0"/>
              <a:t>2017/2/21</a:t>
            </a:fld>
            <a:endParaRPr kumimoji="1" lang="ja-JP" altLang="en-US" dirty="0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41" tIns="48571" rIns="97141" bIns="48571" rtlCol="0" anchor="ctr"/>
          <a:lstStyle/>
          <a:p>
            <a:endParaRPr lang="ja-JP" altLang="en-US" dirty="0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1"/>
            <a:ext cx="5854700" cy="4114889"/>
          </a:xfrm>
          <a:prstGeom prst="rect">
            <a:avLst/>
          </a:prstGeom>
        </p:spPr>
        <p:txBody>
          <a:bodyPr vert="horz" lIns="97141" tIns="48571" rIns="97141" bIns="48571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5" y="9926178"/>
            <a:ext cx="3171295" cy="524338"/>
          </a:xfrm>
          <a:prstGeom prst="rect">
            <a:avLst/>
          </a:prstGeom>
        </p:spPr>
        <p:txBody>
          <a:bodyPr vert="horz" lIns="97141" tIns="48571" rIns="97141" bIns="48571" rtlCol="0" anchor="b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91" y="9926178"/>
            <a:ext cx="3171295" cy="524338"/>
          </a:xfrm>
          <a:prstGeom prst="rect">
            <a:avLst/>
          </a:prstGeom>
        </p:spPr>
        <p:txBody>
          <a:bodyPr vert="horz" lIns="97141" tIns="48571" rIns="97141" bIns="48571" rtlCol="0" anchor="b"/>
          <a:lstStyle>
            <a:lvl1pPr algn="r">
              <a:defRPr sz="11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 dirty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dirty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 dirty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dirty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正方形/長方形 23"/>
          <p:cNvSpPr/>
          <p:nvPr/>
        </p:nvSpPr>
        <p:spPr>
          <a:xfrm>
            <a:off x="-213" y="0"/>
            <a:ext cx="7776000" cy="10907713"/>
          </a:xfrm>
          <a:prstGeom prst="rect">
            <a:avLst/>
          </a:prstGeom>
          <a:solidFill>
            <a:srgbClr val="FFE9A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6" name="正方形/長方形 25"/>
          <p:cNvSpPr/>
          <p:nvPr/>
        </p:nvSpPr>
        <p:spPr>
          <a:xfrm>
            <a:off x="-213" y="9646444"/>
            <a:ext cx="7776000" cy="1261269"/>
          </a:xfrm>
          <a:prstGeom prst="rect">
            <a:avLst/>
          </a:prstGeom>
          <a:solidFill>
            <a:srgbClr val="8EC7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20" name="図 1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8697" y="2836455"/>
            <a:ext cx="3316231" cy="4154432"/>
          </a:xfrm>
          <a:prstGeom prst="rect">
            <a:avLst/>
          </a:prstGeom>
        </p:spPr>
      </p:pic>
      <p:pic>
        <p:nvPicPr>
          <p:cNvPr id="18" name="図 1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02428" y="2836455"/>
            <a:ext cx="3316231" cy="4154432"/>
          </a:xfrm>
          <a:prstGeom prst="rect">
            <a:avLst/>
          </a:prstGeom>
        </p:spPr>
      </p:pic>
      <p:pic>
        <p:nvPicPr>
          <p:cNvPr id="2" name="図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8390" y="782099"/>
            <a:ext cx="6071628" cy="2054356"/>
          </a:xfrm>
          <a:prstGeom prst="rect">
            <a:avLst/>
          </a:prstGeom>
        </p:spPr>
      </p:pic>
      <p:sp>
        <p:nvSpPr>
          <p:cNvPr id="3" name="正方形/長方形 2"/>
          <p:cNvSpPr/>
          <p:nvPr/>
        </p:nvSpPr>
        <p:spPr>
          <a:xfrm>
            <a:off x="2640417" y="440498"/>
            <a:ext cx="2654573" cy="30867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r>
              <a:rPr lang="ja-JP" altLang="en-US" sz="2000" dirty="0">
                <a:solidFill>
                  <a:srgbClr val="646567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アスクル介護サービスの</a:t>
            </a:r>
          </a:p>
        </p:txBody>
      </p:sp>
      <p:sp>
        <p:nvSpPr>
          <p:cNvPr id="4" name="正方形/長方形 3"/>
          <p:cNvSpPr/>
          <p:nvPr/>
        </p:nvSpPr>
        <p:spPr>
          <a:xfrm>
            <a:off x="2332832" y="2234373"/>
            <a:ext cx="3122612" cy="45236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ts val="1900"/>
              </a:lnSpc>
            </a:pPr>
            <a:r>
              <a:rPr lang="ja-JP" altLang="en-US" sz="1200" dirty="0">
                <a:solidFill>
                  <a:srgbClr val="646567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きめ細かいサービスと、安心のスタッフ体制で、</a:t>
            </a:r>
            <a:endParaRPr lang="en-US" altLang="ja-JP" sz="1200" dirty="0">
              <a:solidFill>
                <a:srgbClr val="646567"/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  <a:p>
            <a:pPr algn="ctr">
              <a:lnSpc>
                <a:spcPts val="1900"/>
              </a:lnSpc>
            </a:pPr>
            <a:r>
              <a:rPr lang="ja-JP" altLang="en-US" sz="1200" dirty="0">
                <a:solidFill>
                  <a:srgbClr val="646567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ご利用のみなさまの快適な生活をお約束します。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1559015" y="3449160"/>
            <a:ext cx="1128514" cy="33855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r>
              <a:rPr lang="ja-JP" altLang="en-US" sz="22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生活援助</a:t>
            </a:r>
          </a:p>
        </p:txBody>
      </p:sp>
      <p:sp>
        <p:nvSpPr>
          <p:cNvPr id="6" name="正方形/長方形 5"/>
          <p:cNvSpPr/>
          <p:nvPr/>
        </p:nvSpPr>
        <p:spPr>
          <a:xfrm>
            <a:off x="999322" y="3910773"/>
            <a:ext cx="2270928" cy="38472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ts val="1500"/>
              </a:lnSpc>
            </a:pPr>
            <a:r>
              <a:rPr lang="ja-JP" altLang="en-US" sz="10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ケアスタッフがご利用者様に代わって、</a:t>
            </a:r>
            <a:endParaRPr lang="en-US" altLang="ja-JP" sz="1000" dirty="0">
              <a:solidFill>
                <a:schemeClr val="bg1"/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  <a:p>
            <a:pPr algn="ctr">
              <a:lnSpc>
                <a:spcPts val="1500"/>
              </a:lnSpc>
            </a:pPr>
            <a:r>
              <a:rPr lang="ja-JP" altLang="en-US" sz="10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日常生活のあらゆるサポートを行います。</a:t>
            </a:r>
          </a:p>
        </p:txBody>
      </p:sp>
      <p:sp>
        <p:nvSpPr>
          <p:cNvPr id="7" name="正方形/長方形 6"/>
          <p:cNvSpPr/>
          <p:nvPr/>
        </p:nvSpPr>
        <p:spPr>
          <a:xfrm>
            <a:off x="1023135" y="4525488"/>
            <a:ext cx="1508426" cy="233397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fontAlgn="ctr">
              <a:lnSpc>
                <a:spcPts val="2200"/>
              </a:lnSpc>
            </a:pPr>
            <a:r>
              <a:rPr lang="ja-JP" altLang="en-US" sz="1400" dirty="0">
                <a:solidFill>
                  <a:srgbClr val="EF8DB9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■</a:t>
            </a:r>
            <a:r>
              <a:rPr lang="ja-JP" altLang="en-US" sz="1800" dirty="0">
                <a:solidFill>
                  <a:srgbClr val="646567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サービス内容</a:t>
            </a:r>
            <a:endParaRPr lang="en-US" altLang="ja-JP" sz="1800" dirty="0">
              <a:solidFill>
                <a:srgbClr val="646567"/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  <a:p>
            <a:pPr fontAlgn="ctr">
              <a:lnSpc>
                <a:spcPts val="2000"/>
              </a:lnSpc>
            </a:pPr>
            <a:r>
              <a:rPr lang="ja-JP" altLang="en-US" sz="1400" dirty="0">
                <a:solidFill>
                  <a:srgbClr val="646567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・清掃 </a:t>
            </a:r>
            <a:endParaRPr lang="en-US" altLang="ja-JP" sz="1400" dirty="0">
              <a:solidFill>
                <a:srgbClr val="646567"/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  <a:p>
            <a:pPr fontAlgn="ctr">
              <a:lnSpc>
                <a:spcPts val="2000"/>
              </a:lnSpc>
            </a:pPr>
            <a:r>
              <a:rPr lang="ja-JP" altLang="en-US" sz="1400" dirty="0">
                <a:solidFill>
                  <a:srgbClr val="646567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・調理</a:t>
            </a:r>
            <a:endParaRPr lang="en-US" altLang="ja-JP" sz="1400" dirty="0">
              <a:solidFill>
                <a:srgbClr val="646567"/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  <a:p>
            <a:pPr fontAlgn="ctr">
              <a:lnSpc>
                <a:spcPts val="2000"/>
              </a:lnSpc>
            </a:pPr>
            <a:r>
              <a:rPr lang="ja-JP" altLang="en-US" sz="1400" dirty="0">
                <a:solidFill>
                  <a:srgbClr val="646567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・買い物</a:t>
            </a:r>
            <a:endParaRPr lang="en-US" altLang="ja-JP" sz="1400" dirty="0">
              <a:solidFill>
                <a:srgbClr val="646567"/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  <a:p>
            <a:pPr fontAlgn="ctr">
              <a:lnSpc>
                <a:spcPts val="2000"/>
              </a:lnSpc>
            </a:pPr>
            <a:r>
              <a:rPr lang="ja-JP" altLang="en-US" sz="1400" dirty="0">
                <a:solidFill>
                  <a:srgbClr val="646567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・衣類の洗濯</a:t>
            </a:r>
            <a:endParaRPr lang="en-US" altLang="ja-JP" sz="1400" dirty="0">
              <a:solidFill>
                <a:srgbClr val="646567"/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  <a:p>
            <a:pPr fontAlgn="ctr">
              <a:lnSpc>
                <a:spcPts val="2000"/>
              </a:lnSpc>
            </a:pPr>
            <a:r>
              <a:rPr lang="ja-JP" altLang="en-US" sz="1400" dirty="0">
                <a:solidFill>
                  <a:srgbClr val="646567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・アイロンがけ</a:t>
            </a:r>
            <a:endParaRPr lang="en-US" altLang="ja-JP" sz="1400" dirty="0">
              <a:solidFill>
                <a:srgbClr val="646567"/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  <a:p>
            <a:pPr fontAlgn="ctr">
              <a:lnSpc>
                <a:spcPts val="2000"/>
              </a:lnSpc>
            </a:pPr>
            <a:r>
              <a:rPr lang="ja-JP" altLang="en-US" sz="1400" dirty="0">
                <a:solidFill>
                  <a:srgbClr val="646567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・整理整頓</a:t>
            </a:r>
            <a:endParaRPr lang="en-US" altLang="ja-JP" sz="1400" dirty="0">
              <a:solidFill>
                <a:srgbClr val="646567"/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  <a:p>
            <a:pPr fontAlgn="ctr">
              <a:lnSpc>
                <a:spcPts val="2000"/>
              </a:lnSpc>
            </a:pPr>
            <a:r>
              <a:rPr lang="ja-JP" altLang="en-US" sz="1400" dirty="0">
                <a:solidFill>
                  <a:srgbClr val="646567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・薬の受け取り</a:t>
            </a:r>
            <a:endParaRPr lang="en-US" altLang="ja-JP" sz="1400" dirty="0">
              <a:solidFill>
                <a:srgbClr val="646567"/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  <a:p>
            <a:pPr fontAlgn="ctr">
              <a:lnSpc>
                <a:spcPts val="2000"/>
              </a:lnSpc>
            </a:pPr>
            <a:r>
              <a:rPr lang="ja-JP" altLang="en-US" sz="1400" dirty="0">
                <a:solidFill>
                  <a:srgbClr val="646567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・安否の報告</a:t>
            </a:r>
          </a:p>
        </p:txBody>
      </p:sp>
      <p:sp>
        <p:nvSpPr>
          <p:cNvPr id="8" name="正方形/長方形 7"/>
          <p:cNvSpPr/>
          <p:nvPr/>
        </p:nvSpPr>
        <p:spPr>
          <a:xfrm>
            <a:off x="5078510" y="3449160"/>
            <a:ext cx="1123858" cy="33855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ja-JP" altLang="en-US" sz="22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身体介護　</a:t>
            </a:r>
          </a:p>
        </p:txBody>
      </p:sp>
      <p:sp>
        <p:nvSpPr>
          <p:cNvPr id="9" name="正方形/長方形 8"/>
          <p:cNvSpPr/>
          <p:nvPr/>
        </p:nvSpPr>
        <p:spPr>
          <a:xfrm>
            <a:off x="4419612" y="3910773"/>
            <a:ext cx="2527300" cy="384721"/>
          </a:xfrm>
          <a:prstGeom prst="rect">
            <a:avLst/>
          </a:prstGeom>
          <a:ln>
            <a:noFill/>
          </a:ln>
        </p:spPr>
        <p:txBody>
          <a:bodyPr wrap="square" lIns="0" tIns="0" rIns="0" bIns="0">
            <a:spAutoFit/>
          </a:bodyPr>
          <a:lstStyle/>
          <a:p>
            <a:pPr algn="ctr">
              <a:lnSpc>
                <a:spcPts val="1500"/>
              </a:lnSpc>
            </a:pPr>
            <a:r>
              <a:rPr lang="ja-JP" altLang="en-US" sz="10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食事・排泄・歩行など、生活の介助が</a:t>
            </a:r>
            <a:endParaRPr lang="en-US" altLang="ja-JP" sz="1000" dirty="0">
              <a:solidFill>
                <a:schemeClr val="bg1"/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  <a:p>
            <a:pPr algn="ctr">
              <a:lnSpc>
                <a:spcPts val="1500"/>
              </a:lnSpc>
            </a:pPr>
            <a:r>
              <a:rPr lang="ja-JP" altLang="en-US" sz="10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必要な方のお手伝いをケアスタッフが行います。</a:t>
            </a:r>
          </a:p>
        </p:txBody>
      </p:sp>
      <p:sp>
        <p:nvSpPr>
          <p:cNvPr id="10" name="正方形/長方形 9"/>
          <p:cNvSpPr/>
          <p:nvPr/>
        </p:nvSpPr>
        <p:spPr>
          <a:xfrm>
            <a:off x="4475944" y="4525488"/>
            <a:ext cx="1521250" cy="156453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fontAlgn="ctr">
              <a:lnSpc>
                <a:spcPts val="2200"/>
              </a:lnSpc>
            </a:pPr>
            <a:r>
              <a:rPr lang="ja-JP" altLang="en-US" sz="1400" dirty="0">
                <a:solidFill>
                  <a:srgbClr val="00B4ED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■</a:t>
            </a:r>
            <a:r>
              <a:rPr lang="ja-JP" altLang="en-US" sz="1800" dirty="0">
                <a:solidFill>
                  <a:srgbClr val="646567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サービス内容</a:t>
            </a:r>
            <a:endParaRPr lang="en-US" altLang="ja-JP" sz="1800" dirty="0">
              <a:solidFill>
                <a:srgbClr val="646567"/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  <a:p>
            <a:pPr fontAlgn="ctr">
              <a:lnSpc>
                <a:spcPts val="2000"/>
              </a:lnSpc>
            </a:pPr>
            <a:r>
              <a:rPr lang="ja-JP" altLang="en-US" sz="1400" dirty="0">
                <a:solidFill>
                  <a:srgbClr val="646567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・食事の介助</a:t>
            </a:r>
            <a:endParaRPr lang="en-US" altLang="ja-JP" sz="1400" dirty="0">
              <a:solidFill>
                <a:srgbClr val="646567"/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  <a:p>
            <a:pPr fontAlgn="ctr">
              <a:lnSpc>
                <a:spcPts val="2000"/>
              </a:lnSpc>
            </a:pPr>
            <a:r>
              <a:rPr lang="ja-JP" altLang="en-US" sz="1400" dirty="0">
                <a:solidFill>
                  <a:srgbClr val="646567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・排泄の介助</a:t>
            </a:r>
            <a:endParaRPr lang="en-US" altLang="ja-JP" sz="1400" dirty="0">
              <a:solidFill>
                <a:srgbClr val="646567"/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  <a:p>
            <a:pPr fontAlgn="ctr">
              <a:lnSpc>
                <a:spcPts val="2000"/>
              </a:lnSpc>
            </a:pPr>
            <a:r>
              <a:rPr lang="ja-JP" altLang="en-US" sz="1400" dirty="0">
                <a:solidFill>
                  <a:srgbClr val="646567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・通院や服薬の介助</a:t>
            </a:r>
            <a:endParaRPr lang="en-US" altLang="ja-JP" sz="1400" dirty="0">
              <a:solidFill>
                <a:srgbClr val="646567"/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  <a:p>
            <a:pPr fontAlgn="ctr">
              <a:lnSpc>
                <a:spcPts val="2000"/>
              </a:lnSpc>
            </a:pPr>
            <a:r>
              <a:rPr lang="ja-JP" altLang="en-US" sz="1400" dirty="0">
                <a:solidFill>
                  <a:srgbClr val="646567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・外出の介助</a:t>
            </a:r>
            <a:endParaRPr lang="en-US" altLang="ja-JP" sz="1400" dirty="0">
              <a:solidFill>
                <a:srgbClr val="646567"/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  <a:p>
            <a:pPr fontAlgn="ctr">
              <a:lnSpc>
                <a:spcPts val="2000"/>
              </a:lnSpc>
            </a:pPr>
            <a:r>
              <a:rPr lang="ja-JP" altLang="en-US" sz="1400" dirty="0">
                <a:solidFill>
                  <a:srgbClr val="646567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・入浴の介助</a:t>
            </a:r>
          </a:p>
        </p:txBody>
      </p:sp>
      <p:sp>
        <p:nvSpPr>
          <p:cNvPr id="11" name="正方形/長方形 10"/>
          <p:cNvSpPr/>
          <p:nvPr/>
        </p:nvSpPr>
        <p:spPr>
          <a:xfrm>
            <a:off x="464550" y="7223600"/>
            <a:ext cx="1293624" cy="23083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r>
              <a:rPr lang="ja-JP" altLang="en-US" sz="1500" dirty="0">
                <a:solidFill>
                  <a:srgbClr val="646567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サービス料金表</a:t>
            </a:r>
          </a:p>
        </p:txBody>
      </p:sp>
      <p:graphicFrame>
        <p:nvGraphicFramePr>
          <p:cNvPr id="12" name="表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22987556"/>
              </p:ext>
            </p:extLst>
          </p:nvPr>
        </p:nvGraphicFramePr>
        <p:xfrm>
          <a:off x="495030" y="7535950"/>
          <a:ext cx="6837951" cy="1674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2793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7931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27931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500" dirty="0">
                          <a:solidFill>
                            <a:schemeClr val="bg1"/>
                          </a:solidFill>
                          <a:latin typeface="HGPｺﾞｼｯｸE" panose="020B0900000000000000" pitchFamily="50" charset="-128"/>
                          <a:ea typeface="HGPｺﾞｼｯｸE" panose="020B0900000000000000" pitchFamily="50" charset="-128"/>
                        </a:rPr>
                        <a:t>時間</a:t>
                      </a:r>
                      <a:r>
                        <a:rPr kumimoji="1" lang="en-US" altLang="ja-JP" sz="1500" dirty="0">
                          <a:solidFill>
                            <a:schemeClr val="bg1"/>
                          </a:solidFill>
                          <a:latin typeface="HGPｺﾞｼｯｸE" panose="020B0900000000000000" pitchFamily="50" charset="-128"/>
                          <a:ea typeface="HGPｺﾞｼｯｸE" panose="020B0900000000000000" pitchFamily="50" charset="-128"/>
                        </a:rPr>
                        <a:t>/</a:t>
                      </a:r>
                      <a:r>
                        <a:rPr kumimoji="1" lang="ja-JP" altLang="en-US" sz="1500" dirty="0">
                          <a:solidFill>
                            <a:schemeClr val="bg1"/>
                          </a:solidFill>
                          <a:latin typeface="HGPｺﾞｼｯｸE" panose="020B0900000000000000" pitchFamily="50" charset="-128"/>
                          <a:ea typeface="HGPｺﾞｼｯｸE" panose="020B0900000000000000" pitchFamily="50" charset="-128"/>
                        </a:rPr>
                        <a:t>サービス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8AC5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500" dirty="0">
                          <a:solidFill>
                            <a:schemeClr val="bg1"/>
                          </a:solidFill>
                          <a:latin typeface="HGPｺﾞｼｯｸE" panose="020B0900000000000000" pitchFamily="50" charset="-128"/>
                          <a:ea typeface="HGPｺﾞｼｯｸE" panose="020B0900000000000000" pitchFamily="50" charset="-128"/>
                        </a:rPr>
                        <a:t>生活援助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F8DB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500" dirty="0">
                          <a:solidFill>
                            <a:schemeClr val="bg1"/>
                          </a:solidFill>
                          <a:latin typeface="HGPｺﾞｼｯｸE" panose="020B0900000000000000" pitchFamily="50" charset="-128"/>
                          <a:ea typeface="HGPｺﾞｼｯｸE" panose="020B0900000000000000" pitchFamily="50" charset="-128"/>
                        </a:rPr>
                        <a:t>身体援助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4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5000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500" dirty="0">
                          <a:solidFill>
                            <a:schemeClr val="bg1"/>
                          </a:solidFill>
                          <a:latin typeface="HGPｺﾞｼｯｸE" panose="020B0900000000000000" pitchFamily="50" charset="-128"/>
                          <a:ea typeface="HGPｺﾞｼｯｸE" panose="020B0900000000000000" pitchFamily="50" charset="-128"/>
                        </a:rPr>
                        <a:t>00</a:t>
                      </a:r>
                      <a:r>
                        <a:rPr kumimoji="1" lang="ja-JP" altLang="en-US" sz="1500" dirty="0">
                          <a:solidFill>
                            <a:schemeClr val="bg1"/>
                          </a:solidFill>
                          <a:latin typeface="HGPｺﾞｼｯｸE" panose="020B0900000000000000" pitchFamily="50" charset="-128"/>
                          <a:ea typeface="HGPｺﾞｼｯｸE" panose="020B0900000000000000" pitchFamily="50" charset="-128"/>
                        </a:rPr>
                        <a:t>分未満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8AC5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>
                          <a:solidFill>
                            <a:srgbClr val="E9599B"/>
                          </a:solidFill>
                          <a:latin typeface="HGPｺﾞｼｯｸE" panose="020B0900000000000000" pitchFamily="50" charset="-128"/>
                          <a:ea typeface="HGPｺﾞｼｯｸE" panose="020B0900000000000000" pitchFamily="50" charset="-128"/>
                        </a:rPr>
                        <a:t>000</a:t>
                      </a:r>
                      <a:r>
                        <a:rPr kumimoji="1" lang="ja-JP" altLang="en-US" sz="2000" dirty="0">
                          <a:solidFill>
                            <a:srgbClr val="E9599B"/>
                          </a:solidFill>
                          <a:latin typeface="HGPｺﾞｼｯｸE" panose="020B0900000000000000" pitchFamily="50" charset="-128"/>
                          <a:ea typeface="HGPｺﾞｼｯｸE" panose="020B0900000000000000" pitchFamily="50" charset="-128"/>
                        </a:rPr>
                        <a:t>円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>
                          <a:solidFill>
                            <a:srgbClr val="3AA3DC"/>
                          </a:solidFill>
                          <a:latin typeface="HGPｺﾞｼｯｸE" panose="020B0900000000000000" pitchFamily="50" charset="-128"/>
                          <a:ea typeface="HGPｺﾞｼｯｸE" panose="020B0900000000000000" pitchFamily="50" charset="-128"/>
                        </a:rPr>
                        <a:t>000</a:t>
                      </a:r>
                      <a:r>
                        <a:rPr kumimoji="1" lang="ja-JP" altLang="en-US" sz="2000" dirty="0">
                          <a:solidFill>
                            <a:srgbClr val="3AA3DC"/>
                          </a:solidFill>
                          <a:latin typeface="HGPｺﾞｼｯｸE" panose="020B0900000000000000" pitchFamily="50" charset="-128"/>
                          <a:ea typeface="HGPｺﾞｼｯｸE" panose="020B0900000000000000" pitchFamily="50" charset="-128"/>
                        </a:rPr>
                        <a:t>円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5000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500" dirty="0">
                          <a:solidFill>
                            <a:schemeClr val="bg1"/>
                          </a:solidFill>
                          <a:latin typeface="HGPｺﾞｼｯｸE" panose="020B0900000000000000" pitchFamily="50" charset="-128"/>
                          <a:ea typeface="HGPｺﾞｼｯｸE" panose="020B0900000000000000" pitchFamily="50" charset="-128"/>
                        </a:rPr>
                        <a:t>00</a:t>
                      </a:r>
                      <a:r>
                        <a:rPr kumimoji="1" lang="ja-JP" altLang="en-US" sz="1500" dirty="0">
                          <a:solidFill>
                            <a:schemeClr val="bg1"/>
                          </a:solidFill>
                          <a:latin typeface="HGPｺﾞｼｯｸE" panose="020B0900000000000000" pitchFamily="50" charset="-128"/>
                          <a:ea typeface="HGPｺﾞｼｯｸE" panose="020B0900000000000000" pitchFamily="50" charset="-128"/>
                        </a:rPr>
                        <a:t>分～</a:t>
                      </a:r>
                      <a:r>
                        <a:rPr kumimoji="1" lang="en-US" altLang="ja-JP" sz="1500" dirty="0">
                          <a:solidFill>
                            <a:schemeClr val="bg1"/>
                          </a:solidFill>
                          <a:latin typeface="HGPｺﾞｼｯｸE" panose="020B0900000000000000" pitchFamily="50" charset="-128"/>
                          <a:ea typeface="HGPｺﾞｼｯｸE" panose="020B0900000000000000" pitchFamily="50" charset="-128"/>
                        </a:rPr>
                        <a:t>00</a:t>
                      </a:r>
                      <a:r>
                        <a:rPr kumimoji="1" lang="ja-JP" altLang="en-US" sz="1500" dirty="0">
                          <a:solidFill>
                            <a:schemeClr val="bg1"/>
                          </a:solidFill>
                          <a:latin typeface="HGPｺﾞｼｯｸE" panose="020B0900000000000000" pitchFamily="50" charset="-128"/>
                          <a:ea typeface="HGPｺﾞｼｯｸE" panose="020B0900000000000000" pitchFamily="50" charset="-128"/>
                        </a:rPr>
                        <a:t>分未満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8AC5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>
                          <a:solidFill>
                            <a:srgbClr val="E9599B"/>
                          </a:solidFill>
                          <a:latin typeface="HGPｺﾞｼｯｸE" panose="020B0900000000000000" pitchFamily="50" charset="-128"/>
                          <a:ea typeface="HGPｺﾞｼｯｸE" panose="020B0900000000000000" pitchFamily="50" charset="-128"/>
                        </a:rPr>
                        <a:t>000</a:t>
                      </a:r>
                      <a:r>
                        <a:rPr kumimoji="1" lang="ja-JP" altLang="en-US" sz="2000" dirty="0">
                          <a:solidFill>
                            <a:srgbClr val="E9599B"/>
                          </a:solidFill>
                          <a:latin typeface="HGPｺﾞｼｯｸE" panose="020B0900000000000000" pitchFamily="50" charset="-128"/>
                          <a:ea typeface="HGPｺﾞｼｯｸE" panose="020B0900000000000000" pitchFamily="50" charset="-128"/>
                        </a:rPr>
                        <a:t>円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>
                          <a:solidFill>
                            <a:srgbClr val="3AA3DC"/>
                          </a:solidFill>
                          <a:latin typeface="HGPｺﾞｼｯｸE" panose="020B0900000000000000" pitchFamily="50" charset="-128"/>
                          <a:ea typeface="HGPｺﾞｼｯｸE" panose="020B0900000000000000" pitchFamily="50" charset="-128"/>
                        </a:rPr>
                        <a:t>000</a:t>
                      </a:r>
                      <a:r>
                        <a:rPr kumimoji="1" lang="ja-JP" altLang="en-US" sz="2000" dirty="0">
                          <a:solidFill>
                            <a:srgbClr val="3AA3DC"/>
                          </a:solidFill>
                          <a:latin typeface="HGPｺﾞｼｯｸE" panose="020B0900000000000000" pitchFamily="50" charset="-128"/>
                          <a:ea typeface="HGPｺﾞｼｯｸE" panose="020B0900000000000000" pitchFamily="50" charset="-128"/>
                        </a:rPr>
                        <a:t>円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5000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500" dirty="0">
                          <a:solidFill>
                            <a:schemeClr val="bg1"/>
                          </a:solidFill>
                          <a:latin typeface="HGPｺﾞｼｯｸE" panose="020B0900000000000000" pitchFamily="50" charset="-128"/>
                          <a:ea typeface="HGPｺﾞｼｯｸE" panose="020B0900000000000000" pitchFamily="50" charset="-128"/>
                        </a:rPr>
                        <a:t>00</a:t>
                      </a:r>
                      <a:r>
                        <a:rPr kumimoji="1" lang="ja-JP" altLang="en-US" sz="1500" dirty="0">
                          <a:solidFill>
                            <a:schemeClr val="bg1"/>
                          </a:solidFill>
                          <a:latin typeface="HGPｺﾞｼｯｸE" panose="020B0900000000000000" pitchFamily="50" charset="-128"/>
                          <a:ea typeface="HGPｺﾞｼｯｸE" panose="020B0900000000000000" pitchFamily="50" charset="-128"/>
                        </a:rPr>
                        <a:t>分～</a:t>
                      </a:r>
                      <a:r>
                        <a:rPr kumimoji="1" lang="en-US" altLang="ja-JP" sz="1500" dirty="0">
                          <a:solidFill>
                            <a:schemeClr val="bg1"/>
                          </a:solidFill>
                          <a:latin typeface="HGPｺﾞｼｯｸE" panose="020B0900000000000000" pitchFamily="50" charset="-128"/>
                          <a:ea typeface="HGPｺﾞｼｯｸE" panose="020B0900000000000000" pitchFamily="50" charset="-128"/>
                        </a:rPr>
                        <a:t>00</a:t>
                      </a:r>
                      <a:r>
                        <a:rPr kumimoji="1" lang="ja-JP" altLang="en-US" sz="1500" dirty="0">
                          <a:solidFill>
                            <a:schemeClr val="bg1"/>
                          </a:solidFill>
                          <a:latin typeface="HGPｺﾞｼｯｸE" panose="020B0900000000000000" pitchFamily="50" charset="-128"/>
                          <a:ea typeface="HGPｺﾞｼｯｸE" panose="020B0900000000000000" pitchFamily="50" charset="-128"/>
                        </a:rPr>
                        <a:t>分未満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8AC5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>
                          <a:solidFill>
                            <a:srgbClr val="E9599B"/>
                          </a:solidFill>
                          <a:latin typeface="HGPｺﾞｼｯｸE" panose="020B0900000000000000" pitchFamily="50" charset="-128"/>
                          <a:ea typeface="HGPｺﾞｼｯｸE" panose="020B0900000000000000" pitchFamily="50" charset="-128"/>
                        </a:rPr>
                        <a:t>000</a:t>
                      </a:r>
                      <a:r>
                        <a:rPr kumimoji="1" lang="ja-JP" altLang="en-US" sz="2000" dirty="0">
                          <a:solidFill>
                            <a:srgbClr val="E9599B"/>
                          </a:solidFill>
                          <a:latin typeface="HGPｺﾞｼｯｸE" panose="020B0900000000000000" pitchFamily="50" charset="-128"/>
                          <a:ea typeface="HGPｺﾞｼｯｸE" panose="020B0900000000000000" pitchFamily="50" charset="-128"/>
                        </a:rPr>
                        <a:t>円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>
                          <a:solidFill>
                            <a:srgbClr val="3AA3DC"/>
                          </a:solidFill>
                          <a:latin typeface="HGPｺﾞｼｯｸE" panose="020B0900000000000000" pitchFamily="50" charset="-128"/>
                          <a:ea typeface="HGPｺﾞｼｯｸE" panose="020B0900000000000000" pitchFamily="50" charset="-128"/>
                        </a:rPr>
                        <a:t>000</a:t>
                      </a:r>
                      <a:r>
                        <a:rPr kumimoji="1" lang="ja-JP" altLang="en-US" sz="2000" dirty="0">
                          <a:solidFill>
                            <a:srgbClr val="3AA3DC"/>
                          </a:solidFill>
                          <a:latin typeface="HGPｺﾞｼｯｸE" panose="020B0900000000000000" pitchFamily="50" charset="-128"/>
                          <a:ea typeface="HGPｺﾞｼｯｸE" panose="020B0900000000000000" pitchFamily="50" charset="-128"/>
                        </a:rPr>
                        <a:t>円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14" name="正方形/長方形 13"/>
          <p:cNvSpPr/>
          <p:nvPr/>
        </p:nvSpPr>
        <p:spPr>
          <a:xfrm>
            <a:off x="464550" y="9348848"/>
            <a:ext cx="5830887" cy="1384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altLang="ja-JP" sz="900" dirty="0">
                <a:solidFill>
                  <a:srgbClr val="646567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※</a:t>
            </a:r>
            <a:r>
              <a:rPr lang="ja-JP" altLang="en-US" sz="900" dirty="0">
                <a:solidFill>
                  <a:srgbClr val="646567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上記料金は日中</a:t>
            </a:r>
            <a:r>
              <a:rPr lang="en-US" altLang="ja-JP" sz="900" dirty="0">
                <a:solidFill>
                  <a:srgbClr val="646567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(00</a:t>
            </a:r>
            <a:r>
              <a:rPr lang="ja-JP" altLang="en-US" sz="900" dirty="0">
                <a:solidFill>
                  <a:srgbClr val="646567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時～</a:t>
            </a:r>
            <a:r>
              <a:rPr lang="en-US" altLang="ja-JP" sz="900" dirty="0">
                <a:solidFill>
                  <a:srgbClr val="646567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00</a:t>
            </a:r>
            <a:r>
              <a:rPr lang="ja-JP" altLang="en-US" sz="900" dirty="0">
                <a:solidFill>
                  <a:srgbClr val="646567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時</a:t>
            </a:r>
            <a:r>
              <a:rPr lang="en-US" altLang="ja-JP" sz="900" dirty="0">
                <a:solidFill>
                  <a:srgbClr val="646567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)</a:t>
            </a:r>
            <a:r>
              <a:rPr lang="ja-JP" altLang="en-US" sz="900" dirty="0">
                <a:solidFill>
                  <a:srgbClr val="646567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のサービス料金です。   夜間</a:t>
            </a:r>
            <a:r>
              <a:rPr lang="en-US" altLang="ja-JP" sz="900" dirty="0">
                <a:solidFill>
                  <a:srgbClr val="646567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(00</a:t>
            </a:r>
            <a:r>
              <a:rPr lang="ja-JP" altLang="en-US" sz="900" dirty="0">
                <a:solidFill>
                  <a:srgbClr val="646567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時～</a:t>
            </a:r>
            <a:r>
              <a:rPr lang="en-US" altLang="ja-JP" sz="900" dirty="0">
                <a:solidFill>
                  <a:srgbClr val="646567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00</a:t>
            </a:r>
            <a:r>
              <a:rPr lang="ja-JP" altLang="en-US" sz="900" dirty="0">
                <a:solidFill>
                  <a:srgbClr val="646567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時</a:t>
            </a:r>
            <a:r>
              <a:rPr lang="en-US" altLang="ja-JP" sz="900" dirty="0">
                <a:solidFill>
                  <a:srgbClr val="646567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)</a:t>
            </a:r>
            <a:r>
              <a:rPr lang="ja-JP" altLang="en-US" sz="900" dirty="0" err="1">
                <a:solidFill>
                  <a:srgbClr val="646567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、</a:t>
            </a:r>
            <a:r>
              <a:rPr lang="ja-JP" altLang="en-US" sz="900" dirty="0">
                <a:solidFill>
                  <a:srgbClr val="646567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早朝</a:t>
            </a:r>
            <a:r>
              <a:rPr lang="en-US" altLang="ja-JP" sz="900" dirty="0">
                <a:solidFill>
                  <a:srgbClr val="646567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(00</a:t>
            </a:r>
            <a:r>
              <a:rPr lang="ja-JP" altLang="en-US" sz="900" dirty="0">
                <a:solidFill>
                  <a:srgbClr val="646567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時～</a:t>
            </a:r>
            <a:r>
              <a:rPr lang="en-US" altLang="ja-JP" sz="900" dirty="0">
                <a:solidFill>
                  <a:srgbClr val="646567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00</a:t>
            </a:r>
            <a:r>
              <a:rPr lang="ja-JP" altLang="en-US" sz="900" dirty="0">
                <a:solidFill>
                  <a:srgbClr val="646567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時</a:t>
            </a:r>
            <a:r>
              <a:rPr lang="en-US" altLang="ja-JP" sz="900" dirty="0">
                <a:solidFill>
                  <a:srgbClr val="646567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)</a:t>
            </a:r>
            <a:r>
              <a:rPr lang="ja-JP" altLang="en-US" sz="900" dirty="0">
                <a:solidFill>
                  <a:srgbClr val="646567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では料金が異なります。</a:t>
            </a:r>
          </a:p>
        </p:txBody>
      </p:sp>
      <p:pic>
        <p:nvPicPr>
          <p:cNvPr id="19" name="図 1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54908" y="5529062"/>
            <a:ext cx="1432563" cy="1639827"/>
          </a:xfrm>
          <a:prstGeom prst="rect">
            <a:avLst/>
          </a:prstGeom>
        </p:spPr>
      </p:pic>
      <p:pic>
        <p:nvPicPr>
          <p:cNvPr id="21" name="図 2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44981" y="5568813"/>
            <a:ext cx="1027178" cy="1624587"/>
          </a:xfrm>
          <a:prstGeom prst="rect">
            <a:avLst/>
          </a:prstGeom>
        </p:spPr>
      </p:pic>
      <p:sp>
        <p:nvSpPr>
          <p:cNvPr id="15" name="正方形/長方形 14"/>
          <p:cNvSpPr/>
          <p:nvPr/>
        </p:nvSpPr>
        <p:spPr>
          <a:xfrm>
            <a:off x="477045" y="9722960"/>
            <a:ext cx="1668727" cy="20005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r>
              <a:rPr lang="ja-JP" altLang="en-US" sz="13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お気軽にご相談ください</a:t>
            </a:r>
          </a:p>
        </p:txBody>
      </p:sp>
      <p:sp>
        <p:nvSpPr>
          <p:cNvPr id="16" name="正方形/長方形 15"/>
          <p:cNvSpPr/>
          <p:nvPr/>
        </p:nvSpPr>
        <p:spPr>
          <a:xfrm>
            <a:off x="857988" y="9957910"/>
            <a:ext cx="3042500" cy="60016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r>
              <a:rPr lang="en-US" altLang="ja-JP" sz="3850" b="1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03-1234-1111</a:t>
            </a:r>
            <a:endParaRPr lang="ja-JP" altLang="en-US" sz="3850" b="1" dirty="0">
              <a:solidFill>
                <a:schemeClr val="bg1"/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17" name="正方形/長方形 16"/>
          <p:cNvSpPr/>
          <p:nvPr/>
        </p:nvSpPr>
        <p:spPr>
          <a:xfrm>
            <a:off x="5016512" y="9985884"/>
            <a:ext cx="2371713" cy="50013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ts val="1250"/>
              </a:lnSpc>
              <a:tabLst>
                <a:tab pos="720000" algn="l"/>
              </a:tabLst>
            </a:pPr>
            <a:r>
              <a:rPr lang="zh-TW" altLang="en-US" sz="10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〒</a:t>
            </a:r>
            <a:r>
              <a:rPr lang="en-US" altLang="zh-TW" sz="10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135-0061	</a:t>
            </a:r>
            <a:r>
              <a:rPr lang="zh-TW" altLang="en-US" sz="10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東京都江東区豊洲</a:t>
            </a:r>
            <a:r>
              <a:rPr lang="en-US" altLang="zh-TW" sz="10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3-2-3</a:t>
            </a:r>
          </a:p>
          <a:p>
            <a:pPr>
              <a:lnSpc>
                <a:spcPts val="1250"/>
              </a:lnSpc>
              <a:tabLst>
                <a:tab pos="1257300" algn="l"/>
              </a:tabLst>
            </a:pPr>
            <a:r>
              <a:rPr lang="en-US" altLang="ja-JP" sz="11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FAX:03-1234-1112	</a:t>
            </a:r>
            <a:r>
              <a:rPr lang="en-US" altLang="zh-CN" sz="9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(</a:t>
            </a:r>
            <a:r>
              <a:rPr lang="zh-CN" altLang="en-US" sz="9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代表者名</a:t>
            </a:r>
            <a:r>
              <a:rPr lang="en-US" altLang="zh-CN" sz="9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: </a:t>
            </a:r>
            <a:r>
              <a:rPr lang="zh-CN" altLang="en-US" sz="9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明日来男</a:t>
            </a:r>
            <a:r>
              <a:rPr lang="en-US" altLang="zh-CN" sz="9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)</a:t>
            </a:r>
          </a:p>
          <a:p>
            <a:pPr>
              <a:lnSpc>
                <a:spcPts val="1250"/>
              </a:lnSpc>
            </a:pPr>
            <a:r>
              <a:rPr lang="en-US" altLang="ja-JP" sz="115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http://www.askult.com</a:t>
            </a:r>
            <a:endParaRPr lang="ja-JP" altLang="en-US" sz="1150" dirty="0">
              <a:solidFill>
                <a:schemeClr val="bg1"/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pic>
        <p:nvPicPr>
          <p:cNvPr id="22" name="図 21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8697" y="10077588"/>
            <a:ext cx="338329" cy="4084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1132631"/>
      </p:ext>
    </p:extLst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308</Words>
  <Application>Microsoft Office PowerPoint</Application>
  <PresentationFormat>ユーザー設定</PresentationFormat>
  <Paragraphs>60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9" baseType="lpstr">
      <vt:lpstr>HGPｺﾞｼｯｸE</vt:lpstr>
      <vt:lpstr>HG丸ｺﾞｼｯｸM-PRO</vt:lpstr>
      <vt:lpstr>ＭＳ Ｐゴシック</vt:lpstr>
      <vt:lpstr>Arial</vt:lpstr>
      <vt:lpstr>Calibri</vt:lpstr>
      <vt:lpstr>Calibri Light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2016-07-29T13:45:20Z</dcterms:created>
  <dcterms:modified xsi:type="dcterms:W3CDTF">2017-02-21T06:52:24Z</dcterms:modified>
</cp:coreProperties>
</file>