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C5C"/>
    <a:srgbClr val="F18453"/>
    <a:srgbClr val="F18452"/>
    <a:srgbClr val="66BF9A"/>
    <a:srgbClr val="3AA3DC"/>
    <a:srgbClr val="00B4ED"/>
    <a:srgbClr val="E9599B"/>
    <a:srgbClr val="EF8DB9"/>
    <a:srgbClr val="8EC76B"/>
    <a:srgbClr val="FFE9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-213" y="9646444"/>
            <a:ext cx="7776000" cy="1261269"/>
          </a:xfrm>
          <a:prstGeom prst="rect">
            <a:avLst/>
          </a:prstGeom>
          <a:solidFill>
            <a:srgbClr val="66BF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" y="2836455"/>
            <a:ext cx="3316230" cy="415443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428" y="2836455"/>
            <a:ext cx="3316230" cy="415443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90" y="782099"/>
            <a:ext cx="6071627" cy="205435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640417" y="440498"/>
            <a:ext cx="2654573" cy="3086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アスクル介護サービスの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32832" y="2234373"/>
            <a:ext cx="3122612" cy="4523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2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きめ細かいサービスと、安心のスタッフ体制で、</a:t>
            </a:r>
            <a:endParaRPr lang="en-US" altLang="ja-JP" sz="12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900"/>
              </a:lnSpc>
            </a:pPr>
            <a:r>
              <a:rPr lang="ja-JP" altLang="en-US" sz="12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ご利用のみなさまの快適な生活をお約束します。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559015" y="3449160"/>
            <a:ext cx="1128514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生活援助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99322" y="3910773"/>
            <a:ext cx="2270928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ケアスタッフがご利用者様に代わって、</a:t>
            </a:r>
            <a:endParaRPr lang="en-US" altLang="ja-JP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日常生活のあらゆるサポートを行います。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23135" y="4525488"/>
            <a:ext cx="1508426" cy="2333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ja-JP" altLang="en-US" sz="1400" dirty="0">
                <a:solidFill>
                  <a:srgbClr val="EF8D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</a:t>
            </a:r>
            <a:r>
              <a:rPr lang="ja-JP" altLang="en-US" sz="18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サービス内容</a:t>
            </a:r>
            <a:endParaRPr lang="en-US" altLang="ja-JP" sz="18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・清掃 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・調理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・買い物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・衣類の洗濯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・アイロンがけ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・整理整頓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・薬の受け取り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・安否の報告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078510" y="3449160"/>
            <a:ext cx="1123858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身体介護　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419612" y="3910773"/>
            <a:ext cx="2527300" cy="384721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食事・排泄・歩行など、生活の介助が</a:t>
            </a:r>
            <a:endParaRPr lang="en-US" altLang="ja-JP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必要な方のお手伝いをケアスタッフが行います。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475944" y="4525488"/>
            <a:ext cx="1521250" cy="1564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ja-JP" altLang="en-US" sz="1400" dirty="0">
                <a:solidFill>
                  <a:srgbClr val="F8AC5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</a:t>
            </a:r>
            <a:r>
              <a:rPr lang="ja-JP" altLang="en-US" sz="18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サービス内容</a:t>
            </a:r>
            <a:endParaRPr lang="en-US" altLang="ja-JP" sz="18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・食事の介助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・排泄の介助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・通院や服薬の介助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・外出の介助</a:t>
            </a:r>
            <a:endParaRPr lang="en-US" altLang="ja-JP" sz="1400" dirty="0">
              <a:solidFill>
                <a:srgbClr val="64656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fontAlgn="ctr">
              <a:lnSpc>
                <a:spcPts val="2000"/>
              </a:lnSpc>
            </a:pPr>
            <a:r>
              <a:rPr lang="ja-JP" altLang="en-US" sz="14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・入浴の介助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64550" y="7223600"/>
            <a:ext cx="1293624" cy="2308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5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サービス料金表</a:t>
            </a: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98828"/>
              </p:ext>
            </p:extLst>
          </p:nvPr>
        </p:nvGraphicFramePr>
        <p:xfrm>
          <a:off x="495030" y="7535950"/>
          <a:ext cx="6837951" cy="167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9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9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9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時間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/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サービス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BF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生活援助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8D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身体援助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AC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BF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分～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BF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分～</a:t>
                      </a:r>
                      <a:r>
                        <a:rPr kumimoji="1" lang="en-US" altLang="ja-JP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</a:t>
                      </a:r>
                      <a:r>
                        <a:rPr kumimoji="1" lang="ja-JP" altLang="en-US" sz="1500" dirty="0">
                          <a:solidFill>
                            <a:schemeClr val="bg1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分未満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BF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E9599B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000</a:t>
                      </a:r>
                      <a:r>
                        <a:rPr kumimoji="1" lang="ja-JP" altLang="en-US" sz="2000" dirty="0">
                          <a:solidFill>
                            <a:srgbClr val="F18453"/>
                          </a:solidFill>
                          <a:latin typeface="HGPｺﾞｼｯｸE" panose="020B0900000000000000" pitchFamily="50" charset="-128"/>
                          <a:ea typeface="HGPｺﾞｼｯｸE" panose="020B0900000000000000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464550" y="9348848"/>
            <a:ext cx="5830887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上記料金は日中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のサービス料金です。   夜間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 err="1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早朝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時～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900" dirty="0">
                <a:solidFill>
                  <a:srgbClr val="64656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では料金が異なります。</a:t>
            </a: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908" y="5529062"/>
            <a:ext cx="1432563" cy="16398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81" y="5568813"/>
            <a:ext cx="1027178" cy="1624587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477045" y="9722960"/>
            <a:ext cx="1668727" cy="2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お気軽にご相談ください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57988" y="9957910"/>
            <a:ext cx="3042500" cy="6001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385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385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016512" y="9985884"/>
            <a:ext cx="2371713" cy="500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250"/>
              </a:lnSpc>
              <a:tabLst>
                <a:tab pos="720000" algn="l"/>
              </a:tabLst>
            </a:pPr>
            <a:r>
              <a:rPr lang="zh-TW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	</a:t>
            </a:r>
            <a:r>
              <a:rPr lang="zh-TW" altLang="en-US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pPr>
              <a:lnSpc>
                <a:spcPts val="1250"/>
              </a:lnSpc>
              <a:tabLst>
                <a:tab pos="1257300" algn="l"/>
              </a:tabLst>
            </a:pPr>
            <a:r>
              <a:rPr lang="en-US" altLang="ja-JP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FAX:03-1234-1112	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</a:t>
            </a:r>
            <a:r>
              <a:rPr lang="zh-CN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代表者名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: </a:t>
            </a:r>
            <a:r>
              <a:rPr lang="zh-CN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明日来男</a:t>
            </a:r>
            <a:r>
              <a:rPr lang="en-US" altLang="zh-CN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</a:p>
          <a:p>
            <a:pPr>
              <a:lnSpc>
                <a:spcPts val="1250"/>
              </a:lnSpc>
            </a:pPr>
            <a:r>
              <a:rPr lang="en-US" altLang="ja-JP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</a:t>
            </a:r>
            <a:endParaRPr lang="ja-JP" altLang="en-US" sz="11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7" y="10077588"/>
            <a:ext cx="338329" cy="40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2016-07-29T13:46:20Z</dcterms:created>
  <dcterms:modified xsi:type="dcterms:W3CDTF">2017-02-21T06:57:18Z</dcterms:modified>
</cp:coreProperties>
</file>