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8B62D"/>
    <a:srgbClr val="231815"/>
    <a:srgbClr val="E60012"/>
    <a:srgbClr val="E94708"/>
    <a:srgbClr val="906E30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599802" y="2191397"/>
            <a:ext cx="1209600" cy="1209600"/>
          </a:xfrm>
          <a:prstGeom prst="ellipse">
            <a:avLst/>
          </a:prstGeom>
          <a:solidFill>
            <a:srgbClr val="F8B6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0" name="Oval 39"/>
          <p:cNvSpPr/>
          <p:nvPr/>
        </p:nvSpPr>
        <p:spPr>
          <a:xfrm>
            <a:off x="5962652" y="2191397"/>
            <a:ext cx="1209600" cy="1209600"/>
          </a:xfrm>
          <a:prstGeom prst="ellipse">
            <a:avLst/>
          </a:prstGeom>
          <a:solidFill>
            <a:srgbClr val="F8B6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Oval 37"/>
          <p:cNvSpPr/>
          <p:nvPr/>
        </p:nvSpPr>
        <p:spPr>
          <a:xfrm>
            <a:off x="855919" y="3599265"/>
            <a:ext cx="1209600" cy="1209600"/>
          </a:xfrm>
          <a:prstGeom prst="ellipse">
            <a:avLst/>
          </a:prstGeom>
          <a:solidFill>
            <a:srgbClr val="F8B6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Oval 38"/>
          <p:cNvSpPr/>
          <p:nvPr/>
        </p:nvSpPr>
        <p:spPr>
          <a:xfrm>
            <a:off x="5614702" y="3599265"/>
            <a:ext cx="1209600" cy="1209600"/>
          </a:xfrm>
          <a:prstGeom prst="ellipse">
            <a:avLst/>
          </a:prstGeom>
          <a:solidFill>
            <a:srgbClr val="F8B62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8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175" y="5145088"/>
            <a:ext cx="7781925" cy="5762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98786" y="2233163"/>
            <a:ext cx="1861650" cy="3156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21681" y="2697887"/>
            <a:ext cx="1823850" cy="2560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6707" y="5387285"/>
            <a:ext cx="3231900" cy="15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08368" y="9294585"/>
            <a:ext cx="1219050" cy="121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Rectangle 1"/>
          <p:cNvSpPr/>
          <p:nvPr/>
        </p:nvSpPr>
        <p:spPr>
          <a:xfrm>
            <a:off x="1764749" y="332220"/>
            <a:ext cx="4246076" cy="4909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59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アスクル老人ホーム</a:t>
            </a:r>
            <a:endParaRPr lang="zh-CN" altLang="en-US" sz="259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9233" y="2477649"/>
            <a:ext cx="1456205" cy="6370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生涯入居</a:t>
            </a:r>
          </a:p>
          <a:p>
            <a:pPr algn="ctr"/>
            <a:r>
              <a:rPr lang="zh-CN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可能</a:t>
            </a:r>
          </a:p>
        </p:txBody>
      </p:sp>
      <p:sp>
        <p:nvSpPr>
          <p:cNvPr id="13" name="Rectangle 12"/>
          <p:cNvSpPr/>
          <p:nvPr/>
        </p:nvSpPr>
        <p:spPr>
          <a:xfrm>
            <a:off x="752218" y="3885517"/>
            <a:ext cx="1456205" cy="6370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全個室</a:t>
            </a:r>
          </a:p>
          <a:p>
            <a:pPr algn="ctr"/>
            <a:r>
              <a:rPr lang="en-US" altLang="zh-CN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r>
              <a:rPr lang="zh-CN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部屋</a:t>
            </a:r>
          </a:p>
        </p:txBody>
      </p:sp>
      <p:sp>
        <p:nvSpPr>
          <p:cNvPr id="15" name="Rectangle 14"/>
          <p:cNvSpPr/>
          <p:nvPr/>
        </p:nvSpPr>
        <p:spPr>
          <a:xfrm>
            <a:off x="5491400" y="3885517"/>
            <a:ext cx="1456205" cy="6370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zh-TW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24</a:t>
            </a:r>
            <a:r>
              <a:rPr lang="zh-TW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時間</a:t>
            </a:r>
          </a:p>
          <a:p>
            <a:pPr algn="ctr"/>
            <a:r>
              <a:rPr lang="zh-TW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介護体制</a:t>
            </a:r>
            <a:endParaRPr lang="zh-CN" altLang="en-US" sz="177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5839350" y="2463135"/>
            <a:ext cx="1456205" cy="6370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TW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認知症</a:t>
            </a:r>
          </a:p>
          <a:p>
            <a:pPr algn="ctr"/>
            <a:r>
              <a:rPr lang="zh-TW" altLang="en-US" sz="177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対応可能</a:t>
            </a:r>
            <a:endParaRPr lang="zh-CN" altLang="en-US" sz="177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87125" y="5592411"/>
            <a:ext cx="2891065" cy="94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TW" altLang="en-US" sz="2350" dirty="0">
                <a:solidFill>
                  <a:srgbClr val="E60012"/>
                </a:solidFill>
                <a:latin typeface="HGPSoeiKakugothicUB" pitchFamily="34" charset="-128"/>
                <a:ea typeface="HGPSoeiKakugothicUB" pitchFamily="34" charset="-128"/>
              </a:rPr>
              <a:t>月額利用料 </a:t>
            </a:r>
          </a:p>
          <a:p>
            <a:pPr algn="ctr"/>
            <a:r>
              <a:rPr lang="en-US" altLang="zh-TW" sz="3193" dirty="0">
                <a:solidFill>
                  <a:srgbClr val="E60012"/>
                </a:solidFill>
                <a:latin typeface="HGPSoeiKakugothicUB" pitchFamily="34" charset="-128"/>
                <a:ea typeface="HGPSoeiKakugothicUB" pitchFamily="34" charset="-128"/>
              </a:rPr>
              <a:t>000,000</a:t>
            </a:r>
            <a:r>
              <a:rPr lang="zh-TW" altLang="en-US" sz="3193" dirty="0">
                <a:solidFill>
                  <a:srgbClr val="E60012"/>
                </a:solidFill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zh-TW" sz="3193" dirty="0">
                <a:solidFill>
                  <a:srgbClr val="E60012"/>
                </a:solidFill>
                <a:latin typeface="HGPSoeiKakugothicUB" pitchFamily="34" charset="-128"/>
                <a:ea typeface="HGPSoeiKakugothicUB" pitchFamily="34" charset="-128"/>
              </a:rPr>
              <a:t>〜</a:t>
            </a:r>
            <a:endParaRPr lang="zh-CN" altLang="en-US" sz="3193" dirty="0">
              <a:solidFill>
                <a:srgbClr val="E60012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649289" y="9646141"/>
            <a:ext cx="1193389" cy="4862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8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スタッフ</a:t>
            </a:r>
          </a:p>
          <a:p>
            <a:pPr algn="ctr"/>
            <a:r>
              <a:rPr lang="ja-JP" altLang="en-US" sz="128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随時募集中！</a:t>
            </a:r>
            <a:endParaRPr lang="zh-CN" altLang="en-US" sz="128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781891" y="5482855"/>
            <a:ext cx="3463128" cy="13106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900"/>
              </a:lnSpc>
            </a:pP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アスクル老人ホームは最寄駅から徒歩</a:t>
            </a:r>
            <a:r>
              <a:rPr lang="en-US" altLang="ja-JP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分の好立地と、居住空間全てがバリアフリーであることなど、入居される方だけでなく、ご家族にも負担の少ない環境づくりを心がけています。お気軽にお問い合わせください。</a:t>
            </a:r>
          </a:p>
        </p:txBody>
      </p:sp>
      <p:sp>
        <p:nvSpPr>
          <p:cNvPr id="25" name="Rectangle 24"/>
          <p:cNvSpPr/>
          <p:nvPr/>
        </p:nvSpPr>
        <p:spPr>
          <a:xfrm>
            <a:off x="3781891" y="7388841"/>
            <a:ext cx="732048" cy="11951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zh-TW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施設概要：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zh-TW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居室概要：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zh-TW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設　 　備：</a:t>
            </a:r>
            <a:endParaRPr lang="en-US" altLang="zh-TW" sz="10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endParaRPr lang="zh-TW" altLang="en-US" sz="10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zh-TW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共用設備：</a:t>
            </a:r>
            <a:endParaRPr lang="ja-JP" altLang="en-US" sz="10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4461377" y="7388841"/>
            <a:ext cx="3105332" cy="14260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鉄骨造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階建て（平成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年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月竣工）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ワンルーム・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室（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00.00㎡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）、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1K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・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室（</a:t>
            </a:r>
            <a:r>
              <a:rPr lang="en-US" altLang="ja-JP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00.00㎡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）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エアコン、照明器具、緊急通報システム、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洗面台・浴室、ルーフバルコニー、収納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ランドリールーム、プレイルーム、エレベーター、</a:t>
            </a:r>
          </a:p>
          <a:p>
            <a:pPr algn="just">
              <a:lnSpc>
                <a:spcPts val="1400"/>
              </a:lnSpc>
              <a:spcBef>
                <a:spcPts val="400"/>
              </a:spcBef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サウナ、医療ルーム、カウンセリングルーム</a:t>
            </a:r>
          </a:p>
        </p:txBody>
      </p:sp>
      <p:sp>
        <p:nvSpPr>
          <p:cNvPr id="27" name="Rectangle 26"/>
          <p:cNvSpPr/>
          <p:nvPr/>
        </p:nvSpPr>
        <p:spPr>
          <a:xfrm>
            <a:off x="3781891" y="7087797"/>
            <a:ext cx="1470307" cy="3359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900"/>
              </a:lnSpc>
            </a:pPr>
            <a:r>
              <a:rPr lang="ja-JP" altLang="en-US" sz="128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［概要・設備］</a:t>
            </a:r>
          </a:p>
        </p:txBody>
      </p:sp>
      <p:sp>
        <p:nvSpPr>
          <p:cNvPr id="28" name="正方形/長方形 67"/>
          <p:cNvSpPr/>
          <p:nvPr/>
        </p:nvSpPr>
        <p:spPr>
          <a:xfrm>
            <a:off x="5079654" y="9242301"/>
            <a:ext cx="2235600" cy="1242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9" name="Rectangle 28"/>
          <p:cNvSpPr/>
          <p:nvPr/>
        </p:nvSpPr>
        <p:spPr>
          <a:xfrm>
            <a:off x="459996" y="7087797"/>
            <a:ext cx="1470307" cy="302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900"/>
              </a:lnSpc>
            </a:pPr>
            <a:r>
              <a:rPr lang="ja-JP" altLang="en-US" sz="128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［料金プラン］</a:t>
            </a:r>
          </a:p>
        </p:txBody>
      </p:sp>
      <p:sp>
        <p:nvSpPr>
          <p:cNvPr id="30" name="Rectangle 29"/>
          <p:cNvSpPr/>
          <p:nvPr/>
        </p:nvSpPr>
        <p:spPr>
          <a:xfrm>
            <a:off x="459996" y="9118860"/>
            <a:ext cx="3133858" cy="30123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900"/>
              </a:lnSpc>
            </a:pPr>
            <a:r>
              <a:rPr lang="ja-JP" altLang="en-US" sz="121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住宅型有料老人ホーム アスクル老人ホーム</a:t>
            </a:r>
          </a:p>
        </p:txBody>
      </p:sp>
      <p:sp>
        <p:nvSpPr>
          <p:cNvPr id="31" name="Rectangle 30"/>
          <p:cNvSpPr/>
          <p:nvPr/>
        </p:nvSpPr>
        <p:spPr>
          <a:xfrm>
            <a:off x="459996" y="9390084"/>
            <a:ext cx="3133858" cy="10322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900"/>
              </a:lnSpc>
            </a:pP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［住所］ 〒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 algn="just">
              <a:lnSpc>
                <a:spcPts val="1900"/>
              </a:lnSpc>
            </a:pP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TEL</a:t>
            </a: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］ 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03-1234-1111</a:t>
            </a:r>
          </a:p>
          <a:p>
            <a:pPr algn="just">
              <a:lnSpc>
                <a:spcPts val="1900"/>
              </a:lnSpc>
            </a:pP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FAX</a:t>
            </a: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］ 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03-1234-1112</a:t>
            </a:r>
          </a:p>
          <a:p>
            <a:pPr algn="just">
              <a:lnSpc>
                <a:spcPts val="1900"/>
              </a:lnSpc>
            </a:pP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［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URL</a:t>
            </a:r>
            <a:r>
              <a:rPr lang="zh-TW" altLang="en-US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］ </a:t>
            </a:r>
            <a:r>
              <a:rPr lang="en-US" altLang="zh-TW" sz="121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graphicFrame>
        <p:nvGraphicFramePr>
          <p:cNvPr id="32" name="Table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565616"/>
              </p:ext>
            </p:extLst>
          </p:nvPr>
        </p:nvGraphicFramePr>
        <p:xfrm>
          <a:off x="550318" y="7433530"/>
          <a:ext cx="2827871" cy="14227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716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707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8454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月 額 賃 料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00,000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円</a:t>
                      </a:r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454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共 　益 　費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00,000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円</a:t>
                      </a:r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454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生活支援費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00,000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円</a:t>
                      </a:r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454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食　  　 　費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1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日</a:t>
                      </a:r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3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食 </a:t>
                      </a:r>
                      <a:r>
                        <a:rPr lang="en-US" altLang="zh-CN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0,000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円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454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敷　  　 　金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altLang="ja-JP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0</a:t>
                      </a:r>
                      <a:r>
                        <a:rPr lang="ja-JP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ヶ</a:t>
                      </a:r>
                      <a:r>
                        <a:rPr lang="zh-CN" altLang="en-US" sz="1200" b="0" dirty="0">
                          <a:solidFill>
                            <a:srgbClr val="231815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月分</a:t>
                      </a:r>
                    </a:p>
                  </a:txBody>
                  <a:tcPr>
                    <a:lnL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3FA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02909" y="947444"/>
            <a:ext cx="5369757" cy="99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316</Words>
  <Application>Microsoft Office PowerPoint</Application>
  <PresentationFormat>ユーザー設定</PresentationFormat>
  <Paragraphs>60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2016-07-28T23:37:03Z</dcterms:created>
  <dcterms:modified xsi:type="dcterms:W3CDTF">2017-02-21T07:02:37Z</dcterms:modified>
</cp:coreProperties>
</file>

<file path=docProps/thumbnail.jpeg>
</file>