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B7BC"/>
    <a:srgbClr val="EC6D74"/>
    <a:srgbClr val="F08300"/>
    <a:srgbClr val="F08315"/>
    <a:srgbClr val="231815"/>
    <a:srgbClr val="00AFCC"/>
    <a:srgbClr val="FFF200"/>
    <a:srgbClr val="FFF351"/>
    <a:srgbClr val="E94708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-6350"/>
            <a:ext cx="7781925" cy="10915650"/>
            <a:chOff x="0" y="0"/>
            <a:chExt cx="7781925" cy="109156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781925" cy="1091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20" y="357981"/>
              <a:ext cx="7054884" cy="1018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360" y="4337612"/>
            <a:ext cx="1975050" cy="274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3" y="7966024"/>
            <a:ext cx="1748250" cy="22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70356" y="2859844"/>
            <a:ext cx="7004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EC6D74"/>
                </a:solidFill>
                <a:latin typeface="MS PGothic" pitchFamily="34" charset="-128"/>
                <a:ea typeface="MS PGothic" pitchFamily="34" charset="-128"/>
                <a:cs typeface="Times New Roman"/>
              </a:rPr>
              <a:t>● ● ● ● ● ● ● ● ● ● ● ● ● ● ● ● ● ● ● ● ●</a:t>
            </a:r>
            <a:r>
              <a:rPr lang="zh-CN" altLang="en-US" sz="1200" dirty="0">
                <a:solidFill>
                  <a:srgbClr val="EC6D74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zh-CN" altLang="en-US" sz="1200" dirty="0">
                <a:solidFill>
                  <a:srgbClr val="EC6D74"/>
                </a:solidFill>
                <a:latin typeface="MS PGothic" pitchFamily="34" charset="-128"/>
                <a:ea typeface="MS PGothic" pitchFamily="34" charset="-128"/>
                <a:cs typeface="Times New Roman"/>
              </a:rPr>
              <a:t>● ● ● ● ● ● ● ● ● ● ● ● ● </a:t>
            </a:r>
            <a:endParaRPr lang="zh-CN" altLang="en-US" sz="1200" dirty="0">
              <a:solidFill>
                <a:srgbClr val="EC6D74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7901" y="2200589"/>
            <a:ext cx="3886200" cy="3323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※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ヘルパー</a:t>
            </a:r>
            <a:r>
              <a:rPr lang="en-US" altLang="ja-JP" sz="156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560" dirty="0">
                <a:solidFill>
                  <a:srgbClr val="231815"/>
                </a:solidFill>
                <a:latin typeface="+mj-ea"/>
                <a:ea typeface="+mj-ea"/>
              </a:rPr>
              <a:t>級以上の方を募集しています</a:t>
            </a:r>
            <a:endParaRPr lang="zh-CN" altLang="en-US" sz="156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7901" y="716260"/>
            <a:ext cx="4192671" cy="420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30" dirty="0">
                <a:solidFill>
                  <a:srgbClr val="EC6D74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とても働きやすい職場です</a:t>
            </a:r>
            <a:endParaRPr lang="zh-CN" altLang="en-US" sz="2130" dirty="0">
              <a:solidFill>
                <a:srgbClr val="EC6D74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474201" y="3542139"/>
            <a:ext cx="38862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患者さんの送迎・院内介護が中心です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経験・年齢不問（ヘルパー</a:t>
            </a:r>
            <a:r>
              <a:rPr lang="en-US" altLang="ja-JP" sz="1700" dirty="0">
                <a:solidFill>
                  <a:srgbClr val="231815"/>
                </a:solidFill>
                <a:latin typeface="+mj-ea"/>
                <a:ea typeface="+mj-ea"/>
              </a:rPr>
              <a:t>2</a:t>
            </a: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級以上）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時給</a:t>
            </a:r>
            <a:r>
              <a:rPr lang="en-US" altLang="ja-JP" sz="1700" dirty="0">
                <a:solidFill>
                  <a:srgbClr val="231815"/>
                </a:solidFill>
                <a:latin typeface="+mj-ea"/>
                <a:ea typeface="+mj-ea"/>
              </a:rPr>
              <a:t>1,200</a:t>
            </a: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円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ご希望のお時間をお選びいただけます</a:t>
            </a:r>
            <a:endParaRPr lang="zh-CN" altLang="en-US" sz="1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74201" y="5199005"/>
            <a:ext cx="1659524" cy="90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①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8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00〜10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②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30〜16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>
              <a:spcBef>
                <a:spcPts val="600"/>
              </a:spcBef>
            </a:pPr>
            <a:r>
              <a:rPr lang="zh-CN" altLang="en-US" sz="142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③在宅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474201" y="6617233"/>
            <a:ext cx="38862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日曜定休</a:t>
            </a:r>
          </a:p>
          <a:p>
            <a:pPr>
              <a:spcBef>
                <a:spcPts val="1200"/>
              </a:spcBef>
            </a:pPr>
            <a:r>
              <a:rPr lang="ja-JP" altLang="en-US" sz="1700" dirty="0">
                <a:solidFill>
                  <a:srgbClr val="231815"/>
                </a:solidFill>
                <a:latin typeface="+mj-ea"/>
                <a:ea typeface="+mj-ea"/>
              </a:rPr>
              <a:t>まずはお気軽にお電話下さい</a:t>
            </a:r>
            <a:endParaRPr lang="zh-CN" altLang="en-US" sz="1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74201" y="6118083"/>
            <a:ext cx="18119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  <a:latin typeface="+mj-ea"/>
                <a:ea typeface="+mj-ea"/>
              </a:rPr>
              <a:t>＊ご相談に応じます</a:t>
            </a:r>
            <a:endParaRPr lang="zh-CN" altLang="en-US" sz="12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73552" y="3554839"/>
            <a:ext cx="732837" cy="343171"/>
            <a:chOff x="724488" y="3540325"/>
            <a:chExt cx="732837" cy="343171"/>
          </a:xfrm>
        </p:grpSpPr>
        <p:sp>
          <p:nvSpPr>
            <p:cNvPr id="24" name="Rounded Rectangle 23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仕 事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73552" y="3967555"/>
            <a:ext cx="732837" cy="343171"/>
            <a:chOff x="724488" y="3540325"/>
            <a:chExt cx="732837" cy="343171"/>
          </a:xfrm>
        </p:grpSpPr>
        <p:sp>
          <p:nvSpPr>
            <p:cNvPr id="45" name="Rounded Rectangle 44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資 格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73552" y="4380271"/>
            <a:ext cx="732837" cy="343171"/>
            <a:chOff x="724488" y="3540325"/>
            <a:chExt cx="732837" cy="343171"/>
          </a:xfrm>
        </p:grpSpPr>
        <p:sp>
          <p:nvSpPr>
            <p:cNvPr id="48" name="Rounded Rectangle 47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給 与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73552" y="4792988"/>
            <a:ext cx="732837" cy="343171"/>
            <a:chOff x="724488" y="3540325"/>
            <a:chExt cx="732837" cy="343171"/>
          </a:xfrm>
        </p:grpSpPr>
        <p:sp>
          <p:nvSpPr>
            <p:cNvPr id="51" name="Rounded Rectangle 50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時 間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73552" y="6614332"/>
            <a:ext cx="732837" cy="343171"/>
            <a:chOff x="724488" y="3540325"/>
            <a:chExt cx="732837" cy="343171"/>
          </a:xfrm>
        </p:grpSpPr>
        <p:sp>
          <p:nvSpPr>
            <p:cNvPr id="54" name="Rounded Rectangle 53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休 日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3552" y="7051349"/>
            <a:ext cx="732837" cy="343171"/>
            <a:chOff x="724488" y="3540325"/>
            <a:chExt cx="732837" cy="343171"/>
          </a:xfrm>
        </p:grpSpPr>
        <p:sp>
          <p:nvSpPr>
            <p:cNvPr id="57" name="Rounded Rectangle 56"/>
            <p:cNvSpPr/>
            <p:nvPr/>
          </p:nvSpPr>
          <p:spPr>
            <a:xfrm>
              <a:off x="724488" y="3597275"/>
              <a:ext cx="720000" cy="252000"/>
            </a:xfrm>
            <a:prstGeom prst="roundRect">
              <a:avLst/>
            </a:prstGeom>
            <a:solidFill>
              <a:srgbClr val="26B7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33427" y="3540325"/>
              <a:ext cx="723898" cy="343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630" dirty="0">
                  <a:solidFill>
                    <a:schemeClr val="bg1"/>
                  </a:solidFill>
                  <a:latin typeface="+mj-ea"/>
                  <a:ea typeface="+mj-ea"/>
                </a:rPr>
                <a:t>応 募</a:t>
              </a:r>
              <a:endParaRPr lang="zh-CN" altLang="en-US" sz="163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0" name="正方形/長方形 67"/>
          <p:cNvSpPr/>
          <p:nvPr/>
        </p:nvSpPr>
        <p:spPr>
          <a:xfrm>
            <a:off x="5068430" y="8938702"/>
            <a:ext cx="1983600" cy="129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61" name="Rectangle 60"/>
          <p:cNvSpPr/>
          <p:nvPr/>
        </p:nvSpPr>
        <p:spPr>
          <a:xfrm>
            <a:off x="5255068" y="8150057"/>
            <a:ext cx="15761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280" dirty="0">
                <a:solidFill>
                  <a:srgbClr val="26B7BC"/>
                </a:solidFill>
                <a:latin typeface="+mj-ea"/>
                <a:ea typeface="+mj-ea"/>
              </a:rPr>
              <a:t>見学大歓迎！</a:t>
            </a:r>
          </a:p>
          <a:p>
            <a:pPr algn="ctr">
              <a:lnSpc>
                <a:spcPts val="1800"/>
              </a:lnSpc>
            </a:pPr>
            <a:r>
              <a:rPr lang="ja-JP" altLang="en-US" sz="1280" dirty="0">
                <a:solidFill>
                  <a:srgbClr val="26B7BC"/>
                </a:solidFill>
                <a:latin typeface="+mj-ea"/>
                <a:ea typeface="+mj-ea"/>
              </a:rPr>
              <a:t>お気軽にどうぞ！</a:t>
            </a:r>
            <a:endParaRPr lang="zh-CN" altLang="en-US" sz="1280" dirty="0">
              <a:solidFill>
                <a:srgbClr val="26B7BC"/>
              </a:solidFill>
              <a:latin typeface="+mj-ea"/>
              <a:ea typeface="+mj-e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523738" y="8833427"/>
            <a:ext cx="2241866" cy="321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アスクルケアセンター</a:t>
            </a:r>
            <a:endParaRPr lang="zh-CN" altLang="en-US" sz="149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2523738" y="9175051"/>
            <a:ext cx="251951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[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住所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]	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〒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135-0061 </a:t>
            </a:r>
          </a:p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	</a:t>
            </a:r>
            <a:r>
              <a:rPr lang="zh-TW" altLang="en-US" sz="1200" dirty="0">
                <a:solidFill>
                  <a:srgbClr val="231815"/>
                </a:solidFill>
                <a:latin typeface="+mj-ea"/>
                <a:ea typeface="+mj-ea"/>
              </a:rPr>
              <a:t>東京都江東区豊洲</a:t>
            </a: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3-2-3</a:t>
            </a:r>
          </a:p>
          <a:p>
            <a:pPr>
              <a:lnSpc>
                <a:spcPts val="1700"/>
              </a:lnSpc>
              <a:tabLst>
                <a:tab pos="536575" algn="l"/>
              </a:tabLst>
            </a:pPr>
            <a:r>
              <a:rPr lang="en-US" altLang="zh-TW" sz="1200" dirty="0">
                <a:solidFill>
                  <a:srgbClr val="231815"/>
                </a:solidFill>
                <a:latin typeface="+mj-ea"/>
                <a:ea typeface="+mj-ea"/>
              </a:rPr>
              <a:t>[URL]	http://www.askult.com/</a:t>
            </a:r>
            <a:endParaRPr lang="zh-CN" altLang="en-US" sz="12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2855592" y="9895279"/>
            <a:ext cx="2241866" cy="409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6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206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7463" y="9895279"/>
            <a:ext cx="447558" cy="4093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60" dirty="0">
                <a:solidFill>
                  <a:srgbClr val="26B7BC"/>
                </a:solidFill>
                <a:latin typeface="MS PGothic" pitchFamily="34" charset="-128"/>
                <a:ea typeface="MS PGothic" pitchFamily="34" charset="-128"/>
              </a:rPr>
              <a:t>▶▶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888" y="860652"/>
            <a:ext cx="2164050" cy="191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 rot="-540000">
            <a:off x="5219936" y="990935"/>
            <a:ext cx="2198468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7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パート</a:t>
            </a:r>
            <a:endParaRPr lang="en-US" altLang="ja-JP" sz="297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  <a:cs typeface="Times New Roman"/>
            </a:endParaRPr>
          </a:p>
          <a:p>
            <a:pPr algn="ctr"/>
            <a:r>
              <a:rPr lang="ja-JP" altLang="en-US" sz="558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  <a:cs typeface="Times New Roman"/>
              </a:rPr>
              <a:t>急募</a:t>
            </a:r>
            <a:endParaRPr lang="zh-CN" altLang="en-US" sz="558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361" y="8320013"/>
            <a:ext cx="1710450" cy="40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0" y="1293349"/>
            <a:ext cx="4441501" cy="8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2016-07-28T23:38:13Z</dcterms:created>
  <dcterms:modified xsi:type="dcterms:W3CDTF">2017-02-21T08:12:31Z</dcterms:modified>
</cp:coreProperties>
</file>