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Lst>
  <p:notesMasterIdLst>
    <p:notesMasterId r:id="rId5"/>
  </p:notesMasterIdLst>
  <p:sldIdLst>
    <p:sldId id="260" r:id="rId2"/>
    <p:sldId id="262" r:id="rId3"/>
    <p:sldId id="263" r:id="rId4"/>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CCD81"/>
    <a:srgbClr val="50D786"/>
    <a:srgbClr val="4FBCE8"/>
    <a:srgbClr val="E84570"/>
    <a:srgbClr val="604C3F"/>
    <a:srgbClr val="6A3906"/>
    <a:srgbClr val="906E30"/>
    <a:srgbClr val="A4723A"/>
    <a:srgbClr val="664724"/>
    <a:srgbClr val="6452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75" d="100"/>
          <a:sy n="75" d="100"/>
        </p:scale>
        <p:origin x="-1572" y="-72"/>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3171295" cy="524340"/>
          </a:xfrm>
          <a:prstGeom prst="rect">
            <a:avLst/>
          </a:prstGeom>
        </p:spPr>
        <p:txBody>
          <a:bodyPr vert="horz" lIns="97166" tIns="48583" rIns="97166" bIns="48583"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8" y="0"/>
            <a:ext cx="3171295" cy="524340"/>
          </a:xfrm>
          <a:prstGeom prst="rect">
            <a:avLst/>
          </a:prstGeom>
        </p:spPr>
        <p:txBody>
          <a:bodyPr vert="horz" lIns="97166" tIns="48583" rIns="97166" bIns="48583" rtlCol="0"/>
          <a:lstStyle>
            <a:lvl1pPr algn="r">
              <a:defRPr sz="1200"/>
            </a:lvl1pPr>
          </a:lstStyle>
          <a:p>
            <a:fld id="{70F99883-74AE-4A2C-81B7-5B86A08198C0}" type="datetimeFigureOut">
              <a:rPr kumimoji="1" lang="ja-JP" altLang="en-US" smtClean="0"/>
              <a:t>2016/7/28</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66" tIns="48583" rIns="97166" bIns="48583" rtlCol="0" anchor="ctr"/>
          <a:lstStyle/>
          <a:p>
            <a:endParaRPr lang="ja-JP" altLang="en-US"/>
          </a:p>
        </p:txBody>
      </p:sp>
      <p:sp>
        <p:nvSpPr>
          <p:cNvPr id="5" name="ノート プレースホルダー 4"/>
          <p:cNvSpPr>
            <a:spLocks noGrp="1"/>
          </p:cNvSpPr>
          <p:nvPr>
            <p:ph type="body" sz="quarter" idx="3"/>
          </p:nvPr>
        </p:nvSpPr>
        <p:spPr>
          <a:xfrm>
            <a:off x="731838" y="5029310"/>
            <a:ext cx="5854700" cy="4114889"/>
          </a:xfrm>
          <a:prstGeom prst="rect">
            <a:avLst/>
          </a:prstGeom>
        </p:spPr>
        <p:txBody>
          <a:bodyPr vert="horz" lIns="97166" tIns="48583" rIns="97166" bIns="48583"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2" y="9926176"/>
            <a:ext cx="3171295" cy="524339"/>
          </a:xfrm>
          <a:prstGeom prst="rect">
            <a:avLst/>
          </a:prstGeom>
        </p:spPr>
        <p:txBody>
          <a:bodyPr vert="horz" lIns="97166" tIns="48583" rIns="97166" bIns="4858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8" y="9926176"/>
            <a:ext cx="3171295" cy="524339"/>
          </a:xfrm>
          <a:prstGeom prst="rect">
            <a:avLst/>
          </a:prstGeom>
        </p:spPr>
        <p:txBody>
          <a:bodyPr vert="horz" lIns="97166" tIns="48583" rIns="97166" bIns="48583"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7/28/2016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7/28/2016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7/28/2016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7/28/2016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7/28/2016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7/28/2016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7/28/2016</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7/28/2016</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7/28/2016</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7/28/2016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7/28/2016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テンプレートのサイズは黒の枠</a:t>
            </a:r>
            <a:endParaRPr lang="en-US" altLang="ja-JP" sz="1800" b="1"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smtClean="0">
                <a:solidFill>
                  <a:prstClr val="black"/>
                </a:solidFill>
                <a:latin typeface="HG丸ｺﾞｼｯｸM-PRO" pitchFamily="50" charset="-128"/>
                <a:ea typeface="HG丸ｺﾞｼｯｸM-PRO" pitchFamily="50" charset="-128"/>
              </a:rPr>
              <a:t>(303</a:t>
            </a:r>
            <a:r>
              <a:rPr lang="ja-JP" altLang="en-US" sz="1800" b="1" smtClean="0">
                <a:solidFill>
                  <a:prstClr val="black"/>
                </a:solidFill>
                <a:latin typeface="HG丸ｺﾞｼｯｸM-PRO" pitchFamily="50" charset="-128"/>
                <a:ea typeface="HG丸ｺﾞｼｯｸM-PRO" pitchFamily="50" charset="-128"/>
              </a:rPr>
              <a:t>㎜</a:t>
            </a:r>
            <a:r>
              <a:rPr lang="en-US" altLang="ja-JP" sz="1800" b="1" smtClean="0">
                <a:solidFill>
                  <a:prstClr val="black"/>
                </a:solidFill>
                <a:latin typeface="HG丸ｺﾞｼｯｸM-PRO" pitchFamily="50" charset="-128"/>
                <a:ea typeface="HG丸ｺﾞｼｯｸM-PRO" pitchFamily="50" charset="-128"/>
              </a:rPr>
              <a:t>×216</a:t>
            </a:r>
            <a:r>
              <a:rPr lang="ja-JP" altLang="en-US" sz="1800" b="1"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印刷物の仕上がりサイズは赤の枠</a:t>
            </a:r>
            <a:r>
              <a:rPr lang="en-US" altLang="ja-JP" sz="1800" b="1" smtClean="0">
                <a:solidFill>
                  <a:srgbClr val="FF0000"/>
                </a:solidFill>
                <a:latin typeface="HG丸ｺﾞｼｯｸM-PRO" pitchFamily="50" charset="-128"/>
                <a:ea typeface="HG丸ｺﾞｼｯｸM-PRO" pitchFamily="50" charset="-128"/>
              </a:rPr>
              <a:t>(297</a:t>
            </a:r>
            <a:r>
              <a:rPr lang="ja-JP" altLang="en-US" sz="1800" b="1" smtClean="0">
                <a:solidFill>
                  <a:srgbClr val="FF0000"/>
                </a:solidFill>
                <a:latin typeface="HG丸ｺﾞｼｯｸM-PRO" pitchFamily="50" charset="-128"/>
                <a:ea typeface="HG丸ｺﾞｼｯｸM-PRO" pitchFamily="50" charset="-128"/>
              </a:rPr>
              <a:t>㎜</a:t>
            </a:r>
            <a:r>
              <a:rPr lang="en-US" altLang="ja-JP" sz="1800" b="1" smtClean="0">
                <a:solidFill>
                  <a:srgbClr val="FF0000"/>
                </a:solidFill>
                <a:latin typeface="HG丸ｺﾞｼｯｸM-PRO" pitchFamily="50" charset="-128"/>
                <a:ea typeface="HG丸ｺﾞｼｯｸM-PRO" pitchFamily="50" charset="-128"/>
              </a:rPr>
              <a:t>×210</a:t>
            </a:r>
            <a:r>
              <a:rPr lang="ja-JP" altLang="en-US" sz="1800" b="1"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HG丸ｺﾞｼｯｸM-PRO" pitchFamily="50" charset="-128"/>
                <a:ea typeface="HG丸ｺﾞｼｯｸM-PRO" pitchFamily="50" charset="-128"/>
              </a:rPr>
              <a:t>POINT</a:t>
            </a:r>
            <a:r>
              <a:rPr lang="ja-JP" altLang="en-US" sz="2000" b="1" smtClean="0">
                <a:solidFill>
                  <a:srgbClr val="0070C0"/>
                </a:solidFill>
                <a:latin typeface="HG丸ｺﾞｼｯｸM-PRO" pitchFamily="50" charset="-128"/>
                <a:ea typeface="HG丸ｺﾞｼｯｸM-PRO" pitchFamily="50" charset="-128"/>
              </a:rPr>
              <a:t>３</a:t>
            </a:r>
            <a:endParaRPr lang="en-US" altLang="ja-JP" sz="20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文字・イラスト・写真の絵柄等、</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青の枠（</a:t>
            </a:r>
            <a:r>
              <a:rPr lang="en-US" altLang="ja-JP" sz="1800" b="1" smtClean="0">
                <a:solidFill>
                  <a:srgbClr val="0070C0"/>
                </a:solidFill>
                <a:latin typeface="HG丸ｺﾞｼｯｸM-PRO" pitchFamily="50" charset="-128"/>
                <a:ea typeface="HG丸ｺﾞｼｯｸM-PRO" pitchFamily="50" charset="-128"/>
              </a:rPr>
              <a:t>293</a:t>
            </a:r>
            <a:r>
              <a:rPr lang="ja-JP" altLang="en-US" sz="1800" b="1" smtClean="0">
                <a:solidFill>
                  <a:srgbClr val="0070C0"/>
                </a:solidFill>
                <a:latin typeface="HG丸ｺﾞｼｯｸM-PRO" pitchFamily="50" charset="-128"/>
                <a:ea typeface="HG丸ｺﾞｼｯｸM-PRO" pitchFamily="50" charset="-128"/>
              </a:rPr>
              <a:t>㎜</a:t>
            </a:r>
            <a:r>
              <a:rPr lang="en-US" altLang="ja-JP" sz="1800" b="1" smtClean="0">
                <a:solidFill>
                  <a:srgbClr val="0070C0"/>
                </a:solidFill>
                <a:latin typeface="HG丸ｺﾞｼｯｸM-PRO" pitchFamily="50" charset="-128"/>
                <a:ea typeface="HG丸ｺﾞｼｯｸM-PRO" pitchFamily="50" charset="-128"/>
              </a:rPr>
              <a:t>×206</a:t>
            </a:r>
            <a:r>
              <a:rPr lang="ja-JP" altLang="en-US" sz="1800" b="1"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このテンプレートは</a:t>
            </a:r>
            <a:r>
              <a:rPr lang="en-US" altLang="ja-JP" sz="1800" b="1" smtClean="0">
                <a:solidFill>
                  <a:srgbClr val="404040"/>
                </a:solidFill>
                <a:latin typeface="HG丸ｺﾞｼｯｸM-PRO" pitchFamily="50" charset="-128"/>
                <a:ea typeface="HG丸ｺﾞｼｯｸM-PRO" pitchFamily="50" charset="-128"/>
              </a:rPr>
              <a:t>A4</a:t>
            </a:r>
            <a:r>
              <a:rPr lang="ja-JP" altLang="en-US" sz="1800" b="1" smtClean="0">
                <a:solidFill>
                  <a:srgbClr val="404040"/>
                </a:solidFill>
                <a:latin typeface="HG丸ｺﾞｼｯｸM-PRO" pitchFamily="50" charset="-128"/>
                <a:ea typeface="HG丸ｺﾞｼｯｸM-PRO" pitchFamily="50" charset="-128"/>
              </a:rPr>
              <a:t>サイズ</a:t>
            </a:r>
            <a:r>
              <a:rPr lang="en-US" altLang="ja-JP" sz="1800" b="1" smtClean="0">
                <a:solidFill>
                  <a:srgbClr val="404040"/>
                </a:solidFill>
                <a:latin typeface="HG丸ｺﾞｼｯｸM-PRO" pitchFamily="50" charset="-128"/>
                <a:ea typeface="HG丸ｺﾞｼｯｸM-PRO" pitchFamily="50" charset="-128"/>
              </a:rPr>
              <a:t>(297</a:t>
            </a:r>
            <a:r>
              <a:rPr lang="ja-JP" altLang="en-US" sz="1800" b="1" smtClean="0">
                <a:solidFill>
                  <a:srgbClr val="404040"/>
                </a:solidFill>
                <a:latin typeface="HG丸ｺﾞｼｯｸM-PRO" pitchFamily="50" charset="-128"/>
                <a:ea typeface="HG丸ｺﾞｼｯｸM-PRO" pitchFamily="50" charset="-128"/>
              </a:rPr>
              <a:t>㎜</a:t>
            </a:r>
            <a:r>
              <a:rPr lang="en-US" altLang="ja-JP" sz="1800" b="1" smtClean="0">
                <a:solidFill>
                  <a:srgbClr val="404040"/>
                </a:solidFill>
                <a:latin typeface="HG丸ｺﾞｼｯｸM-PRO" pitchFamily="50" charset="-128"/>
                <a:ea typeface="HG丸ｺﾞｼｯｸM-PRO" pitchFamily="50" charset="-128"/>
              </a:rPr>
              <a:t>×210</a:t>
            </a:r>
            <a:r>
              <a:rPr lang="ja-JP" altLang="en-US" sz="1800" b="1"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図 3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138"/>
            <a:ext cx="7775574" cy="10904694"/>
          </a:xfrm>
          <a:prstGeom prst="rect">
            <a:avLst/>
          </a:prstGeom>
        </p:spPr>
      </p:pic>
      <p:pic>
        <p:nvPicPr>
          <p:cNvPr id="39" name="図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6417" y="7257528"/>
            <a:ext cx="2876328" cy="1060705"/>
          </a:xfrm>
          <a:prstGeom prst="rect">
            <a:avLst/>
          </a:prstGeom>
        </p:spPr>
      </p:pic>
      <p:pic>
        <p:nvPicPr>
          <p:cNvPr id="40" name="図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7572" y="7257528"/>
            <a:ext cx="2876328" cy="1060705"/>
          </a:xfrm>
          <a:prstGeom prst="rect">
            <a:avLst/>
          </a:prstGeom>
        </p:spPr>
      </p:pic>
      <p:sp>
        <p:nvSpPr>
          <p:cNvPr id="3" name="正方形/長方形 2"/>
          <p:cNvSpPr/>
          <p:nvPr/>
        </p:nvSpPr>
        <p:spPr>
          <a:xfrm>
            <a:off x="1887736" y="407880"/>
            <a:ext cx="3983783" cy="677108"/>
          </a:xfrm>
          <a:prstGeom prst="rect">
            <a:avLst/>
          </a:prstGeom>
        </p:spPr>
        <p:txBody>
          <a:bodyPr wrap="none">
            <a:spAutoFit/>
          </a:bodyPr>
          <a:lstStyle/>
          <a:p>
            <a:pPr algn="ctr"/>
            <a:r>
              <a:rPr lang="en-US" altLang="ja-JP" sz="3800" dirty="0" err="1">
                <a:solidFill>
                  <a:schemeClr val="bg1"/>
                </a:solidFill>
                <a:latin typeface="HGS明朝B" panose="02020800000000000000" pitchFamily="18" charset="-128"/>
                <a:ea typeface="HGS明朝B" panose="02020800000000000000" pitchFamily="18" charset="-128"/>
              </a:rPr>
              <a:t>hair&amp;make</a:t>
            </a:r>
            <a:r>
              <a:rPr lang="en-US" altLang="ja-JP" sz="3800" dirty="0">
                <a:solidFill>
                  <a:schemeClr val="bg1"/>
                </a:solidFill>
                <a:latin typeface="HGS明朝B" panose="02020800000000000000" pitchFamily="18" charset="-128"/>
                <a:ea typeface="HGS明朝B" panose="02020800000000000000" pitchFamily="18" charset="-128"/>
              </a:rPr>
              <a:t> </a:t>
            </a:r>
            <a:r>
              <a:rPr lang="en-US" altLang="ja-JP" sz="3800" dirty="0" err="1">
                <a:solidFill>
                  <a:schemeClr val="bg1"/>
                </a:solidFill>
                <a:latin typeface="HGS明朝B" panose="02020800000000000000" pitchFamily="18" charset="-128"/>
                <a:ea typeface="HGS明朝B" panose="02020800000000000000" pitchFamily="18" charset="-128"/>
              </a:rPr>
              <a:t>Askul</a:t>
            </a:r>
            <a:r>
              <a:rPr lang="en-US" altLang="ja-JP" sz="3800" dirty="0">
                <a:solidFill>
                  <a:schemeClr val="bg1"/>
                </a:solidFill>
                <a:latin typeface="HGS明朝B" panose="02020800000000000000" pitchFamily="18" charset="-128"/>
                <a:ea typeface="HGS明朝B" panose="02020800000000000000" pitchFamily="18" charset="-128"/>
              </a:rPr>
              <a:t> </a:t>
            </a:r>
            <a:endParaRPr lang="ja-JP" altLang="en-US" sz="3800" dirty="0">
              <a:solidFill>
                <a:schemeClr val="bg1"/>
              </a:solidFill>
              <a:latin typeface="HGS明朝B" panose="02020800000000000000" pitchFamily="18" charset="-128"/>
              <a:ea typeface="HGS明朝B" panose="02020800000000000000" pitchFamily="18" charset="-128"/>
            </a:endParaRPr>
          </a:p>
        </p:txBody>
      </p:sp>
      <p:sp>
        <p:nvSpPr>
          <p:cNvPr id="4" name="正方形/長方形 3"/>
          <p:cNvSpPr/>
          <p:nvPr/>
        </p:nvSpPr>
        <p:spPr>
          <a:xfrm>
            <a:off x="2202218" y="2945453"/>
            <a:ext cx="3354817" cy="677108"/>
          </a:xfrm>
          <a:prstGeom prst="rect">
            <a:avLst/>
          </a:prstGeom>
        </p:spPr>
        <p:txBody>
          <a:bodyPr wrap="none">
            <a:spAutoFit/>
          </a:bodyPr>
          <a:lstStyle/>
          <a:p>
            <a:pPr algn="ctr"/>
            <a:r>
              <a:rPr lang="en-US" altLang="ja-JP" sz="3800" dirty="0" smtClean="0">
                <a:solidFill>
                  <a:srgbClr val="6CCD81"/>
                </a:solidFill>
              </a:rPr>
              <a:t>2016.10.8 </a:t>
            </a:r>
            <a:r>
              <a:rPr lang="en-US" altLang="ja-JP" sz="3800" dirty="0">
                <a:solidFill>
                  <a:srgbClr val="6CCD81"/>
                </a:solidFill>
              </a:rPr>
              <a:t>Sat.</a:t>
            </a:r>
            <a:endParaRPr lang="ja-JP" altLang="en-US" sz="3800" dirty="0">
              <a:solidFill>
                <a:srgbClr val="6CCD81"/>
              </a:solidFill>
            </a:endParaRPr>
          </a:p>
        </p:txBody>
      </p:sp>
      <p:sp>
        <p:nvSpPr>
          <p:cNvPr id="5" name="正方形/長方形 4"/>
          <p:cNvSpPr/>
          <p:nvPr/>
        </p:nvSpPr>
        <p:spPr>
          <a:xfrm>
            <a:off x="2764245" y="3873897"/>
            <a:ext cx="4143102" cy="1554272"/>
          </a:xfrm>
          <a:prstGeom prst="rect">
            <a:avLst/>
          </a:prstGeom>
        </p:spPr>
        <p:txBody>
          <a:bodyPr wrap="square">
            <a:spAutoFit/>
          </a:bodyPr>
          <a:lstStyle/>
          <a:p>
            <a:pPr algn="just">
              <a:lnSpc>
                <a:spcPts val="1900"/>
              </a:lnSpc>
            </a:pPr>
            <a:r>
              <a:rPr lang="ja-JP" altLang="en-US" sz="1400" dirty="0">
                <a:solidFill>
                  <a:srgbClr val="604C3F"/>
                </a:solidFill>
                <a:latin typeface="ＭＳ Ｐ明朝" panose="02020600040205080304" pitchFamily="18" charset="-128"/>
                <a:ea typeface="ＭＳ Ｐ明朝" panose="02020600040205080304" pitchFamily="18" charset="-128"/>
              </a:rPr>
              <a:t>アスクル駅から徒歩</a:t>
            </a:r>
            <a:r>
              <a:rPr lang="en-US" altLang="ja-JP" sz="1400" dirty="0">
                <a:solidFill>
                  <a:srgbClr val="604C3F"/>
                </a:solidFill>
                <a:latin typeface="ＭＳ Ｐ明朝" panose="02020600040205080304" pitchFamily="18" charset="-128"/>
                <a:ea typeface="ＭＳ Ｐ明朝" panose="02020600040205080304" pitchFamily="18" charset="-128"/>
              </a:rPr>
              <a:t>5</a:t>
            </a:r>
            <a:r>
              <a:rPr lang="ja-JP" altLang="en-US" sz="1400" dirty="0">
                <a:solidFill>
                  <a:srgbClr val="604C3F"/>
                </a:solidFill>
                <a:latin typeface="ＭＳ Ｐ明朝" panose="02020600040205080304" pitchFamily="18" charset="-128"/>
                <a:ea typeface="ＭＳ Ｐ明朝" panose="02020600040205080304" pitchFamily="18" charset="-128"/>
              </a:rPr>
              <a:t>分の新しい美容室。</a:t>
            </a:r>
          </a:p>
          <a:p>
            <a:pPr algn="just">
              <a:lnSpc>
                <a:spcPts val="1900"/>
              </a:lnSpc>
            </a:pPr>
            <a:r>
              <a:rPr lang="ja-JP" altLang="en-US" sz="1400" dirty="0">
                <a:solidFill>
                  <a:srgbClr val="604C3F"/>
                </a:solidFill>
                <a:latin typeface="ＭＳ Ｐ明朝" panose="02020600040205080304" pitchFamily="18" charset="-128"/>
                <a:ea typeface="ＭＳ Ｐ明朝" panose="02020600040205080304" pitchFamily="18" charset="-128"/>
              </a:rPr>
              <a:t>経験豊かなスタイリストが、シャンプーからお仕上げまで全てを担当するマンツーマン制。パーマやカラーは、髪に優しい最新システムを導入しております。</a:t>
            </a:r>
          </a:p>
          <a:p>
            <a:pPr algn="just">
              <a:lnSpc>
                <a:spcPts val="1900"/>
              </a:lnSpc>
            </a:pPr>
            <a:r>
              <a:rPr lang="ja-JP" altLang="en-US" sz="1400" dirty="0">
                <a:solidFill>
                  <a:srgbClr val="604C3F"/>
                </a:solidFill>
                <a:latin typeface="ＭＳ Ｐ明朝" panose="02020600040205080304" pitchFamily="18" charset="-128"/>
                <a:ea typeface="ＭＳ Ｐ明朝" panose="02020600040205080304" pitchFamily="18" charset="-128"/>
              </a:rPr>
              <a:t>白を基調とした開放的な店内で、リラックスタイムをお過ごし下さい。</a:t>
            </a:r>
          </a:p>
        </p:txBody>
      </p:sp>
      <p:sp>
        <p:nvSpPr>
          <p:cNvPr id="6" name="正方形/長方形 5"/>
          <p:cNvSpPr/>
          <p:nvPr/>
        </p:nvSpPr>
        <p:spPr>
          <a:xfrm>
            <a:off x="1011820" y="5744232"/>
            <a:ext cx="1680268" cy="384721"/>
          </a:xfrm>
          <a:prstGeom prst="rect">
            <a:avLst/>
          </a:prstGeom>
        </p:spPr>
        <p:txBody>
          <a:bodyPr wrap="none">
            <a:spAutoFit/>
          </a:bodyPr>
          <a:lstStyle/>
          <a:p>
            <a:r>
              <a:rPr lang="en-US" altLang="ja-JP" sz="1900" dirty="0">
                <a:solidFill>
                  <a:srgbClr val="6A3906"/>
                </a:solidFill>
                <a:latin typeface="HGS明朝B" panose="02020800000000000000" pitchFamily="18" charset="-128"/>
                <a:ea typeface="HGS明朝B" panose="02020800000000000000" pitchFamily="18" charset="-128"/>
              </a:rPr>
              <a:t>Regular Menu</a:t>
            </a:r>
            <a:endParaRPr lang="ja-JP" altLang="en-US" sz="1900" dirty="0">
              <a:solidFill>
                <a:srgbClr val="6A3906"/>
              </a:solidFill>
              <a:latin typeface="HGS明朝B" panose="02020800000000000000" pitchFamily="18" charset="-128"/>
              <a:ea typeface="HGS明朝B" panose="02020800000000000000" pitchFamily="18" charset="-128"/>
            </a:endParaRPr>
          </a:p>
        </p:txBody>
      </p:sp>
      <p:sp>
        <p:nvSpPr>
          <p:cNvPr id="7" name="正方形/長方形 6"/>
          <p:cNvSpPr/>
          <p:nvPr/>
        </p:nvSpPr>
        <p:spPr>
          <a:xfrm>
            <a:off x="3570551" y="6128976"/>
            <a:ext cx="2709933" cy="553998"/>
          </a:xfrm>
          <a:prstGeom prst="rect">
            <a:avLst/>
          </a:prstGeom>
        </p:spPr>
        <p:txBody>
          <a:bodyPr wrap="square">
            <a:spAutoFit/>
          </a:bodyPr>
          <a:lstStyle/>
          <a:p>
            <a:pPr>
              <a:tabLst>
                <a:tab pos="1214438" algn="l"/>
                <a:tab pos="1250950" algn="l"/>
              </a:tabLst>
            </a:pPr>
            <a:r>
              <a:rPr lang="ja-JP" altLang="en-US" sz="1500" dirty="0" smtClean="0">
                <a:solidFill>
                  <a:srgbClr val="604C3F"/>
                </a:solidFill>
                <a:latin typeface="ＭＳ Ｐゴシック" panose="020B0600070205080204" pitchFamily="50" charset="-128"/>
                <a:ea typeface="ＭＳ Ｐゴシック" panose="020B0600070205080204" pitchFamily="50" charset="-128"/>
              </a:rPr>
              <a:t>・</a:t>
            </a:r>
            <a:r>
              <a:rPr lang="ja-JP" altLang="en-US" sz="1500" dirty="0">
                <a:solidFill>
                  <a:srgbClr val="604C3F"/>
                </a:solidFill>
                <a:latin typeface="ＭＳ Ｐゴシック" panose="020B0600070205080204" pitchFamily="50" charset="-128"/>
                <a:ea typeface="ＭＳ Ｐゴシック" panose="020B0600070205080204" pitchFamily="50" charset="-128"/>
              </a:rPr>
              <a:t>カラー</a:t>
            </a:r>
            <a:r>
              <a:rPr lang="en-US" altLang="ja-JP" sz="1500" dirty="0" smtClean="0">
                <a:solidFill>
                  <a:srgbClr val="604C3F"/>
                </a:solidFill>
                <a:latin typeface="ＭＳ Ｐゴシック" panose="020B0600070205080204" pitchFamily="50" charset="-128"/>
                <a:ea typeface="ＭＳ Ｐゴシック" panose="020B0600070205080204" pitchFamily="50" charset="-128"/>
              </a:rPr>
              <a:t>M	</a:t>
            </a:r>
            <a:r>
              <a:rPr lang="ja-JP" altLang="en-US" sz="1500" dirty="0" smtClean="0">
                <a:solidFill>
                  <a:srgbClr val="604C3F"/>
                </a:solidFill>
                <a:latin typeface="ＭＳ Ｐゴシック" panose="020B0600070205080204" pitchFamily="50" charset="-128"/>
                <a:ea typeface="ＭＳ Ｐゴシック" panose="020B0600070205080204" pitchFamily="50" charset="-128"/>
              </a:rPr>
              <a:t>￥</a:t>
            </a:r>
            <a:r>
              <a:rPr lang="en-US" altLang="ja-JP" sz="1500" dirty="0">
                <a:solidFill>
                  <a:srgbClr val="604C3F"/>
                </a:solidFill>
                <a:latin typeface="ＭＳ Ｐゴシック" panose="020B0600070205080204" pitchFamily="50" charset="-128"/>
                <a:ea typeface="ＭＳ Ｐゴシック" panose="020B0600070205080204" pitchFamily="50" charset="-128"/>
              </a:rPr>
              <a:t>5,000 </a:t>
            </a:r>
            <a:r>
              <a:rPr lang="ja-JP" altLang="en-US" sz="1500" dirty="0" smtClean="0">
                <a:solidFill>
                  <a:srgbClr val="604C3F"/>
                </a:solidFill>
                <a:latin typeface="ＭＳ Ｐゴシック" panose="020B0600070205080204" pitchFamily="50" charset="-128"/>
                <a:ea typeface="ＭＳ Ｐゴシック" panose="020B0600070205080204" pitchFamily="50" charset="-128"/>
              </a:rPr>
              <a:t>～</a:t>
            </a:r>
            <a:endParaRPr lang="en-US" altLang="ja-JP" sz="1500" dirty="0" smtClean="0">
              <a:solidFill>
                <a:srgbClr val="604C3F"/>
              </a:solidFill>
              <a:latin typeface="ＭＳ Ｐゴシック" panose="020B0600070205080204" pitchFamily="50" charset="-128"/>
              <a:ea typeface="ＭＳ Ｐゴシック" panose="020B0600070205080204" pitchFamily="50" charset="-128"/>
            </a:endParaRPr>
          </a:p>
          <a:p>
            <a:pPr>
              <a:tabLst>
                <a:tab pos="1214438" algn="l"/>
                <a:tab pos="1250950" algn="l"/>
              </a:tabLst>
            </a:pPr>
            <a:r>
              <a:rPr lang="ja-JP" altLang="en-US" sz="1500" dirty="0" smtClean="0">
                <a:solidFill>
                  <a:srgbClr val="604C3F"/>
                </a:solidFill>
                <a:latin typeface="ＭＳ Ｐゴシック" panose="020B0600070205080204" pitchFamily="50" charset="-128"/>
                <a:ea typeface="ＭＳ Ｐゴシック" panose="020B0600070205080204" pitchFamily="50" charset="-128"/>
              </a:rPr>
              <a:t>・トリートメント</a:t>
            </a:r>
            <a:r>
              <a:rPr lang="en-US" altLang="ja-JP" sz="1500" dirty="0" smtClean="0">
                <a:solidFill>
                  <a:srgbClr val="604C3F"/>
                </a:solidFill>
                <a:latin typeface="ＭＳ Ｐゴシック" panose="020B0600070205080204" pitchFamily="50" charset="-128"/>
                <a:ea typeface="ＭＳ Ｐゴシック" panose="020B0600070205080204" pitchFamily="50" charset="-128"/>
              </a:rPr>
              <a:t>	</a:t>
            </a:r>
            <a:r>
              <a:rPr lang="ja-JP" altLang="en-US" sz="1500" dirty="0" smtClean="0">
                <a:solidFill>
                  <a:srgbClr val="604C3F"/>
                </a:solidFill>
                <a:latin typeface="ＭＳ Ｐゴシック" panose="020B0600070205080204" pitchFamily="50" charset="-128"/>
                <a:ea typeface="ＭＳ Ｐゴシック" panose="020B0600070205080204" pitchFamily="50" charset="-128"/>
              </a:rPr>
              <a:t>￥</a:t>
            </a:r>
            <a:r>
              <a:rPr lang="en-US" altLang="ja-JP" sz="1500" dirty="0">
                <a:solidFill>
                  <a:srgbClr val="604C3F"/>
                </a:solidFill>
                <a:latin typeface="ＭＳ Ｐゴシック" panose="020B0600070205080204" pitchFamily="50" charset="-128"/>
                <a:ea typeface="ＭＳ Ｐゴシック" panose="020B0600070205080204" pitchFamily="50" charset="-128"/>
              </a:rPr>
              <a:t>3,000 </a:t>
            </a:r>
            <a:r>
              <a:rPr lang="ja-JP" altLang="en-US" sz="1500" dirty="0">
                <a:solidFill>
                  <a:srgbClr val="604C3F"/>
                </a:solidFill>
                <a:latin typeface="ＭＳ Ｐゴシック" panose="020B0600070205080204" pitchFamily="50" charset="-128"/>
                <a:ea typeface="ＭＳ Ｐゴシック" panose="020B0600070205080204" pitchFamily="50" charset="-128"/>
              </a:rPr>
              <a:t>～</a:t>
            </a:r>
          </a:p>
        </p:txBody>
      </p:sp>
      <p:sp>
        <p:nvSpPr>
          <p:cNvPr id="8" name="正方形/長方形 7"/>
          <p:cNvSpPr/>
          <p:nvPr/>
        </p:nvSpPr>
        <p:spPr>
          <a:xfrm>
            <a:off x="1011820" y="6648660"/>
            <a:ext cx="4875322" cy="261610"/>
          </a:xfrm>
          <a:prstGeom prst="rect">
            <a:avLst/>
          </a:prstGeom>
        </p:spPr>
        <p:txBody>
          <a:bodyPr wrap="square">
            <a:spAutoFit/>
          </a:bodyPr>
          <a:lstStyle/>
          <a:p>
            <a:r>
              <a:rPr lang="en-US" altLang="ja-JP" sz="1050" dirty="0">
                <a:solidFill>
                  <a:srgbClr val="604C3F"/>
                </a:solidFill>
                <a:latin typeface="ＭＳ Ｐゴシック" panose="020B0600070205080204" pitchFamily="50" charset="-128"/>
                <a:ea typeface="ＭＳ Ｐゴシック" panose="020B0600070205080204" pitchFamily="50" charset="-128"/>
              </a:rPr>
              <a:t>※</a:t>
            </a:r>
            <a:r>
              <a:rPr lang="ja-JP" altLang="en-US" sz="1050" dirty="0">
                <a:solidFill>
                  <a:srgbClr val="604C3F"/>
                </a:solidFill>
                <a:latin typeface="ＭＳ Ｐゴシック" panose="020B0600070205080204" pitchFamily="50" charset="-128"/>
                <a:ea typeface="ＭＳ Ｐゴシック" panose="020B0600070205080204" pitchFamily="50" charset="-128"/>
              </a:rPr>
              <a:t>学生割引・その他メニューございます。　</a:t>
            </a:r>
            <a:r>
              <a:rPr lang="en-US" altLang="ja-JP" sz="1050" dirty="0">
                <a:solidFill>
                  <a:srgbClr val="604C3F"/>
                </a:solidFill>
                <a:latin typeface="ＭＳ Ｐゴシック" panose="020B0600070205080204" pitchFamily="50" charset="-128"/>
                <a:ea typeface="ＭＳ Ｐゴシック" panose="020B0600070205080204" pitchFamily="50" charset="-128"/>
              </a:rPr>
              <a:t>※</a:t>
            </a:r>
            <a:r>
              <a:rPr lang="ja-JP" altLang="en-US" sz="1050" dirty="0">
                <a:solidFill>
                  <a:srgbClr val="604C3F"/>
                </a:solidFill>
                <a:latin typeface="ＭＳ Ｐゴシック" panose="020B0600070205080204" pitchFamily="50" charset="-128"/>
                <a:ea typeface="ＭＳ Ｐゴシック" panose="020B0600070205080204" pitchFamily="50" charset="-128"/>
              </a:rPr>
              <a:t>表記は全て税込み価格です。</a:t>
            </a:r>
          </a:p>
        </p:txBody>
      </p:sp>
      <p:sp>
        <p:nvSpPr>
          <p:cNvPr id="10" name="正方形/長方形 9"/>
          <p:cNvSpPr/>
          <p:nvPr/>
        </p:nvSpPr>
        <p:spPr>
          <a:xfrm>
            <a:off x="816344" y="7570410"/>
            <a:ext cx="2912764" cy="553998"/>
          </a:xfrm>
          <a:prstGeom prst="rect">
            <a:avLst/>
          </a:prstGeom>
        </p:spPr>
        <p:txBody>
          <a:bodyPr wrap="none">
            <a:spAutoFit/>
          </a:bodyPr>
          <a:lstStyle/>
          <a:p>
            <a:r>
              <a:rPr lang="en-US" altLang="ja-JP" sz="2000" dirty="0">
                <a:solidFill>
                  <a:schemeClr val="bg1"/>
                </a:solidFill>
              </a:rPr>
              <a:t>All Menu </a:t>
            </a:r>
            <a:r>
              <a:rPr lang="en-US" altLang="ja-JP" sz="3000" dirty="0">
                <a:solidFill>
                  <a:schemeClr val="bg1"/>
                </a:solidFill>
              </a:rPr>
              <a:t>20% OFF</a:t>
            </a:r>
            <a:endParaRPr lang="ja-JP" altLang="en-US" sz="3000" dirty="0">
              <a:solidFill>
                <a:schemeClr val="bg1"/>
              </a:solidFill>
            </a:endParaRPr>
          </a:p>
        </p:txBody>
      </p:sp>
      <p:sp>
        <p:nvSpPr>
          <p:cNvPr id="12" name="正方形/長方形 11"/>
          <p:cNvSpPr/>
          <p:nvPr/>
        </p:nvSpPr>
        <p:spPr>
          <a:xfrm>
            <a:off x="2062564" y="8053272"/>
            <a:ext cx="1620606" cy="253916"/>
          </a:xfrm>
          <a:prstGeom prst="rect">
            <a:avLst/>
          </a:prstGeom>
        </p:spPr>
        <p:txBody>
          <a:bodyPr wrap="none">
            <a:spAutoFit/>
          </a:bodyPr>
          <a:lstStyle/>
          <a:p>
            <a:r>
              <a:rPr lang="ja-JP" altLang="en-US" sz="1050" dirty="0">
                <a:solidFill>
                  <a:schemeClr val="bg1"/>
                </a:solidFill>
                <a:latin typeface="HGPｺﾞｼｯｸM" panose="020B0600000000000000" pitchFamily="50" charset="-128"/>
                <a:ea typeface="HGPｺﾞｼｯｸM" panose="020B0600000000000000" pitchFamily="50" charset="-128"/>
              </a:rPr>
              <a:t>有効期限</a:t>
            </a:r>
            <a:r>
              <a:rPr lang="en-US" altLang="ja-JP" sz="1050" smtClean="0">
                <a:solidFill>
                  <a:schemeClr val="bg1"/>
                </a:solidFill>
                <a:latin typeface="HGPｺﾞｼｯｸM" panose="020B0600000000000000" pitchFamily="50" charset="-128"/>
                <a:ea typeface="HGPｺﾞｼｯｸM" panose="020B0600000000000000" pitchFamily="50" charset="-128"/>
              </a:rPr>
              <a:t>2016</a:t>
            </a:r>
            <a:r>
              <a:rPr lang="ja-JP" altLang="en-US" sz="1050" smtClean="0">
                <a:solidFill>
                  <a:schemeClr val="bg1"/>
                </a:solidFill>
                <a:latin typeface="HGPｺﾞｼｯｸM" panose="020B0600000000000000" pitchFamily="50" charset="-128"/>
                <a:ea typeface="HGPｺﾞｼｯｸM" panose="020B0600000000000000" pitchFamily="50" charset="-128"/>
              </a:rPr>
              <a:t>．</a:t>
            </a:r>
            <a:r>
              <a:rPr lang="en-US" altLang="ja-JP" sz="1050" dirty="0" smtClean="0">
                <a:solidFill>
                  <a:schemeClr val="bg1"/>
                </a:solidFill>
                <a:latin typeface="HGPｺﾞｼｯｸM" panose="020B0600000000000000" pitchFamily="50" charset="-128"/>
                <a:ea typeface="HGPｺﾞｼｯｸM" panose="020B0600000000000000" pitchFamily="50" charset="-128"/>
              </a:rPr>
              <a:t>12</a:t>
            </a:r>
            <a:r>
              <a:rPr lang="ja-JP" altLang="en-US" sz="1050" dirty="0">
                <a:solidFill>
                  <a:schemeClr val="bg1"/>
                </a:solidFill>
                <a:latin typeface="HGPｺﾞｼｯｸM" panose="020B0600000000000000" pitchFamily="50" charset="-128"/>
                <a:ea typeface="HGPｺﾞｼｯｸM" panose="020B0600000000000000" pitchFamily="50" charset="-128"/>
              </a:rPr>
              <a:t>月末日</a:t>
            </a:r>
          </a:p>
        </p:txBody>
      </p:sp>
      <p:sp>
        <p:nvSpPr>
          <p:cNvPr id="13" name="正方形/長方形 12"/>
          <p:cNvSpPr/>
          <p:nvPr/>
        </p:nvSpPr>
        <p:spPr>
          <a:xfrm>
            <a:off x="4053240" y="7306367"/>
            <a:ext cx="2877711" cy="323165"/>
          </a:xfrm>
          <a:prstGeom prst="rect">
            <a:avLst/>
          </a:prstGeom>
        </p:spPr>
        <p:txBody>
          <a:bodyPr wrap="none">
            <a:spAutoFit/>
          </a:bodyPr>
          <a:lstStyle/>
          <a:p>
            <a:pPr algn="ctr"/>
            <a:r>
              <a:rPr lang="ja-JP" altLang="en-US" sz="1500" dirty="0">
                <a:solidFill>
                  <a:srgbClr val="6A3906"/>
                </a:solidFill>
                <a:latin typeface="HGSｺﾞｼｯｸE" panose="020B0900000000000000" pitchFamily="50" charset="-128"/>
                <a:ea typeface="HGSｺﾞｼｯｸE" panose="020B0900000000000000" pitchFamily="50" charset="-128"/>
              </a:rPr>
              <a:t>オープニング記念キャンペーン</a:t>
            </a:r>
          </a:p>
        </p:txBody>
      </p:sp>
      <p:sp>
        <p:nvSpPr>
          <p:cNvPr id="14" name="正方形/長方形 13"/>
          <p:cNvSpPr/>
          <p:nvPr/>
        </p:nvSpPr>
        <p:spPr>
          <a:xfrm>
            <a:off x="4626647" y="7625075"/>
            <a:ext cx="1824538" cy="338554"/>
          </a:xfrm>
          <a:prstGeom prst="rect">
            <a:avLst/>
          </a:prstGeom>
        </p:spPr>
        <p:txBody>
          <a:bodyPr wrap="none">
            <a:spAutoFit/>
          </a:bodyPr>
          <a:lstStyle/>
          <a:p>
            <a:r>
              <a:rPr lang="zh-CN" altLang="en-US" sz="1600" dirty="0">
                <a:solidFill>
                  <a:schemeClr val="bg1"/>
                </a:solidFill>
                <a:latin typeface="HGPｺﾞｼｯｸM" panose="020B0600000000000000" pitchFamily="50" charset="-128"/>
                <a:ea typeface="HGPｺﾞｼｯｸM" panose="020B0600000000000000" pitchFamily="50" charset="-128"/>
              </a:rPr>
              <a:t>先着</a:t>
            </a:r>
            <a:r>
              <a:rPr lang="en-US" altLang="zh-CN" sz="1600" dirty="0">
                <a:solidFill>
                  <a:schemeClr val="bg1"/>
                </a:solidFill>
                <a:latin typeface="HGPｺﾞｼｯｸM" panose="020B0600000000000000" pitchFamily="50" charset="-128"/>
                <a:ea typeface="HGPｺﾞｼｯｸM" panose="020B0600000000000000" pitchFamily="50" charset="-128"/>
              </a:rPr>
              <a:t>100</a:t>
            </a:r>
            <a:r>
              <a:rPr lang="zh-CN" altLang="en-US" sz="1600" dirty="0">
                <a:solidFill>
                  <a:schemeClr val="bg1"/>
                </a:solidFill>
                <a:latin typeface="HGPｺﾞｼｯｸM" panose="020B0600000000000000" pitchFamily="50" charset="-128"/>
                <a:ea typeface="HGPｺﾞｼｯｸM" panose="020B0600000000000000" pitchFamily="50" charset="-128"/>
              </a:rPr>
              <a:t>名様</a:t>
            </a:r>
            <a:r>
              <a:rPr lang="zh-CN" altLang="en-US" sz="1600" dirty="0" smtClean="0">
                <a:solidFill>
                  <a:schemeClr val="bg1"/>
                </a:solidFill>
                <a:latin typeface="HGPｺﾞｼｯｸM" panose="020B0600000000000000" pitchFamily="50" charset="-128"/>
                <a:ea typeface="HGPｺﾞｼｯｸM" panose="020B0600000000000000" pitchFamily="50" charset="-128"/>
              </a:rPr>
              <a:t>限定</a:t>
            </a:r>
            <a:r>
              <a:rPr lang="en-US" altLang="zh-CN" sz="1600" dirty="0" smtClean="0">
                <a:solidFill>
                  <a:schemeClr val="bg1"/>
                </a:solidFill>
                <a:latin typeface="HGPｺﾞｼｯｸM" panose="020B0600000000000000" pitchFamily="50" charset="-128"/>
                <a:ea typeface="HGPｺﾞｼｯｸM" panose="020B0600000000000000" pitchFamily="50" charset="-128"/>
              </a:rPr>
              <a:t>!</a:t>
            </a:r>
            <a:endParaRPr lang="ja-JP" altLang="en-US" sz="1600" dirty="0">
              <a:solidFill>
                <a:schemeClr val="bg1"/>
              </a:solidFill>
              <a:latin typeface="HGPｺﾞｼｯｸM" panose="020B0600000000000000" pitchFamily="50" charset="-128"/>
              <a:ea typeface="HGPｺﾞｼｯｸM" panose="020B0600000000000000" pitchFamily="50" charset="-128"/>
            </a:endParaRPr>
          </a:p>
        </p:txBody>
      </p:sp>
      <p:sp>
        <p:nvSpPr>
          <p:cNvPr id="15" name="正方形/長方形 14"/>
          <p:cNvSpPr/>
          <p:nvPr/>
        </p:nvSpPr>
        <p:spPr>
          <a:xfrm>
            <a:off x="620398" y="8810384"/>
            <a:ext cx="3886200" cy="338554"/>
          </a:xfrm>
          <a:prstGeom prst="rect">
            <a:avLst/>
          </a:prstGeom>
        </p:spPr>
        <p:txBody>
          <a:bodyPr>
            <a:spAutoFit/>
          </a:bodyPr>
          <a:lstStyle/>
          <a:p>
            <a:r>
              <a:rPr lang="ja-JP" altLang="en-US" sz="1600" dirty="0">
                <a:solidFill>
                  <a:schemeClr val="bg1"/>
                </a:solidFill>
                <a:latin typeface="HGS明朝B" panose="02020800000000000000" pitchFamily="18" charset="-128"/>
                <a:ea typeface="HGS明朝B" panose="02020800000000000000" pitchFamily="18" charset="-128"/>
              </a:rPr>
              <a:t>ヘアアンドメイク </a:t>
            </a:r>
            <a:r>
              <a:rPr lang="ja-JP" altLang="en-US" sz="1600" dirty="0" smtClean="0">
                <a:solidFill>
                  <a:schemeClr val="bg1"/>
                </a:solidFill>
                <a:latin typeface="HGS明朝B" panose="02020800000000000000" pitchFamily="18" charset="-128"/>
                <a:ea typeface="HGS明朝B" panose="02020800000000000000" pitchFamily="18" charset="-128"/>
              </a:rPr>
              <a:t>アスクル</a:t>
            </a:r>
            <a:endParaRPr lang="ja-JP" altLang="en-US" sz="1600" dirty="0">
              <a:solidFill>
                <a:schemeClr val="bg1"/>
              </a:solidFill>
              <a:latin typeface="HGS明朝B" panose="02020800000000000000" pitchFamily="18" charset="-128"/>
              <a:ea typeface="HGS明朝B" panose="02020800000000000000" pitchFamily="18" charset="-128"/>
            </a:endParaRPr>
          </a:p>
        </p:txBody>
      </p:sp>
      <p:sp>
        <p:nvSpPr>
          <p:cNvPr id="17" name="正方形/長方形 16"/>
          <p:cNvSpPr/>
          <p:nvPr/>
        </p:nvSpPr>
        <p:spPr>
          <a:xfrm>
            <a:off x="620398" y="9019014"/>
            <a:ext cx="2531462" cy="584775"/>
          </a:xfrm>
          <a:prstGeom prst="rect">
            <a:avLst/>
          </a:prstGeom>
        </p:spPr>
        <p:txBody>
          <a:bodyPr wrap="none">
            <a:spAutoFit/>
          </a:bodyPr>
          <a:lstStyle/>
          <a:p>
            <a:r>
              <a:rPr lang="en-US" altLang="ja-JP" sz="3200" dirty="0">
                <a:solidFill>
                  <a:schemeClr val="bg1"/>
                </a:solidFill>
                <a:latin typeface="HGS明朝B" panose="02020800000000000000" pitchFamily="18" charset="-128"/>
                <a:ea typeface="HGS明朝B" panose="02020800000000000000" pitchFamily="18" charset="-128"/>
              </a:rPr>
              <a:t>03-1234-1111</a:t>
            </a:r>
            <a:endParaRPr lang="ja-JP" altLang="en-US" sz="3200" dirty="0">
              <a:solidFill>
                <a:schemeClr val="bg1"/>
              </a:solidFill>
              <a:latin typeface="HGS明朝B" panose="02020800000000000000" pitchFamily="18" charset="-128"/>
              <a:ea typeface="HGS明朝B" panose="02020800000000000000" pitchFamily="18" charset="-128"/>
            </a:endParaRPr>
          </a:p>
        </p:txBody>
      </p:sp>
      <p:sp>
        <p:nvSpPr>
          <p:cNvPr id="26" name="正方形/長方形 25"/>
          <p:cNvSpPr/>
          <p:nvPr/>
        </p:nvSpPr>
        <p:spPr>
          <a:xfrm>
            <a:off x="594998" y="9473650"/>
            <a:ext cx="3886200" cy="353943"/>
          </a:xfrm>
          <a:prstGeom prst="rect">
            <a:avLst/>
          </a:prstGeom>
        </p:spPr>
        <p:txBody>
          <a:bodyPr>
            <a:spAutoFit/>
          </a:bodyPr>
          <a:lstStyle/>
          <a:p>
            <a:r>
              <a:rPr lang="zh-TW" altLang="en-US" sz="1700" dirty="0">
                <a:solidFill>
                  <a:schemeClr val="bg1"/>
                </a:solidFill>
                <a:latin typeface="HGS明朝B" panose="02020800000000000000" pitchFamily="18" charset="-128"/>
                <a:ea typeface="HGS明朝B" panose="02020800000000000000" pitchFamily="18" charset="-128"/>
              </a:rPr>
              <a:t>〒</a:t>
            </a:r>
            <a:r>
              <a:rPr lang="en-US" altLang="zh-TW" sz="1700" dirty="0">
                <a:solidFill>
                  <a:schemeClr val="bg1"/>
                </a:solidFill>
                <a:latin typeface="HGS明朝B" panose="02020800000000000000" pitchFamily="18" charset="-128"/>
                <a:ea typeface="HGS明朝B" panose="02020800000000000000" pitchFamily="18" charset="-128"/>
              </a:rPr>
              <a:t>135-0061 </a:t>
            </a:r>
            <a:r>
              <a:rPr lang="zh-TW" altLang="en-US" sz="1700" dirty="0">
                <a:solidFill>
                  <a:schemeClr val="bg1"/>
                </a:solidFill>
                <a:latin typeface="HGS明朝B" panose="02020800000000000000" pitchFamily="18" charset="-128"/>
                <a:ea typeface="HGS明朝B" panose="02020800000000000000" pitchFamily="18" charset="-128"/>
              </a:rPr>
              <a:t>東京都江東区豊洲</a:t>
            </a:r>
            <a:r>
              <a:rPr lang="en-US" altLang="zh-TW" sz="1700" dirty="0">
                <a:solidFill>
                  <a:schemeClr val="bg1"/>
                </a:solidFill>
                <a:latin typeface="HGS明朝B" panose="02020800000000000000" pitchFamily="18" charset="-128"/>
                <a:ea typeface="HGS明朝B" panose="02020800000000000000" pitchFamily="18" charset="-128"/>
              </a:rPr>
              <a:t>3-2-3</a:t>
            </a:r>
            <a:endParaRPr lang="ja-JP" altLang="en-US" sz="1700" dirty="0">
              <a:solidFill>
                <a:schemeClr val="bg1"/>
              </a:solidFill>
              <a:latin typeface="HGS明朝B" panose="02020800000000000000" pitchFamily="18" charset="-128"/>
              <a:ea typeface="HGS明朝B" panose="02020800000000000000" pitchFamily="18" charset="-128"/>
            </a:endParaRPr>
          </a:p>
        </p:txBody>
      </p:sp>
      <p:sp>
        <p:nvSpPr>
          <p:cNvPr id="27" name="正方形/長方形 26"/>
          <p:cNvSpPr/>
          <p:nvPr/>
        </p:nvSpPr>
        <p:spPr>
          <a:xfrm>
            <a:off x="1636377" y="9797980"/>
            <a:ext cx="3886200" cy="669414"/>
          </a:xfrm>
          <a:prstGeom prst="rect">
            <a:avLst/>
          </a:prstGeom>
        </p:spPr>
        <p:txBody>
          <a:bodyPr>
            <a:spAutoFit/>
          </a:bodyPr>
          <a:lstStyle/>
          <a:p>
            <a:pPr>
              <a:lnSpc>
                <a:spcPts val="1500"/>
              </a:lnSpc>
            </a:pPr>
            <a:r>
              <a:rPr lang="ja-JP" altLang="en-US" sz="1200" dirty="0">
                <a:solidFill>
                  <a:schemeClr val="bg1"/>
                </a:solidFill>
                <a:latin typeface="HGS明朝B" panose="02020800000000000000" pitchFamily="18" charset="-128"/>
                <a:ea typeface="HGS明朝B" panose="02020800000000000000" pitchFamily="18" charset="-128"/>
              </a:rPr>
              <a:t>平　日：</a:t>
            </a:r>
            <a:r>
              <a:rPr lang="en-US" altLang="ja-JP" sz="1200" dirty="0">
                <a:solidFill>
                  <a:schemeClr val="bg1"/>
                </a:solidFill>
                <a:latin typeface="HGS明朝B" panose="02020800000000000000" pitchFamily="18" charset="-128"/>
                <a:ea typeface="HGS明朝B" panose="02020800000000000000" pitchFamily="18" charset="-128"/>
              </a:rPr>
              <a:t>10</a:t>
            </a:r>
            <a:r>
              <a:rPr lang="ja-JP" altLang="en-US" sz="1200" dirty="0">
                <a:solidFill>
                  <a:schemeClr val="bg1"/>
                </a:solidFill>
                <a:latin typeface="HGS明朝B" panose="02020800000000000000" pitchFamily="18" charset="-128"/>
                <a:ea typeface="HGS明朝B" panose="02020800000000000000" pitchFamily="18" charset="-128"/>
              </a:rPr>
              <a:t>：</a:t>
            </a:r>
            <a:r>
              <a:rPr lang="en-US" altLang="ja-JP" sz="1200" dirty="0">
                <a:solidFill>
                  <a:schemeClr val="bg1"/>
                </a:solidFill>
                <a:latin typeface="HGS明朝B" panose="02020800000000000000" pitchFamily="18" charset="-128"/>
                <a:ea typeface="HGS明朝B" panose="02020800000000000000" pitchFamily="18" charset="-128"/>
              </a:rPr>
              <a:t>00</a:t>
            </a:r>
            <a:r>
              <a:rPr lang="ja-JP" altLang="en-US" sz="1200" dirty="0">
                <a:solidFill>
                  <a:schemeClr val="bg1"/>
                </a:solidFill>
                <a:latin typeface="HGS明朝B" panose="02020800000000000000" pitchFamily="18" charset="-128"/>
                <a:ea typeface="HGS明朝B" panose="02020800000000000000" pitchFamily="18" charset="-128"/>
              </a:rPr>
              <a:t>～</a:t>
            </a:r>
            <a:r>
              <a:rPr lang="en-US" altLang="ja-JP" sz="1200" dirty="0">
                <a:solidFill>
                  <a:schemeClr val="bg1"/>
                </a:solidFill>
                <a:latin typeface="HGS明朝B" panose="02020800000000000000" pitchFamily="18" charset="-128"/>
                <a:ea typeface="HGS明朝B" panose="02020800000000000000" pitchFamily="18" charset="-128"/>
              </a:rPr>
              <a:t>19</a:t>
            </a:r>
            <a:r>
              <a:rPr lang="ja-JP" altLang="en-US" sz="1200" dirty="0">
                <a:solidFill>
                  <a:schemeClr val="bg1"/>
                </a:solidFill>
                <a:latin typeface="HGS明朝B" panose="02020800000000000000" pitchFamily="18" charset="-128"/>
                <a:ea typeface="HGS明朝B" panose="02020800000000000000" pitchFamily="18" charset="-128"/>
              </a:rPr>
              <a:t>：</a:t>
            </a:r>
            <a:r>
              <a:rPr lang="en-US" altLang="ja-JP" sz="1200" dirty="0">
                <a:solidFill>
                  <a:schemeClr val="bg1"/>
                </a:solidFill>
                <a:latin typeface="HGS明朝B" panose="02020800000000000000" pitchFamily="18" charset="-128"/>
                <a:ea typeface="HGS明朝B" panose="02020800000000000000" pitchFamily="18" charset="-128"/>
              </a:rPr>
              <a:t>00</a:t>
            </a:r>
            <a:r>
              <a:rPr lang="ja-JP" altLang="en-US" sz="1200" dirty="0">
                <a:solidFill>
                  <a:schemeClr val="bg1"/>
                </a:solidFill>
                <a:latin typeface="HGS明朝B" panose="02020800000000000000" pitchFamily="18" charset="-128"/>
                <a:ea typeface="HGS明朝B" panose="02020800000000000000" pitchFamily="18" charset="-128"/>
              </a:rPr>
              <a:t>／カット受付 </a:t>
            </a:r>
            <a:r>
              <a:rPr lang="en-US" altLang="ja-JP" sz="1200" dirty="0">
                <a:solidFill>
                  <a:schemeClr val="bg1"/>
                </a:solidFill>
                <a:latin typeface="HGS明朝B" panose="02020800000000000000" pitchFamily="18" charset="-128"/>
                <a:ea typeface="HGS明朝B" panose="02020800000000000000" pitchFamily="18" charset="-128"/>
              </a:rPr>
              <a:t>18</a:t>
            </a:r>
            <a:r>
              <a:rPr lang="ja-JP" altLang="en-US" sz="1200" dirty="0">
                <a:solidFill>
                  <a:schemeClr val="bg1"/>
                </a:solidFill>
                <a:latin typeface="HGS明朝B" panose="02020800000000000000" pitchFamily="18" charset="-128"/>
                <a:ea typeface="HGS明朝B" panose="02020800000000000000" pitchFamily="18" charset="-128"/>
              </a:rPr>
              <a:t>：</a:t>
            </a:r>
            <a:r>
              <a:rPr lang="en-US" altLang="ja-JP" sz="1200" dirty="0">
                <a:solidFill>
                  <a:schemeClr val="bg1"/>
                </a:solidFill>
                <a:latin typeface="HGS明朝B" panose="02020800000000000000" pitchFamily="18" charset="-128"/>
                <a:ea typeface="HGS明朝B" panose="02020800000000000000" pitchFamily="18" charset="-128"/>
              </a:rPr>
              <a:t>00</a:t>
            </a:r>
          </a:p>
          <a:p>
            <a:pPr>
              <a:lnSpc>
                <a:spcPts val="1500"/>
              </a:lnSpc>
            </a:pPr>
            <a:r>
              <a:rPr lang="ja-JP" altLang="en-US" sz="1200" dirty="0">
                <a:solidFill>
                  <a:schemeClr val="bg1"/>
                </a:solidFill>
                <a:latin typeface="HGS明朝B" panose="02020800000000000000" pitchFamily="18" charset="-128"/>
                <a:ea typeface="HGS明朝B" panose="02020800000000000000" pitchFamily="18" charset="-128"/>
              </a:rPr>
              <a:t>土日祝：</a:t>
            </a:r>
            <a:r>
              <a:rPr lang="en-US" altLang="ja-JP" sz="1200" dirty="0">
                <a:solidFill>
                  <a:schemeClr val="bg1"/>
                </a:solidFill>
                <a:latin typeface="HGS明朝B" panose="02020800000000000000" pitchFamily="18" charset="-128"/>
                <a:ea typeface="HGS明朝B" panose="02020800000000000000" pitchFamily="18" charset="-128"/>
              </a:rPr>
              <a:t>10</a:t>
            </a:r>
            <a:r>
              <a:rPr lang="ja-JP" altLang="en-US" sz="1200" dirty="0">
                <a:solidFill>
                  <a:schemeClr val="bg1"/>
                </a:solidFill>
                <a:latin typeface="HGS明朝B" panose="02020800000000000000" pitchFamily="18" charset="-128"/>
                <a:ea typeface="HGS明朝B" panose="02020800000000000000" pitchFamily="18" charset="-128"/>
              </a:rPr>
              <a:t>：</a:t>
            </a:r>
            <a:r>
              <a:rPr lang="en-US" altLang="ja-JP" sz="1200" dirty="0">
                <a:solidFill>
                  <a:schemeClr val="bg1"/>
                </a:solidFill>
                <a:latin typeface="HGS明朝B" panose="02020800000000000000" pitchFamily="18" charset="-128"/>
                <a:ea typeface="HGS明朝B" panose="02020800000000000000" pitchFamily="18" charset="-128"/>
              </a:rPr>
              <a:t>00</a:t>
            </a:r>
            <a:r>
              <a:rPr lang="ja-JP" altLang="en-US" sz="1200" dirty="0">
                <a:solidFill>
                  <a:schemeClr val="bg1"/>
                </a:solidFill>
                <a:latin typeface="HGS明朝B" panose="02020800000000000000" pitchFamily="18" charset="-128"/>
                <a:ea typeface="HGS明朝B" panose="02020800000000000000" pitchFamily="18" charset="-128"/>
              </a:rPr>
              <a:t>～</a:t>
            </a:r>
            <a:r>
              <a:rPr lang="en-US" altLang="ja-JP" sz="1200" dirty="0">
                <a:solidFill>
                  <a:schemeClr val="bg1"/>
                </a:solidFill>
                <a:latin typeface="HGS明朝B" panose="02020800000000000000" pitchFamily="18" charset="-128"/>
                <a:ea typeface="HGS明朝B" panose="02020800000000000000" pitchFamily="18" charset="-128"/>
              </a:rPr>
              <a:t>18</a:t>
            </a:r>
            <a:r>
              <a:rPr lang="ja-JP" altLang="en-US" sz="1200" dirty="0">
                <a:solidFill>
                  <a:schemeClr val="bg1"/>
                </a:solidFill>
                <a:latin typeface="HGS明朝B" panose="02020800000000000000" pitchFamily="18" charset="-128"/>
                <a:ea typeface="HGS明朝B" panose="02020800000000000000" pitchFamily="18" charset="-128"/>
              </a:rPr>
              <a:t>：</a:t>
            </a:r>
            <a:r>
              <a:rPr lang="en-US" altLang="ja-JP" sz="1200" dirty="0">
                <a:solidFill>
                  <a:schemeClr val="bg1"/>
                </a:solidFill>
                <a:latin typeface="HGS明朝B" panose="02020800000000000000" pitchFamily="18" charset="-128"/>
                <a:ea typeface="HGS明朝B" panose="02020800000000000000" pitchFamily="18" charset="-128"/>
              </a:rPr>
              <a:t>00</a:t>
            </a:r>
            <a:r>
              <a:rPr lang="ja-JP" altLang="en-US" sz="1200" dirty="0">
                <a:solidFill>
                  <a:schemeClr val="bg1"/>
                </a:solidFill>
                <a:latin typeface="HGS明朝B" panose="02020800000000000000" pitchFamily="18" charset="-128"/>
                <a:ea typeface="HGS明朝B" panose="02020800000000000000" pitchFamily="18" charset="-128"/>
              </a:rPr>
              <a:t>／カット受付 </a:t>
            </a:r>
            <a:r>
              <a:rPr lang="en-US" altLang="ja-JP" sz="1200" dirty="0">
                <a:solidFill>
                  <a:schemeClr val="bg1"/>
                </a:solidFill>
                <a:latin typeface="HGS明朝B" panose="02020800000000000000" pitchFamily="18" charset="-128"/>
                <a:ea typeface="HGS明朝B" panose="02020800000000000000" pitchFamily="18" charset="-128"/>
              </a:rPr>
              <a:t>17</a:t>
            </a:r>
            <a:r>
              <a:rPr lang="ja-JP" altLang="en-US" sz="1200" dirty="0">
                <a:solidFill>
                  <a:schemeClr val="bg1"/>
                </a:solidFill>
                <a:latin typeface="HGS明朝B" panose="02020800000000000000" pitchFamily="18" charset="-128"/>
                <a:ea typeface="HGS明朝B" panose="02020800000000000000" pitchFamily="18" charset="-128"/>
              </a:rPr>
              <a:t>：</a:t>
            </a:r>
            <a:r>
              <a:rPr lang="en-US" altLang="ja-JP" sz="1200" dirty="0">
                <a:solidFill>
                  <a:schemeClr val="bg1"/>
                </a:solidFill>
                <a:latin typeface="HGS明朝B" panose="02020800000000000000" pitchFamily="18" charset="-128"/>
                <a:ea typeface="HGS明朝B" panose="02020800000000000000" pitchFamily="18" charset="-128"/>
              </a:rPr>
              <a:t>00</a:t>
            </a:r>
          </a:p>
          <a:p>
            <a:pPr>
              <a:lnSpc>
                <a:spcPts val="1500"/>
              </a:lnSpc>
            </a:pPr>
            <a:r>
              <a:rPr lang="ja-JP" altLang="en-US" sz="1200" dirty="0">
                <a:solidFill>
                  <a:schemeClr val="bg1"/>
                </a:solidFill>
                <a:latin typeface="HGS明朝B" panose="02020800000000000000" pitchFamily="18" charset="-128"/>
                <a:ea typeface="HGS明朝B" panose="02020800000000000000" pitchFamily="18" charset="-128"/>
              </a:rPr>
              <a:t>定休日</a:t>
            </a:r>
            <a:r>
              <a:rPr lang="en-US" altLang="ja-JP" sz="1200" dirty="0">
                <a:solidFill>
                  <a:schemeClr val="bg1"/>
                </a:solidFill>
                <a:latin typeface="HGS明朝B" panose="02020800000000000000" pitchFamily="18" charset="-128"/>
                <a:ea typeface="HGS明朝B" panose="02020800000000000000" pitchFamily="18" charset="-128"/>
              </a:rPr>
              <a:t>:</a:t>
            </a:r>
            <a:r>
              <a:rPr lang="ja-JP" altLang="en-US" sz="1200" dirty="0">
                <a:solidFill>
                  <a:schemeClr val="bg1"/>
                </a:solidFill>
                <a:latin typeface="HGS明朝B" panose="02020800000000000000" pitchFamily="18" charset="-128"/>
                <a:ea typeface="HGS明朝B" panose="02020800000000000000" pitchFamily="18" charset="-128"/>
              </a:rPr>
              <a:t>毎週月曜日</a:t>
            </a:r>
          </a:p>
        </p:txBody>
      </p:sp>
      <p:sp>
        <p:nvSpPr>
          <p:cNvPr id="28" name="正方形/長方形 27"/>
          <p:cNvSpPr/>
          <p:nvPr/>
        </p:nvSpPr>
        <p:spPr>
          <a:xfrm>
            <a:off x="715999" y="9826393"/>
            <a:ext cx="845103" cy="401007"/>
          </a:xfrm>
          <a:prstGeom prst="rect">
            <a:avLst/>
          </a:prstGeom>
        </p:spPr>
        <p:txBody>
          <a:bodyPr wrap="none">
            <a:spAutoFit/>
          </a:bodyPr>
          <a:lstStyle/>
          <a:p>
            <a:pPr algn="ctr"/>
            <a:r>
              <a:rPr lang="en-US" altLang="ja-JP" sz="2000" dirty="0">
                <a:solidFill>
                  <a:srgbClr val="6A3906"/>
                </a:solidFill>
                <a:latin typeface="HGS明朝B" panose="02020800000000000000" pitchFamily="18" charset="-128"/>
                <a:ea typeface="HGS明朝B" panose="02020800000000000000" pitchFamily="18" charset="-128"/>
              </a:rPr>
              <a:t>OPEN</a:t>
            </a:r>
            <a:endParaRPr lang="ja-JP" altLang="en-US" sz="2000" dirty="0">
              <a:solidFill>
                <a:srgbClr val="6A3906"/>
              </a:solidFill>
              <a:latin typeface="HGS明朝B" panose="02020800000000000000" pitchFamily="18" charset="-128"/>
              <a:ea typeface="HGS明朝B" panose="02020800000000000000" pitchFamily="18" charset="-128"/>
            </a:endParaRPr>
          </a:p>
        </p:txBody>
      </p:sp>
      <p:sp>
        <p:nvSpPr>
          <p:cNvPr id="29" name="正方形/長方形 28"/>
          <p:cNvSpPr/>
          <p:nvPr/>
        </p:nvSpPr>
        <p:spPr>
          <a:xfrm>
            <a:off x="676725" y="10105694"/>
            <a:ext cx="923651" cy="307777"/>
          </a:xfrm>
          <a:prstGeom prst="rect">
            <a:avLst/>
          </a:prstGeom>
        </p:spPr>
        <p:txBody>
          <a:bodyPr wrap="none">
            <a:spAutoFit/>
          </a:bodyPr>
          <a:lstStyle/>
          <a:p>
            <a:pPr algn="ctr"/>
            <a:r>
              <a:rPr lang="en-US" altLang="ja-JP" sz="1400" dirty="0">
                <a:solidFill>
                  <a:srgbClr val="6A3906"/>
                </a:solidFill>
                <a:latin typeface="HGS明朝B" panose="02020800000000000000" pitchFamily="18" charset="-128"/>
                <a:ea typeface="HGS明朝B" panose="02020800000000000000" pitchFamily="18" charset="-128"/>
              </a:rPr>
              <a:t>and Close</a:t>
            </a:r>
            <a:endParaRPr lang="ja-JP" altLang="en-US" sz="1400" dirty="0">
              <a:solidFill>
                <a:srgbClr val="6A3906"/>
              </a:solidFill>
              <a:latin typeface="HGS明朝B" panose="02020800000000000000" pitchFamily="18" charset="-128"/>
              <a:ea typeface="HGS明朝B" panose="02020800000000000000" pitchFamily="18" charset="-128"/>
            </a:endParaRPr>
          </a:p>
        </p:txBody>
      </p:sp>
      <p:sp>
        <p:nvSpPr>
          <p:cNvPr id="30" name="正方形/長方形 29"/>
          <p:cNvSpPr/>
          <p:nvPr/>
        </p:nvSpPr>
        <p:spPr>
          <a:xfrm>
            <a:off x="1011820" y="6128976"/>
            <a:ext cx="2558731" cy="553998"/>
          </a:xfrm>
          <a:prstGeom prst="rect">
            <a:avLst/>
          </a:prstGeom>
        </p:spPr>
        <p:txBody>
          <a:bodyPr wrap="square">
            <a:spAutoFit/>
          </a:bodyPr>
          <a:lstStyle/>
          <a:p>
            <a:pPr>
              <a:tabLst>
                <a:tab pos="1214438" algn="l"/>
              </a:tabLst>
            </a:pPr>
            <a:r>
              <a:rPr lang="ja-JP" altLang="en-US" sz="1500" dirty="0">
                <a:solidFill>
                  <a:srgbClr val="604C3F"/>
                </a:solidFill>
                <a:latin typeface="ＭＳ Ｐゴシック" panose="020B0600070205080204" pitchFamily="50" charset="-128"/>
                <a:ea typeface="ＭＳ Ｐゴシック" panose="020B0600070205080204" pitchFamily="50" charset="-128"/>
              </a:rPr>
              <a:t>・カット</a:t>
            </a:r>
            <a:r>
              <a:rPr lang="en-US" altLang="ja-JP" sz="1500" dirty="0">
                <a:solidFill>
                  <a:srgbClr val="604C3F"/>
                </a:solidFill>
                <a:latin typeface="ＭＳ Ｐゴシック" panose="020B0600070205080204" pitchFamily="50" charset="-128"/>
                <a:ea typeface="ＭＳ Ｐゴシック" panose="020B0600070205080204" pitchFamily="50" charset="-128"/>
              </a:rPr>
              <a:t>(</a:t>
            </a:r>
            <a:r>
              <a:rPr lang="ja-JP" altLang="en-US" sz="1500" dirty="0">
                <a:solidFill>
                  <a:srgbClr val="604C3F"/>
                </a:solidFill>
                <a:latin typeface="ＭＳ Ｐゴシック" panose="020B0600070205080204" pitchFamily="50" charset="-128"/>
                <a:ea typeface="ＭＳ Ｐゴシック" panose="020B0600070205080204" pitchFamily="50" charset="-128"/>
              </a:rPr>
              <a:t>一般</a:t>
            </a:r>
            <a:r>
              <a:rPr lang="ja-JP" altLang="en-US" sz="1500" dirty="0" smtClean="0">
                <a:solidFill>
                  <a:srgbClr val="604C3F"/>
                </a:solidFill>
                <a:latin typeface="ＭＳ Ｐゴシック" panose="020B0600070205080204" pitchFamily="50" charset="-128"/>
                <a:ea typeface="ＭＳ Ｐゴシック" panose="020B0600070205080204" pitchFamily="50" charset="-128"/>
              </a:rPr>
              <a:t>）</a:t>
            </a:r>
            <a:r>
              <a:rPr lang="en-US" altLang="ja-JP" sz="1500" dirty="0" smtClean="0">
                <a:solidFill>
                  <a:srgbClr val="604C3F"/>
                </a:solidFill>
                <a:latin typeface="ＭＳ Ｐゴシック" panose="020B0600070205080204" pitchFamily="50" charset="-128"/>
                <a:ea typeface="ＭＳ Ｐゴシック" panose="020B0600070205080204" pitchFamily="50" charset="-128"/>
              </a:rPr>
              <a:t>	</a:t>
            </a:r>
            <a:r>
              <a:rPr lang="ja-JP" altLang="en-US" sz="1500" dirty="0" smtClean="0">
                <a:solidFill>
                  <a:srgbClr val="604C3F"/>
                </a:solidFill>
                <a:latin typeface="ＭＳ Ｐゴシック" panose="020B0600070205080204" pitchFamily="50" charset="-128"/>
                <a:ea typeface="ＭＳ Ｐゴシック" panose="020B0600070205080204" pitchFamily="50" charset="-128"/>
              </a:rPr>
              <a:t>￥</a:t>
            </a:r>
            <a:r>
              <a:rPr lang="en-US" altLang="ja-JP" sz="1500" dirty="0">
                <a:solidFill>
                  <a:srgbClr val="604C3F"/>
                </a:solidFill>
                <a:latin typeface="ＭＳ Ｐゴシック" panose="020B0600070205080204" pitchFamily="50" charset="-128"/>
                <a:ea typeface="ＭＳ Ｐゴシック" panose="020B0600070205080204" pitchFamily="50" charset="-128"/>
              </a:rPr>
              <a:t>4,000 </a:t>
            </a:r>
            <a:r>
              <a:rPr lang="ja-JP" altLang="en-US" sz="1500" dirty="0" smtClean="0">
                <a:solidFill>
                  <a:srgbClr val="604C3F"/>
                </a:solidFill>
                <a:latin typeface="ＭＳ Ｐゴシック" panose="020B0600070205080204" pitchFamily="50" charset="-128"/>
                <a:ea typeface="ＭＳ Ｐゴシック" panose="020B0600070205080204" pitchFamily="50" charset="-128"/>
              </a:rPr>
              <a:t>～</a:t>
            </a:r>
            <a:endParaRPr lang="en-US" altLang="ja-JP" sz="1500" dirty="0" smtClean="0">
              <a:solidFill>
                <a:srgbClr val="604C3F"/>
              </a:solidFill>
              <a:latin typeface="ＭＳ Ｐゴシック" panose="020B0600070205080204" pitchFamily="50" charset="-128"/>
              <a:ea typeface="ＭＳ Ｐゴシック" panose="020B0600070205080204" pitchFamily="50" charset="-128"/>
            </a:endParaRPr>
          </a:p>
          <a:p>
            <a:pPr>
              <a:tabLst>
                <a:tab pos="1214438" algn="l"/>
              </a:tabLst>
            </a:pPr>
            <a:r>
              <a:rPr lang="ja-JP" altLang="en-US" sz="1500" dirty="0" smtClean="0">
                <a:solidFill>
                  <a:srgbClr val="604C3F"/>
                </a:solidFill>
                <a:latin typeface="ＭＳ Ｐゴシック" panose="020B0600070205080204" pitchFamily="50" charset="-128"/>
                <a:ea typeface="ＭＳ Ｐゴシック" panose="020B0600070205080204" pitchFamily="50" charset="-128"/>
              </a:rPr>
              <a:t>・</a:t>
            </a:r>
            <a:r>
              <a:rPr lang="ja-JP" altLang="en-US" sz="1500" dirty="0">
                <a:solidFill>
                  <a:srgbClr val="604C3F"/>
                </a:solidFill>
                <a:latin typeface="ＭＳ Ｐゴシック" panose="020B0600070205080204" pitchFamily="50" charset="-128"/>
                <a:ea typeface="ＭＳ Ｐゴシック" panose="020B0600070205080204" pitchFamily="50" charset="-128"/>
              </a:rPr>
              <a:t>パーマ </a:t>
            </a:r>
            <a:r>
              <a:rPr lang="en-US" altLang="ja-JP" sz="1500" dirty="0" smtClean="0">
                <a:solidFill>
                  <a:srgbClr val="604C3F"/>
                </a:solidFill>
                <a:latin typeface="ＭＳ Ｐゴシック" panose="020B0600070205080204" pitchFamily="50" charset="-128"/>
                <a:ea typeface="ＭＳ Ｐゴシック" panose="020B0600070205080204" pitchFamily="50" charset="-128"/>
              </a:rPr>
              <a:t>M	</a:t>
            </a:r>
            <a:r>
              <a:rPr lang="ja-JP" altLang="en-US" sz="1500" dirty="0" smtClean="0">
                <a:solidFill>
                  <a:srgbClr val="604C3F"/>
                </a:solidFill>
                <a:latin typeface="ＭＳ Ｐゴシック" panose="020B0600070205080204" pitchFamily="50" charset="-128"/>
                <a:ea typeface="ＭＳ Ｐゴシック" panose="020B0600070205080204" pitchFamily="50" charset="-128"/>
              </a:rPr>
              <a:t>￥</a:t>
            </a:r>
            <a:r>
              <a:rPr lang="en-US" altLang="ja-JP" sz="1500" dirty="0">
                <a:solidFill>
                  <a:srgbClr val="604C3F"/>
                </a:solidFill>
                <a:latin typeface="ＭＳ Ｐゴシック" panose="020B0600070205080204" pitchFamily="50" charset="-128"/>
                <a:ea typeface="ＭＳ Ｐゴシック" panose="020B0600070205080204" pitchFamily="50" charset="-128"/>
              </a:rPr>
              <a:t>5,000 </a:t>
            </a:r>
            <a:r>
              <a:rPr lang="ja-JP" altLang="en-US" sz="1500" dirty="0" smtClean="0">
                <a:solidFill>
                  <a:srgbClr val="604C3F"/>
                </a:solidFill>
                <a:latin typeface="ＭＳ Ｐゴシック" panose="020B0600070205080204" pitchFamily="50" charset="-128"/>
                <a:ea typeface="ＭＳ Ｐゴシック" panose="020B0600070205080204" pitchFamily="50" charset="-128"/>
              </a:rPr>
              <a:t>～</a:t>
            </a:r>
            <a:endParaRPr lang="ja-JP" altLang="en-US" sz="1500" dirty="0">
              <a:solidFill>
                <a:srgbClr val="604C3F"/>
              </a:solidFill>
              <a:latin typeface="ＭＳ Ｐゴシック" panose="020B0600070205080204" pitchFamily="50" charset="-128"/>
              <a:ea typeface="ＭＳ Ｐゴシック" panose="020B0600070205080204" pitchFamily="50" charset="-128"/>
            </a:endParaRPr>
          </a:p>
        </p:txBody>
      </p:sp>
      <p:sp>
        <p:nvSpPr>
          <p:cNvPr id="31" name="正方形/長方形 30"/>
          <p:cNvSpPr/>
          <p:nvPr/>
        </p:nvSpPr>
        <p:spPr>
          <a:xfrm>
            <a:off x="4208073" y="7894176"/>
            <a:ext cx="2864887" cy="384721"/>
          </a:xfrm>
          <a:prstGeom prst="rect">
            <a:avLst/>
          </a:prstGeom>
        </p:spPr>
        <p:txBody>
          <a:bodyPr wrap="none">
            <a:spAutoFit/>
          </a:bodyPr>
          <a:lstStyle/>
          <a:p>
            <a:r>
              <a:rPr lang="ja-JP" altLang="en-US" sz="1900" dirty="0">
                <a:solidFill>
                  <a:schemeClr val="bg1"/>
                </a:solidFill>
                <a:latin typeface="HGS創英角ｺﾞｼｯｸUB" panose="020B0900000000000000" pitchFamily="50" charset="-128"/>
                <a:ea typeface="HGS創英角ｺﾞｼｯｸUB" panose="020B0900000000000000" pitchFamily="50" charset="-128"/>
              </a:rPr>
              <a:t>ヘアケア商品プレゼント</a:t>
            </a:r>
          </a:p>
        </p:txBody>
      </p:sp>
      <p:sp>
        <p:nvSpPr>
          <p:cNvPr id="32" name="正方形/長方形 31"/>
          <p:cNvSpPr/>
          <p:nvPr/>
        </p:nvSpPr>
        <p:spPr>
          <a:xfrm>
            <a:off x="827068" y="7306367"/>
            <a:ext cx="2877711" cy="323165"/>
          </a:xfrm>
          <a:prstGeom prst="rect">
            <a:avLst/>
          </a:prstGeom>
        </p:spPr>
        <p:txBody>
          <a:bodyPr wrap="none">
            <a:spAutoFit/>
          </a:bodyPr>
          <a:lstStyle/>
          <a:p>
            <a:pPr algn="ctr"/>
            <a:r>
              <a:rPr lang="ja-JP" altLang="en-US" sz="1500" dirty="0">
                <a:solidFill>
                  <a:srgbClr val="6A3906"/>
                </a:solidFill>
                <a:latin typeface="HGSｺﾞｼｯｸE" panose="020B0900000000000000" pitchFamily="50" charset="-128"/>
                <a:ea typeface="HGSｺﾞｼｯｸE" panose="020B0900000000000000" pitchFamily="50" charset="-128"/>
              </a:rPr>
              <a:t>オープニング記念キャンペーン</a:t>
            </a:r>
          </a:p>
        </p:txBody>
      </p:sp>
      <p:pic>
        <p:nvPicPr>
          <p:cNvPr id="34" name="図 3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6968" y="1675527"/>
            <a:ext cx="5925318" cy="950936"/>
          </a:xfrm>
          <a:prstGeom prst="rect">
            <a:avLst/>
          </a:prstGeom>
        </p:spPr>
      </p:pic>
      <p:pic>
        <p:nvPicPr>
          <p:cNvPr id="37" name="図 3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80288" y="5676120"/>
            <a:ext cx="710185" cy="1484379"/>
          </a:xfrm>
          <a:prstGeom prst="rect">
            <a:avLst/>
          </a:prstGeom>
        </p:spPr>
      </p:pic>
      <p:sp>
        <p:nvSpPr>
          <p:cNvPr id="42" name="正方形/長方形 41"/>
          <p:cNvSpPr/>
          <p:nvPr/>
        </p:nvSpPr>
        <p:spPr>
          <a:xfrm>
            <a:off x="812722" y="3964370"/>
            <a:ext cx="1800000" cy="1350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6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正方形/長方形 42"/>
          <p:cNvSpPr/>
          <p:nvPr/>
        </p:nvSpPr>
        <p:spPr>
          <a:xfrm>
            <a:off x="5082740" y="9294607"/>
            <a:ext cx="2160000" cy="12024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地図入る</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3" name="図 3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94466" y="2912673"/>
            <a:ext cx="768098" cy="750166"/>
          </a:xfrm>
          <a:prstGeom prst="rect">
            <a:avLst/>
          </a:prstGeom>
        </p:spPr>
      </p:pic>
      <p:pic>
        <p:nvPicPr>
          <p:cNvPr id="36" name="図 3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26706" y="2918834"/>
            <a:ext cx="788883" cy="770466"/>
          </a:xfrm>
          <a:prstGeom prst="rect">
            <a:avLst/>
          </a:prstGeom>
        </p:spPr>
      </p:pic>
    </p:spTree>
    <p:extLst>
      <p:ext uri="{BB962C8B-B14F-4D97-AF65-F5344CB8AC3E}">
        <p14:creationId xmlns:p14="http://schemas.microsoft.com/office/powerpoint/2010/main" val="29695981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231" y="239390"/>
            <a:ext cx="7447512" cy="881001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600" b="1" dirty="0">
                <a:solidFill>
                  <a:prstClr val="black"/>
                </a:solidFill>
                <a:latin typeface="ＭＳ Ｐゴシック"/>
              </a:rPr>
              <a:t>チラシ印刷等テンプレートご利用上のご注意事項</a:t>
            </a:r>
          </a:p>
          <a:p>
            <a:endParaRPr lang="ja-JP" altLang="en-US" dirty="0">
              <a:solidFill>
                <a:prstClr val="black"/>
              </a:solidFill>
              <a:latin typeface="ＭＳ Ｐゴシック"/>
            </a:endParaRPr>
          </a:p>
          <a:p>
            <a:r>
              <a:rPr lang="ja-JP" altLang="en-US" dirty="0">
                <a:solidFill>
                  <a:prstClr val="black"/>
                </a:solidFill>
                <a:latin typeface="ＭＳ Ｐゴシック"/>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チラシ印刷等テンプレートのご利用について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・本テンプレートは、本サイトでご注文いただくチラシ等の原稿作成のためにご提供するものです。ただし、ご自身のプリンターでも印刷いただくことができます。</a:t>
            </a:r>
          </a:p>
          <a:p>
            <a:r>
              <a:rPr lang="ja-JP" altLang="en-US" dirty="0">
                <a:solidFill>
                  <a:prstClr val="black"/>
                </a:solidFill>
                <a:latin typeface="ＭＳ Ｐゴシック"/>
              </a:rPr>
              <a:t>・本テンプレートは、無料でご利用いただけます。</a:t>
            </a:r>
          </a:p>
          <a:p>
            <a:r>
              <a:rPr lang="ja-JP" altLang="en-US" dirty="0">
                <a:solidFill>
                  <a:prstClr val="black"/>
                </a:solidFill>
                <a:latin typeface="ＭＳ Ｐゴシック"/>
              </a:rPr>
              <a:t>・本テンプレートのサイズやカラーの変更、画像差替えなどの加工は自由です。</a:t>
            </a:r>
          </a:p>
          <a:p>
            <a:r>
              <a:rPr lang="ja-JP" altLang="en-US" dirty="0">
                <a:solidFill>
                  <a:prstClr val="black"/>
                </a:solidFill>
                <a:latin typeface="ＭＳ Ｐゴシック"/>
              </a:rPr>
              <a:t>・本テンプレートのご利用にあたり当社へのご連絡は必要ございません。</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著作権について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禁止事項</a:t>
            </a:r>
            <a:r>
              <a:rPr lang="en-US" altLang="ja-JP" dirty="0">
                <a:solidFill>
                  <a:prstClr val="black"/>
                </a:solidFill>
                <a:latin typeface="ＭＳ Ｐゴシック"/>
              </a:rPr>
              <a:t>】</a:t>
            </a:r>
          </a:p>
          <a:p>
            <a:r>
              <a:rPr lang="ja-JP" altLang="en-US" dirty="0">
                <a:solidFill>
                  <a:prstClr val="black"/>
                </a:solidFill>
                <a:latin typeface="ＭＳ Ｐゴシック"/>
              </a:rPr>
              <a:t>以下に該当する行為を禁止します。</a:t>
            </a:r>
          </a:p>
          <a:p>
            <a:r>
              <a:rPr lang="ja-JP" altLang="en-US" dirty="0">
                <a:solidFill>
                  <a:prstClr val="black"/>
                </a:solidFill>
                <a:latin typeface="ＭＳ Ｐゴシック"/>
              </a:rPr>
              <a:t>・本テンプレートのデータおよび本テンプレートを編集したデータ等を第三者に譲渡、転売、貸与、再配布する行為</a:t>
            </a:r>
          </a:p>
          <a:p>
            <a:r>
              <a:rPr lang="ja-JP" altLang="en-US" dirty="0">
                <a:solidFill>
                  <a:prstClr val="black"/>
                </a:solidFill>
                <a:latin typeface="ＭＳ Ｐゴシック"/>
              </a:rPr>
              <a:t>・本テンプレートに直接リンクを設定する（直リンクする）行為</a:t>
            </a:r>
          </a:p>
          <a:p>
            <a:r>
              <a:rPr lang="ja-JP" altLang="en-US" dirty="0">
                <a:solidFill>
                  <a:prstClr val="black"/>
                </a:solidFill>
                <a:latin typeface="ＭＳ Ｐゴシック"/>
              </a:rPr>
              <a:t>・本サイトの運営を妨害する行為</a:t>
            </a:r>
          </a:p>
          <a:p>
            <a:r>
              <a:rPr lang="ja-JP" altLang="en-US" dirty="0">
                <a:solidFill>
                  <a:prstClr val="black"/>
                </a:solidFill>
                <a:latin typeface="ＭＳ Ｐゴシック"/>
              </a:rPr>
              <a:t>・違法または不正な目的のために本テンプレートを利用する行為</a:t>
            </a:r>
          </a:p>
          <a:p>
            <a:r>
              <a:rPr lang="ja-JP" altLang="en-US" dirty="0">
                <a:solidFill>
                  <a:prstClr val="black"/>
                </a:solidFill>
                <a:latin typeface="ＭＳ Ｐゴシック"/>
              </a:rPr>
              <a:t>・その他当社が合理的に不適切であると判断する行為</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免責事項</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r>
              <a:rPr lang="ja-JP" altLang="en-US" dirty="0">
                <a:solidFill>
                  <a:prstClr val="black"/>
                </a:solidFill>
                <a:latin typeface="ＭＳ Ｐゴシック"/>
              </a:rPr>
              <a:t>・本テンプレートのご利用に起因して利用者と第三者との間に紛争が生じた場合、当社は一切責任を負わないものとします。</a:t>
            </a:r>
          </a:p>
          <a:p>
            <a:r>
              <a:rPr lang="ja-JP" altLang="en-US" dirty="0">
                <a:solidFill>
                  <a:prstClr val="black"/>
                </a:solidFill>
                <a:latin typeface="ＭＳ Ｐゴシック"/>
              </a:rPr>
              <a:t> </a:t>
            </a:r>
          </a:p>
          <a:p>
            <a:r>
              <a:rPr lang="en-US" altLang="ja-JP" dirty="0">
                <a:solidFill>
                  <a:prstClr val="black"/>
                </a:solidFill>
                <a:latin typeface="ＭＳ Ｐゴシック"/>
              </a:rPr>
              <a:t>【</a:t>
            </a:r>
            <a:r>
              <a:rPr lang="ja-JP" altLang="en-US" dirty="0">
                <a:solidFill>
                  <a:prstClr val="black"/>
                </a:solidFill>
                <a:latin typeface="ＭＳ Ｐゴシック"/>
              </a:rPr>
              <a:t>利用者の責任</a:t>
            </a:r>
            <a:r>
              <a:rPr lang="en-US" altLang="ja-JP" dirty="0">
                <a:solidFill>
                  <a:prstClr val="black"/>
                </a:solidFill>
                <a:latin typeface="ＭＳ Ｐゴシック"/>
              </a:rPr>
              <a:t>】</a:t>
            </a:r>
          </a:p>
          <a:p>
            <a:r>
              <a:rPr lang="ja-JP" altLang="en-US" dirty="0">
                <a:solidFill>
                  <a:prstClr val="black"/>
                </a:solidFill>
                <a:latin typeface="ＭＳ Ｐゴシック"/>
              </a:rPr>
              <a:t>利用者が本テンプレートの利用に関連して当社または第三者に損害を与えた場合、利用者は当該損害を賠償するものとします。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その他</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本テンプレートを利用した印刷の</a:t>
            </a:r>
            <a:r>
              <a:rPr lang="ja-JP" altLang="en-US" dirty="0" smtClean="0">
                <a:solidFill>
                  <a:prstClr val="black"/>
                </a:solidFill>
                <a:latin typeface="ＭＳ Ｐゴシック"/>
              </a:rPr>
              <a:t>ご注文に関するご相談は</a:t>
            </a:r>
            <a:r>
              <a:rPr lang="ja-JP" altLang="en-US" dirty="0">
                <a:solidFill>
                  <a:prstClr val="black"/>
                </a:solidFill>
                <a:latin typeface="ＭＳ Ｐゴシック"/>
              </a:rPr>
              <a:t>、本サイト（</a:t>
            </a:r>
            <a:r>
              <a:rPr lang="ja-JP" altLang="en-US" dirty="0" smtClean="0">
                <a:solidFill>
                  <a:prstClr val="black"/>
                </a:solidFill>
                <a:latin typeface="ＭＳ Ｐゴシック"/>
              </a:rPr>
              <a:t>アスクルスピードプリントセンター </a:t>
            </a:r>
            <a:r>
              <a:rPr lang="en-US" altLang="ja-JP" dirty="0" smtClean="0">
                <a:solidFill>
                  <a:prstClr val="black"/>
                </a:solidFill>
                <a:latin typeface="ＭＳ Ｐゴシック"/>
              </a:rPr>
              <a:t>http://spc.askul.co.jp/</a:t>
            </a:r>
            <a:r>
              <a:rPr lang="ja-JP" altLang="en-US" dirty="0" smtClean="0">
                <a:solidFill>
                  <a:prstClr val="black"/>
                </a:solidFill>
                <a:latin typeface="ＭＳ Ｐゴシック"/>
              </a:rPr>
              <a:t>）</a:t>
            </a:r>
            <a:r>
              <a:rPr lang="ja-JP" altLang="en-US" dirty="0">
                <a:solidFill>
                  <a:prstClr val="black"/>
                </a:solidFill>
                <a:latin typeface="ＭＳ Ｐゴシック"/>
              </a:rPr>
              <a:t>のフリーダイヤル</a:t>
            </a:r>
            <a:r>
              <a:rPr lang="en-US" altLang="ja-JP" dirty="0">
                <a:solidFill>
                  <a:prstClr val="black"/>
                </a:solidFill>
                <a:latin typeface="ＭＳ Ｐゴシック"/>
              </a:rPr>
              <a:t>0120-117-132</a:t>
            </a:r>
            <a:r>
              <a:rPr lang="ja-JP" altLang="en-US" dirty="0">
                <a:solidFill>
                  <a:prstClr val="black"/>
                </a:solidFill>
                <a:latin typeface="ＭＳ Ｐゴシック"/>
              </a:rPr>
              <a:t>（受付時間：午前</a:t>
            </a:r>
            <a:r>
              <a:rPr lang="en-US" altLang="ja-JP" dirty="0">
                <a:solidFill>
                  <a:prstClr val="black"/>
                </a:solidFill>
                <a:latin typeface="ＭＳ Ｐゴシック"/>
              </a:rPr>
              <a:t>6</a:t>
            </a:r>
            <a:r>
              <a:rPr lang="ja-JP" altLang="en-US" dirty="0">
                <a:solidFill>
                  <a:prstClr val="black"/>
                </a:solidFill>
                <a:latin typeface="ＭＳ Ｐゴシック"/>
              </a:rPr>
              <a:t>時～午後</a:t>
            </a:r>
            <a:r>
              <a:rPr lang="en-US" altLang="ja-JP" dirty="0">
                <a:solidFill>
                  <a:prstClr val="black"/>
                </a:solidFill>
                <a:latin typeface="ＭＳ Ｐゴシック"/>
              </a:rPr>
              <a:t>6</a:t>
            </a:r>
            <a:r>
              <a:rPr lang="ja-JP" altLang="en-US" dirty="0">
                <a:solidFill>
                  <a:prstClr val="black"/>
                </a:solidFill>
                <a:latin typeface="ＭＳ Ｐゴシック"/>
              </a:rPr>
              <a:t>時　日・祝日除く</a:t>
            </a:r>
            <a:r>
              <a:rPr lang="ja-JP" altLang="en-US" dirty="0" smtClean="0">
                <a:solidFill>
                  <a:prstClr val="black"/>
                </a:solidFill>
                <a:latin typeface="ＭＳ Ｐゴシック"/>
              </a:rPr>
              <a:t>）までお問い合わせください。</a:t>
            </a:r>
            <a:endParaRPr lang="en-US" altLang="ja-JP" dirty="0" smtClean="0">
              <a:solidFill>
                <a:prstClr val="black"/>
              </a:solidFill>
              <a:latin typeface="ＭＳ Ｐゴシック"/>
            </a:endParaRPr>
          </a:p>
          <a:p>
            <a:endParaRPr lang="en-US" altLang="ja-JP" dirty="0" smtClean="0">
              <a:solidFill>
                <a:prstClr val="black"/>
              </a:solidFill>
              <a:latin typeface="ＭＳ Ｐゴシック"/>
            </a:endParaRPr>
          </a:p>
          <a:p>
            <a:endParaRPr lang="ja-JP" altLang="en-US" dirty="0">
              <a:solidFill>
                <a:prstClr val="black"/>
              </a:solidFill>
              <a:latin typeface="ＭＳ Ｐゴシック"/>
            </a:endParaRPr>
          </a:p>
          <a:p>
            <a:r>
              <a:rPr lang="ja-JP" altLang="en-US" dirty="0">
                <a:solidFill>
                  <a:prstClr val="black"/>
                </a:solidFill>
                <a:latin typeface="ＭＳ Ｐゴシック"/>
              </a:rPr>
              <a:t>以上</a:t>
            </a:r>
          </a:p>
          <a:p>
            <a:endParaRPr lang="ja-JP" altLang="en-US" dirty="0">
              <a:solidFill>
                <a:prstClr val="black"/>
              </a:solidFill>
              <a:latin typeface="ＭＳ Ｐゴシック"/>
            </a:endParaRPr>
          </a:p>
        </p:txBody>
      </p:sp>
    </p:spTree>
    <p:extLst>
      <p:ext uri="{BB962C8B-B14F-4D97-AF65-F5344CB8AC3E}">
        <p14:creationId xmlns:p14="http://schemas.microsoft.com/office/powerpoint/2010/main" val="2981609518"/>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51</Template>
  <TotalTime>0</TotalTime>
  <Words>803</Words>
  <Application>Microsoft Office PowerPoint</Application>
  <PresentationFormat>ユーザー設定</PresentationFormat>
  <Paragraphs>78</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2016-07-27T23:14:05Z</dcterms:created>
  <dcterms:modified xsi:type="dcterms:W3CDTF">2016-07-27T23:14:12Z</dcterms:modified>
</cp:coreProperties>
</file>