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trictFirstAndLastChars="0" saveSubsetFonts="1">
  <p:sldMasterIdLst>
    <p:sldMasterId id="2147483676" r:id="rId1"/>
  </p:sldMasterIdLst>
  <p:notesMasterIdLst>
    <p:notesMasterId r:id="rId4"/>
  </p:notesMasterIdLst>
  <p:handoutMasterIdLst>
    <p:handoutMasterId r:id="rId5"/>
  </p:handoutMasterIdLst>
  <p:sldIdLst>
    <p:sldId id="260" r:id="rId2"/>
    <p:sldId id="261" r:id="rId3"/>
  </p:sldIdLst>
  <p:sldSz cx="7775575" cy="10907713"/>
  <p:notesSz cx="7318375" cy="10450513"/>
  <p:kinsoku lang="ja-JP" invalStChars="、。，．・：；？！゛゜ヽヾゝゞ々ー’”）〕］｝〉》」』】°‰′″℃￠％ぁぃぅぇぉっゃゅょゎァィゥェォッャュョヮヵヶ!%),.:;?]}｡｣､･ｧｨｩｪｫｬｭｮｯｰﾞﾟ" invalEndChars="‘“（〔［｛〈《「『【￥＄$([\{｢￡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92">
          <p15:clr>
            <a:srgbClr val="A4A3A4"/>
          </p15:clr>
        </p15:guide>
        <p15:guide id="2" pos="2305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CE9EF"/>
    <a:srgbClr val="EE7DA4"/>
    <a:srgbClr val="FCE9ED"/>
    <a:srgbClr val="33AAE1"/>
    <a:srgbClr val="8CC42C"/>
    <a:srgbClr val="E61B27"/>
    <a:srgbClr val="EB6D9A"/>
    <a:srgbClr val="F9A905"/>
    <a:srgbClr val="6FBA2C"/>
    <a:srgbClr val="00B9E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063" autoAdjust="0"/>
    <p:restoredTop sz="98697" autoAdjust="0"/>
  </p:normalViewPr>
  <p:slideViewPr>
    <p:cSldViewPr snapToGrid="0">
      <p:cViewPr varScale="1">
        <p:scale>
          <a:sx n="50" d="100"/>
          <a:sy n="50" d="100"/>
        </p:scale>
        <p:origin x="1900" y="28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70" d="100"/>
          <a:sy n="70" d="100"/>
        </p:scale>
        <p:origin x="-2148" y="-108"/>
      </p:cViewPr>
      <p:guideLst>
        <p:guide orient="horz" pos="3292"/>
        <p:guide pos="2305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3" y="0"/>
            <a:ext cx="3171825" cy="522288"/>
          </a:xfrm>
          <a:prstGeom prst="rect">
            <a:avLst/>
          </a:prstGeom>
        </p:spPr>
        <p:txBody>
          <a:bodyPr vert="horz" lIns="91417" tIns="45709" rIns="91417" bIns="45709" rtlCol="0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4144965" y="0"/>
            <a:ext cx="3171825" cy="522288"/>
          </a:xfrm>
          <a:prstGeom prst="rect">
            <a:avLst/>
          </a:prstGeom>
        </p:spPr>
        <p:txBody>
          <a:bodyPr vert="horz" lIns="91417" tIns="45709" rIns="91417" bIns="45709" rtlCol="0"/>
          <a:lstStyle>
            <a:lvl1pPr algn="r">
              <a:defRPr sz="1100"/>
            </a:lvl1pPr>
          </a:lstStyle>
          <a:p>
            <a:fld id="{EA4C0380-2DE9-498B-B68D-60B46204BA80}" type="datetimeFigureOut">
              <a:rPr kumimoji="1" lang="ja-JP" altLang="en-US" smtClean="0"/>
              <a:t>2017/2/21</a:t>
            </a:fld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3" y="9926641"/>
            <a:ext cx="3171825" cy="522287"/>
          </a:xfrm>
          <a:prstGeom prst="rect">
            <a:avLst/>
          </a:prstGeom>
        </p:spPr>
        <p:txBody>
          <a:bodyPr vert="horz" lIns="91417" tIns="45709" rIns="91417" bIns="45709" rtlCol="0" anchor="b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4144965" y="9926641"/>
            <a:ext cx="3171825" cy="522287"/>
          </a:xfrm>
          <a:prstGeom prst="rect">
            <a:avLst/>
          </a:prstGeom>
        </p:spPr>
        <p:txBody>
          <a:bodyPr vert="horz" lIns="91417" tIns="45709" rIns="91417" bIns="45709" rtlCol="0" anchor="b"/>
          <a:lstStyle>
            <a:lvl1pPr algn="r">
              <a:defRPr sz="1100"/>
            </a:lvl1pPr>
          </a:lstStyle>
          <a:p>
            <a:fld id="{78A262EF-70DF-4926-8929-0A60A2E81DC8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8540521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5" y="1"/>
            <a:ext cx="3171295" cy="524339"/>
          </a:xfrm>
          <a:prstGeom prst="rect">
            <a:avLst/>
          </a:prstGeom>
        </p:spPr>
        <p:txBody>
          <a:bodyPr vert="horz" lIns="97141" tIns="48571" rIns="97141" bIns="48571" rtlCol="0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91" y="1"/>
            <a:ext cx="3171295" cy="524339"/>
          </a:xfrm>
          <a:prstGeom prst="rect">
            <a:avLst/>
          </a:prstGeom>
        </p:spPr>
        <p:txBody>
          <a:bodyPr vert="horz" lIns="97141" tIns="48571" rIns="97141" bIns="48571" rtlCol="0"/>
          <a:lstStyle>
            <a:lvl1pPr algn="r">
              <a:defRPr sz="1100"/>
            </a:lvl1pPr>
          </a:lstStyle>
          <a:p>
            <a:fld id="{70F99883-74AE-4A2C-81B7-5B86A08198C0}" type="datetimeFigureOut">
              <a:rPr kumimoji="1" lang="ja-JP" altLang="en-US" smtClean="0"/>
              <a:t>2017/2/21</a:t>
            </a:fld>
            <a:endParaRPr kumimoji="1" lang="ja-JP" altLang="en-US" dirty="0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41" tIns="48571" rIns="97141" bIns="48571" rtlCol="0" anchor="ctr"/>
          <a:lstStyle/>
          <a:p>
            <a:endParaRPr lang="ja-JP" altLang="en-US" dirty="0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1"/>
            <a:ext cx="5854700" cy="4114889"/>
          </a:xfrm>
          <a:prstGeom prst="rect">
            <a:avLst/>
          </a:prstGeom>
        </p:spPr>
        <p:txBody>
          <a:bodyPr vert="horz" lIns="97141" tIns="48571" rIns="97141" bIns="48571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5" y="9926178"/>
            <a:ext cx="3171295" cy="524338"/>
          </a:xfrm>
          <a:prstGeom prst="rect">
            <a:avLst/>
          </a:prstGeom>
        </p:spPr>
        <p:txBody>
          <a:bodyPr vert="horz" lIns="97141" tIns="48571" rIns="97141" bIns="48571" rtlCol="0" anchor="b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91" y="9926178"/>
            <a:ext cx="3171295" cy="524338"/>
          </a:xfrm>
          <a:prstGeom prst="rect">
            <a:avLst/>
          </a:prstGeom>
        </p:spPr>
        <p:txBody>
          <a:bodyPr vert="horz" lIns="97141" tIns="48571" rIns="97141" bIns="48571" rtlCol="0" anchor="b"/>
          <a:lstStyle>
            <a:lvl1pPr algn="r">
              <a:defRPr sz="11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 dirty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dirty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 dirty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dirty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正方形/長方形 75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solidFill>
            <a:srgbClr val="EE7D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/>
              <a:t> </a:t>
            </a:r>
            <a:endParaRPr kumimoji="1" lang="ja-JP" altLang="en-US" dirty="0"/>
          </a:p>
        </p:txBody>
      </p:sp>
      <p:sp>
        <p:nvSpPr>
          <p:cNvPr id="71" name="片側の 2 つの角を丸めた四角形 70"/>
          <p:cNvSpPr/>
          <p:nvPr/>
        </p:nvSpPr>
        <p:spPr>
          <a:xfrm flipV="1">
            <a:off x="328278" y="9113741"/>
            <a:ext cx="7121833" cy="1479552"/>
          </a:xfrm>
          <a:prstGeom prst="round2SameRect">
            <a:avLst>
              <a:gd name="adj1" fmla="val 13613"/>
              <a:gd name="adj2" fmla="val 0"/>
            </a:avLst>
          </a:prstGeom>
          <a:solidFill>
            <a:srgbClr val="FCE9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0" name="正方形/長方形 49"/>
          <p:cNvSpPr/>
          <p:nvPr/>
        </p:nvSpPr>
        <p:spPr>
          <a:xfrm>
            <a:off x="4934300" y="9279737"/>
            <a:ext cx="2127508" cy="1176331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400" b="1" dirty="0">
                <a:solidFill>
                  <a:srgbClr val="000066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地図入る</a:t>
            </a:r>
            <a:endParaRPr kumimoji="1" lang="ja-JP" altLang="en-US" sz="2400" b="1" dirty="0">
              <a:solidFill>
                <a:srgbClr val="000066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3" name="片側の 2 つの角を丸めた四角形 2"/>
          <p:cNvSpPr/>
          <p:nvPr/>
        </p:nvSpPr>
        <p:spPr>
          <a:xfrm>
            <a:off x="328278" y="318411"/>
            <a:ext cx="7121833" cy="2527169"/>
          </a:xfrm>
          <a:prstGeom prst="round2SameRect">
            <a:avLst>
              <a:gd name="adj1" fmla="val 8526"/>
              <a:gd name="adj2" fmla="val 0"/>
            </a:avLst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400" b="1" dirty="0">
                <a:solidFill>
                  <a:srgbClr val="000066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写真を入れてください</a:t>
            </a:r>
            <a:endParaRPr lang="ja-JP" altLang="en-US" sz="1800" b="1" dirty="0">
              <a:solidFill>
                <a:srgbClr val="000066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45" name="角丸四角形 44"/>
          <p:cNvSpPr/>
          <p:nvPr/>
        </p:nvSpPr>
        <p:spPr>
          <a:xfrm>
            <a:off x="656170" y="2060472"/>
            <a:ext cx="6465011" cy="557743"/>
          </a:xfrm>
          <a:prstGeom prst="roundRect">
            <a:avLst>
              <a:gd name="adj" fmla="val 32456"/>
            </a:avLst>
          </a:prstGeom>
          <a:solidFill>
            <a:srgbClr val="EE7D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0" rtlCol="0" anchor="ctr"/>
          <a:lstStyle/>
          <a:p>
            <a:pPr lvl="0">
              <a:tabLst>
                <a:tab pos="177800" algn="l"/>
                <a:tab pos="2336800" algn="l"/>
                <a:tab pos="2832100" algn="l"/>
              </a:tabLst>
            </a:pPr>
            <a:r>
              <a:rPr lang="en-US" altLang="ja-JP" sz="20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	1</a:t>
            </a:r>
            <a:r>
              <a:rPr lang="ja-JP" altLang="en-US" sz="20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週間の集中講座</a:t>
            </a:r>
            <a:r>
              <a:rPr lang="en-US" altLang="ja-JP" sz="20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	</a:t>
            </a:r>
            <a:r>
              <a:rPr lang="ja-JP" altLang="en-US" sz="24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｜</a:t>
            </a:r>
            <a:r>
              <a:rPr lang="en-US" altLang="ja-JP" sz="24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	</a:t>
            </a:r>
            <a:r>
              <a:rPr lang="ja-JP" altLang="en-US" sz="2000" dirty="0">
                <a:solidFill>
                  <a:prstClr val="white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３月２８日（火）～４月３日（月）</a:t>
            </a:r>
          </a:p>
        </p:txBody>
      </p:sp>
      <p:sp>
        <p:nvSpPr>
          <p:cNvPr id="75" name="正方形/長方形 74"/>
          <p:cNvSpPr/>
          <p:nvPr/>
        </p:nvSpPr>
        <p:spPr>
          <a:xfrm>
            <a:off x="328278" y="2845580"/>
            <a:ext cx="7121833" cy="2340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7" name="円/楕円 26"/>
          <p:cNvSpPr/>
          <p:nvPr/>
        </p:nvSpPr>
        <p:spPr>
          <a:xfrm>
            <a:off x="5338910" y="2923760"/>
            <a:ext cx="1368000" cy="1368000"/>
          </a:xfrm>
          <a:prstGeom prst="ellipse">
            <a:avLst/>
          </a:prstGeom>
          <a:solidFill>
            <a:srgbClr val="F9A90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30" name="円/楕円 29"/>
          <p:cNvSpPr/>
          <p:nvPr/>
        </p:nvSpPr>
        <p:spPr>
          <a:xfrm>
            <a:off x="5414469" y="2999319"/>
            <a:ext cx="1216883" cy="1216883"/>
          </a:xfrm>
          <a:prstGeom prst="ellipse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2" name="正方形/長方形 71"/>
          <p:cNvSpPr/>
          <p:nvPr/>
        </p:nvSpPr>
        <p:spPr>
          <a:xfrm>
            <a:off x="328278" y="5734529"/>
            <a:ext cx="7121833" cy="3420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rIns="0" bIns="0" rtlCol="0" anchor="ctr"/>
          <a:lstStyle/>
          <a:p>
            <a:pPr algn="ctr"/>
            <a:endParaRPr kumimoji="1" lang="ja-JP" altLang="en-US"/>
          </a:p>
        </p:txBody>
      </p:sp>
      <p:sp>
        <p:nvSpPr>
          <p:cNvPr id="49" name="片側の 2 つの角を丸めた四角形 48"/>
          <p:cNvSpPr/>
          <p:nvPr/>
        </p:nvSpPr>
        <p:spPr>
          <a:xfrm>
            <a:off x="4057648" y="7672871"/>
            <a:ext cx="3062387" cy="426357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33AAE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ts val="2500"/>
              </a:lnSpc>
            </a:pPr>
            <a:r>
              <a:rPr lang="ja-JP" altLang="en-US" sz="19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中学３年生</a:t>
            </a:r>
          </a:p>
        </p:txBody>
      </p:sp>
      <p:sp>
        <p:nvSpPr>
          <p:cNvPr id="48" name="角丸四角形 47"/>
          <p:cNvSpPr/>
          <p:nvPr/>
        </p:nvSpPr>
        <p:spPr>
          <a:xfrm>
            <a:off x="4062412" y="7670029"/>
            <a:ext cx="3062388" cy="1296000"/>
          </a:xfrm>
          <a:prstGeom prst="roundRect">
            <a:avLst/>
          </a:prstGeom>
          <a:noFill/>
          <a:ln w="25400">
            <a:solidFill>
              <a:srgbClr val="33AAE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4" name="角丸四角形 43"/>
          <p:cNvSpPr/>
          <p:nvPr/>
        </p:nvSpPr>
        <p:spPr>
          <a:xfrm>
            <a:off x="655535" y="7663679"/>
            <a:ext cx="3062388" cy="1296000"/>
          </a:xfrm>
          <a:prstGeom prst="roundRect">
            <a:avLst/>
          </a:prstGeom>
          <a:noFill/>
          <a:ln w="25400">
            <a:solidFill>
              <a:srgbClr val="8CC42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7" name="片側の 2 つの角を丸めた四角形 46"/>
          <p:cNvSpPr/>
          <p:nvPr/>
        </p:nvSpPr>
        <p:spPr>
          <a:xfrm>
            <a:off x="654583" y="7666521"/>
            <a:ext cx="3062387" cy="426357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8CC42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ts val="2500"/>
              </a:lnSpc>
            </a:pPr>
            <a:r>
              <a:rPr lang="ja-JP" altLang="en-US" sz="19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小学６年生</a:t>
            </a:r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8870" y="10141361"/>
            <a:ext cx="295657" cy="295657"/>
          </a:xfrm>
          <a:prstGeom prst="rect">
            <a:avLst/>
          </a:prstGeom>
        </p:spPr>
      </p:pic>
      <p:sp>
        <p:nvSpPr>
          <p:cNvPr id="10" name="正方形/長方形 9"/>
          <p:cNvSpPr/>
          <p:nvPr/>
        </p:nvSpPr>
        <p:spPr>
          <a:xfrm>
            <a:off x="1845211" y="5224534"/>
            <a:ext cx="4132652" cy="3970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ja-JP" altLang="en-US" sz="26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対象：小学６年生・中学３年生</a:t>
            </a:r>
          </a:p>
        </p:txBody>
      </p:sp>
      <p:sp>
        <p:nvSpPr>
          <p:cNvPr id="25" name="正方形/長方形 24"/>
          <p:cNvSpPr/>
          <p:nvPr/>
        </p:nvSpPr>
        <p:spPr>
          <a:xfrm>
            <a:off x="646010" y="5858875"/>
            <a:ext cx="5037240" cy="4308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ja-JP" altLang="en-US" sz="2800" dirty="0">
                <a:solidFill>
                  <a:srgbClr val="EE7DA4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ひとりひとりにオーダーメイド教育</a:t>
            </a:r>
          </a:p>
        </p:txBody>
      </p:sp>
      <p:sp>
        <p:nvSpPr>
          <p:cNvPr id="26" name="正方形/長方形 25"/>
          <p:cNvSpPr/>
          <p:nvPr/>
        </p:nvSpPr>
        <p:spPr>
          <a:xfrm>
            <a:off x="636485" y="6411485"/>
            <a:ext cx="2313885" cy="108831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ts val="2200"/>
              </a:lnSpc>
            </a:pPr>
            <a:r>
              <a:rPr lang="ja-JP" altLang="en-US" sz="1400" dirty="0">
                <a:latin typeface="HGP明朝E" panose="02020900000000000000" pitchFamily="18" charset="-128"/>
                <a:ea typeface="HGP明朝E" panose="02020900000000000000" pitchFamily="18" charset="-128"/>
              </a:rPr>
              <a:t>それぞれの生徒に合わせた</a:t>
            </a:r>
            <a:endParaRPr lang="en-US" altLang="ja-JP" sz="1400" dirty="0">
              <a:latin typeface="HGP明朝E" panose="02020900000000000000" pitchFamily="18" charset="-128"/>
              <a:ea typeface="HGP明朝E" panose="02020900000000000000" pitchFamily="18" charset="-128"/>
            </a:endParaRPr>
          </a:p>
          <a:p>
            <a:pPr>
              <a:lnSpc>
                <a:spcPts val="2200"/>
              </a:lnSpc>
            </a:pPr>
            <a:r>
              <a:rPr lang="ja-JP" altLang="en-US" sz="1400" dirty="0">
                <a:latin typeface="HGP明朝E" panose="02020900000000000000" pitchFamily="18" charset="-128"/>
                <a:ea typeface="HGP明朝E" panose="02020900000000000000" pitchFamily="18" charset="-128"/>
              </a:rPr>
              <a:t>カリキュラムを組み、</a:t>
            </a:r>
            <a:endParaRPr lang="en-US" altLang="ja-JP" sz="1400" dirty="0">
              <a:latin typeface="HGP明朝E" panose="02020900000000000000" pitchFamily="18" charset="-128"/>
              <a:ea typeface="HGP明朝E" panose="02020900000000000000" pitchFamily="18" charset="-128"/>
            </a:endParaRPr>
          </a:p>
          <a:p>
            <a:pPr>
              <a:lnSpc>
                <a:spcPts val="2200"/>
              </a:lnSpc>
            </a:pPr>
            <a:r>
              <a:rPr lang="ja-JP" altLang="en-US" sz="1400" dirty="0">
                <a:latin typeface="HGP明朝E" panose="02020900000000000000" pitchFamily="18" charset="-128"/>
                <a:ea typeface="HGP明朝E" panose="02020900000000000000" pitchFamily="18" charset="-128"/>
              </a:rPr>
              <a:t>当塾独自の教材を使いながら、</a:t>
            </a:r>
            <a:endParaRPr lang="en-US" altLang="ja-JP" sz="1400" dirty="0">
              <a:latin typeface="HGP明朝E" panose="02020900000000000000" pitchFamily="18" charset="-128"/>
              <a:ea typeface="HGP明朝E" panose="02020900000000000000" pitchFamily="18" charset="-128"/>
            </a:endParaRPr>
          </a:p>
          <a:p>
            <a:pPr>
              <a:lnSpc>
                <a:spcPts val="2200"/>
              </a:lnSpc>
            </a:pPr>
            <a:r>
              <a:rPr lang="ja-JP" altLang="en-US" sz="1400" dirty="0">
                <a:latin typeface="HGP明朝E" panose="02020900000000000000" pitchFamily="18" charset="-128"/>
                <a:ea typeface="HGP明朝E" panose="02020900000000000000" pitchFamily="18" charset="-128"/>
              </a:rPr>
              <a:t>楽しく授業が受けられます！</a:t>
            </a:r>
          </a:p>
        </p:txBody>
      </p:sp>
      <p:sp>
        <p:nvSpPr>
          <p:cNvPr id="32" name="角丸四角形 31"/>
          <p:cNvSpPr/>
          <p:nvPr/>
        </p:nvSpPr>
        <p:spPr>
          <a:xfrm>
            <a:off x="3343276" y="6425773"/>
            <a:ext cx="3780000" cy="216000"/>
          </a:xfrm>
          <a:prstGeom prst="roundRect">
            <a:avLst>
              <a:gd name="adj" fmla="val 50000"/>
            </a:avLst>
          </a:prstGeom>
          <a:noFill/>
          <a:ln w="19050">
            <a:solidFill>
              <a:srgbClr val="EE7DA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72000" rtlCol="0" anchor="ctr"/>
          <a:lstStyle/>
          <a:p>
            <a:r>
              <a:rPr lang="ja-JP" altLang="en-US" sz="800" b="1" dirty="0">
                <a:solidFill>
                  <a:srgbClr val="EE7DA4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お客様の声</a:t>
            </a:r>
          </a:p>
        </p:txBody>
      </p:sp>
      <p:sp>
        <p:nvSpPr>
          <p:cNvPr id="33" name="テキスト ボックス 32"/>
          <p:cNvSpPr txBox="1"/>
          <p:nvPr/>
        </p:nvSpPr>
        <p:spPr>
          <a:xfrm>
            <a:off x="4062412" y="6743700"/>
            <a:ext cx="423863" cy="11541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kumimoji="1" lang="ja-JP" altLang="en-US" sz="750" dirty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（小</a:t>
            </a:r>
            <a:r>
              <a:rPr kumimoji="1" lang="en-US" altLang="ja-JP" sz="750" dirty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6</a:t>
            </a:r>
            <a:r>
              <a:rPr kumimoji="1" lang="ja-JP" altLang="en-US" sz="750" dirty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：母）</a:t>
            </a:r>
          </a:p>
        </p:txBody>
      </p:sp>
      <p:sp>
        <p:nvSpPr>
          <p:cNvPr id="34" name="テキスト ボックス 33"/>
          <p:cNvSpPr txBox="1"/>
          <p:nvPr/>
        </p:nvSpPr>
        <p:spPr>
          <a:xfrm>
            <a:off x="4048123" y="6958021"/>
            <a:ext cx="1072517" cy="51296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ts val="1000"/>
              </a:lnSpc>
            </a:pPr>
            <a:r>
              <a:rPr lang="ja-JP" altLang="en-US" sz="750" dirty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個人授業のため、わからな</a:t>
            </a:r>
            <a:endParaRPr lang="en-US" altLang="ja-JP" sz="750" dirty="0">
              <a:latin typeface="HGPｺﾞｼｯｸM" panose="020B0600000000000000" pitchFamily="50" charset="-128"/>
              <a:ea typeface="HGPｺﾞｼｯｸM" panose="020B0600000000000000" pitchFamily="50" charset="-128"/>
            </a:endParaRPr>
          </a:p>
          <a:p>
            <a:pPr>
              <a:lnSpc>
                <a:spcPts val="1000"/>
              </a:lnSpc>
            </a:pPr>
            <a:r>
              <a:rPr kumimoji="1" lang="ja-JP" altLang="en-US" sz="750" dirty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い箇所はすぐに質問ができ</a:t>
            </a:r>
            <a:endParaRPr kumimoji="1" lang="en-US" altLang="ja-JP" sz="750" dirty="0">
              <a:latin typeface="HGPｺﾞｼｯｸM" panose="020B0600000000000000" pitchFamily="50" charset="-128"/>
              <a:ea typeface="HGPｺﾞｼｯｸM" panose="020B0600000000000000" pitchFamily="50" charset="-128"/>
            </a:endParaRPr>
          </a:p>
          <a:p>
            <a:pPr>
              <a:lnSpc>
                <a:spcPts val="1000"/>
              </a:lnSpc>
            </a:pPr>
            <a:r>
              <a:rPr lang="ja-JP" altLang="en-US" sz="750" dirty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るため、授業内での理解量</a:t>
            </a:r>
            <a:endParaRPr lang="en-US" altLang="ja-JP" sz="750" dirty="0">
              <a:latin typeface="HGPｺﾞｼｯｸM" panose="020B0600000000000000" pitchFamily="50" charset="-128"/>
              <a:ea typeface="HGPｺﾞｼｯｸM" panose="020B0600000000000000" pitchFamily="50" charset="-128"/>
            </a:endParaRPr>
          </a:p>
          <a:p>
            <a:pPr>
              <a:lnSpc>
                <a:spcPts val="1000"/>
              </a:lnSpc>
            </a:pPr>
            <a:r>
              <a:rPr lang="ja-JP" altLang="en-US" sz="750" dirty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が増えていました！</a:t>
            </a:r>
            <a:endParaRPr kumimoji="1" lang="ja-JP" altLang="en-US" sz="750" dirty="0">
              <a:latin typeface="HGPｺﾞｼｯｸM" panose="020B0600000000000000" pitchFamily="50" charset="-128"/>
              <a:ea typeface="HGPｺﾞｼｯｸM" panose="020B0600000000000000" pitchFamily="50" charset="-128"/>
            </a:endParaRPr>
          </a:p>
        </p:txBody>
      </p:sp>
      <p:sp>
        <p:nvSpPr>
          <p:cNvPr id="35" name="テキスト ボックス 34"/>
          <p:cNvSpPr txBox="1"/>
          <p:nvPr/>
        </p:nvSpPr>
        <p:spPr>
          <a:xfrm>
            <a:off x="6041315" y="6743700"/>
            <a:ext cx="678892" cy="11541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kumimoji="1" lang="ja-JP" altLang="en-US" sz="750" dirty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（中</a:t>
            </a:r>
            <a:r>
              <a:rPr kumimoji="1" lang="en-US" altLang="ja-JP" sz="750" dirty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3</a:t>
            </a:r>
            <a:r>
              <a:rPr kumimoji="1" lang="ja-JP" altLang="en-US" sz="750" dirty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：生徒本人）</a:t>
            </a:r>
          </a:p>
        </p:txBody>
      </p:sp>
      <p:sp>
        <p:nvSpPr>
          <p:cNvPr id="36" name="テキスト ボックス 35"/>
          <p:cNvSpPr txBox="1"/>
          <p:nvPr/>
        </p:nvSpPr>
        <p:spPr>
          <a:xfrm>
            <a:off x="6046075" y="6958021"/>
            <a:ext cx="1132600" cy="36888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dist">
              <a:lnSpc>
                <a:spcPts val="1000"/>
              </a:lnSpc>
            </a:pPr>
            <a:r>
              <a:rPr lang="ja-JP" altLang="en-US" sz="750" dirty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苦手な箇所を重点的に教え</a:t>
            </a:r>
            <a:endParaRPr lang="en-US" altLang="ja-JP" sz="750" dirty="0">
              <a:latin typeface="HGPｺﾞｼｯｸM" panose="020B0600000000000000" pitchFamily="50" charset="-128"/>
              <a:ea typeface="HGPｺﾞｼｯｸM" panose="020B0600000000000000" pitchFamily="50" charset="-128"/>
            </a:endParaRPr>
          </a:p>
          <a:p>
            <a:pPr algn="dist">
              <a:lnSpc>
                <a:spcPts val="1000"/>
              </a:lnSpc>
            </a:pPr>
            <a:r>
              <a:rPr lang="ja-JP" altLang="en-US" sz="750" dirty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てもらえるため、弱点を克</a:t>
            </a:r>
            <a:endParaRPr lang="en-US" altLang="ja-JP" sz="750" dirty="0">
              <a:latin typeface="HGPｺﾞｼｯｸM" panose="020B0600000000000000" pitchFamily="50" charset="-128"/>
              <a:ea typeface="HGPｺﾞｼｯｸM" panose="020B0600000000000000" pitchFamily="50" charset="-128"/>
            </a:endParaRPr>
          </a:p>
          <a:p>
            <a:pPr algn="dist">
              <a:lnSpc>
                <a:spcPts val="1000"/>
              </a:lnSpc>
            </a:pPr>
            <a:r>
              <a:rPr lang="ja-JP" altLang="en-US" sz="750" dirty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服することができました！</a:t>
            </a:r>
            <a:endParaRPr kumimoji="1" lang="ja-JP" altLang="en-US" sz="750" dirty="0">
              <a:latin typeface="HGPｺﾞｼｯｸM" panose="020B0600000000000000" pitchFamily="50" charset="-128"/>
              <a:ea typeface="HGPｺﾞｼｯｸM" panose="020B0600000000000000" pitchFamily="50" charset="-128"/>
            </a:endParaRPr>
          </a:p>
        </p:txBody>
      </p:sp>
      <p:sp>
        <p:nvSpPr>
          <p:cNvPr id="38" name="正方形/長方形 37"/>
          <p:cNvSpPr/>
          <p:nvPr/>
        </p:nvSpPr>
        <p:spPr>
          <a:xfrm>
            <a:off x="855475" y="8338327"/>
            <a:ext cx="921727" cy="21544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r>
              <a:rPr lang="en-US" altLang="ja-JP" sz="14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1</a:t>
            </a:r>
            <a:r>
              <a:rPr lang="ja-JP" altLang="en-US" sz="14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授業：</a:t>
            </a:r>
            <a:r>
              <a:rPr lang="en-US" altLang="ja-JP" sz="14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60</a:t>
            </a:r>
            <a:r>
              <a:rPr lang="ja-JP" altLang="en-US" sz="14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分</a:t>
            </a:r>
          </a:p>
        </p:txBody>
      </p:sp>
      <p:sp>
        <p:nvSpPr>
          <p:cNvPr id="39" name="正方形/長方形 38"/>
          <p:cNvSpPr/>
          <p:nvPr/>
        </p:nvSpPr>
        <p:spPr>
          <a:xfrm>
            <a:off x="1992313" y="8136328"/>
            <a:ext cx="1620837" cy="61555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ts val="4800"/>
              </a:lnSpc>
            </a:pPr>
            <a:r>
              <a:rPr lang="en-US" altLang="ja-JP" sz="34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3,000</a:t>
            </a:r>
            <a:r>
              <a:rPr lang="ja-JP" altLang="en-US" sz="24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円</a:t>
            </a:r>
            <a:endParaRPr lang="en-US" altLang="ja-JP" sz="2400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40" name="正方形/長方形 39"/>
          <p:cNvSpPr/>
          <p:nvPr/>
        </p:nvSpPr>
        <p:spPr>
          <a:xfrm>
            <a:off x="4255244" y="8338327"/>
            <a:ext cx="921727" cy="21544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r>
              <a:rPr lang="en-US" altLang="ja-JP" sz="14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1</a:t>
            </a:r>
            <a:r>
              <a:rPr lang="ja-JP" altLang="en-US" sz="14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授業：</a:t>
            </a:r>
            <a:r>
              <a:rPr lang="en-US" altLang="ja-JP" sz="14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90</a:t>
            </a:r>
            <a:r>
              <a:rPr lang="ja-JP" altLang="en-US" sz="14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分</a:t>
            </a:r>
          </a:p>
        </p:txBody>
      </p:sp>
      <p:sp>
        <p:nvSpPr>
          <p:cNvPr id="41" name="正方形/長方形 40"/>
          <p:cNvSpPr/>
          <p:nvPr/>
        </p:nvSpPr>
        <p:spPr>
          <a:xfrm>
            <a:off x="5425423" y="8136328"/>
            <a:ext cx="1620837" cy="61555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ts val="4800"/>
              </a:lnSpc>
            </a:pPr>
            <a:r>
              <a:rPr lang="en-US" altLang="ja-JP" sz="34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4,000</a:t>
            </a:r>
            <a:r>
              <a:rPr lang="ja-JP" altLang="en-US" sz="24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円</a:t>
            </a:r>
            <a:endParaRPr lang="en-US" altLang="ja-JP" sz="2400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42" name="正方形/長方形 41"/>
          <p:cNvSpPr/>
          <p:nvPr/>
        </p:nvSpPr>
        <p:spPr>
          <a:xfrm>
            <a:off x="1419818" y="8736322"/>
            <a:ext cx="1683153" cy="13080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r>
              <a:rPr lang="en-US" altLang="ja-JP" sz="850" dirty="0">
                <a:solidFill>
                  <a:srgbClr val="E61B27"/>
                </a:solidFill>
                <a:latin typeface="HGｺﾞｼｯｸE" panose="020B0909000000000000" pitchFamily="49" charset="-128"/>
                <a:ea typeface="HGｺﾞｼｯｸE" panose="020B0909000000000000" pitchFamily="49" charset="-128"/>
              </a:rPr>
              <a:t>1</a:t>
            </a:r>
            <a:r>
              <a:rPr lang="ja-JP" altLang="en-US" sz="850" dirty="0">
                <a:solidFill>
                  <a:srgbClr val="E61B27"/>
                </a:solidFill>
                <a:latin typeface="HGｺﾞｼｯｸE" panose="020B0909000000000000" pitchFamily="49" charset="-128"/>
                <a:ea typeface="HGｺﾞｼｯｸE" panose="020B0909000000000000" pitchFamily="49" charset="-128"/>
              </a:rPr>
              <a:t>授業からでも受け付けています</a:t>
            </a:r>
            <a:r>
              <a:rPr lang="ja-JP" altLang="en-US" sz="800" dirty="0">
                <a:solidFill>
                  <a:srgbClr val="E61B27"/>
                </a:solidFill>
                <a:latin typeface="HGｺﾞｼｯｸE" panose="020B0909000000000000" pitchFamily="49" charset="-128"/>
                <a:ea typeface="HGｺﾞｼｯｸE" panose="020B0909000000000000" pitchFamily="49" charset="-128"/>
              </a:rPr>
              <a:t>　</a:t>
            </a:r>
          </a:p>
        </p:txBody>
      </p:sp>
      <p:sp>
        <p:nvSpPr>
          <p:cNvPr id="43" name="正方形/長方形 42"/>
          <p:cNvSpPr/>
          <p:nvPr/>
        </p:nvSpPr>
        <p:spPr>
          <a:xfrm>
            <a:off x="4823149" y="8736322"/>
            <a:ext cx="1683153" cy="13080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r>
              <a:rPr lang="en-US" altLang="ja-JP" sz="850" dirty="0">
                <a:solidFill>
                  <a:srgbClr val="E61B27"/>
                </a:solidFill>
                <a:latin typeface="HGｺﾞｼｯｸE" panose="020B0909000000000000" pitchFamily="49" charset="-128"/>
                <a:ea typeface="HGｺﾞｼｯｸE" panose="020B0909000000000000" pitchFamily="49" charset="-128"/>
              </a:rPr>
              <a:t>1</a:t>
            </a:r>
            <a:r>
              <a:rPr lang="ja-JP" altLang="en-US" sz="850" dirty="0">
                <a:solidFill>
                  <a:srgbClr val="E61B27"/>
                </a:solidFill>
                <a:latin typeface="HGｺﾞｼｯｸE" panose="020B0909000000000000" pitchFamily="49" charset="-128"/>
                <a:ea typeface="HGｺﾞｼｯｸE" panose="020B0909000000000000" pitchFamily="49" charset="-128"/>
              </a:rPr>
              <a:t>授業からでも受け付けています</a:t>
            </a:r>
            <a:r>
              <a:rPr lang="ja-JP" altLang="en-US" sz="800" dirty="0">
                <a:solidFill>
                  <a:srgbClr val="E61B27"/>
                </a:solidFill>
                <a:latin typeface="HGｺﾞｼｯｸE" panose="020B0909000000000000" pitchFamily="49" charset="-128"/>
                <a:ea typeface="HGｺﾞｼｯｸE" panose="020B0909000000000000" pitchFamily="49" charset="-128"/>
              </a:rPr>
              <a:t>　</a:t>
            </a:r>
          </a:p>
        </p:txBody>
      </p:sp>
      <p:sp>
        <p:nvSpPr>
          <p:cNvPr id="55" name="正方形/長方形 54"/>
          <p:cNvSpPr/>
          <p:nvPr/>
        </p:nvSpPr>
        <p:spPr>
          <a:xfrm>
            <a:off x="666648" y="9216577"/>
            <a:ext cx="4001095" cy="90537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r>
              <a:rPr lang="ja-JP" altLang="en-US" sz="105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安心の個別指導</a:t>
            </a:r>
            <a:endParaRPr lang="en-US" altLang="zh-TW" sz="3900" dirty="0"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  <a:p>
            <a:pPr>
              <a:lnSpc>
                <a:spcPts val="4200"/>
              </a:lnSpc>
            </a:pPr>
            <a:r>
              <a:rPr lang="zh-TW" altLang="en-US" sz="39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明日来個別指導塾</a:t>
            </a:r>
            <a:endParaRPr lang="en-US" altLang="zh-TW" sz="3900" dirty="0"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  <a:p>
            <a:pPr>
              <a:lnSpc>
                <a:spcPts val="1600"/>
              </a:lnSpc>
            </a:pPr>
            <a:r>
              <a:rPr lang="ja-JP" altLang="en-US" sz="750" spc="2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お申込み・お問い合わせは下記の電話番号までご連絡ください</a:t>
            </a:r>
            <a:endParaRPr lang="ja-JP" altLang="en-US" sz="750" b="1" spc="-150" dirty="0">
              <a:latin typeface="HGP創英角ｺﾞｼｯｸUB" panose="020B0900000000000000" pitchFamily="50" charset="-128"/>
              <a:ea typeface="HGP創英角ｺﾞｼｯｸUB" panose="020B09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58" name="正方形/長方形 57"/>
          <p:cNvSpPr/>
          <p:nvPr/>
        </p:nvSpPr>
        <p:spPr>
          <a:xfrm>
            <a:off x="1021950" y="10045679"/>
            <a:ext cx="2695974" cy="46166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altLang="ja-JP" sz="2900" spc="-14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03-1234-1111</a:t>
            </a:r>
            <a:endParaRPr lang="ja-JP" altLang="en-US" sz="2900" spc="-140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62" name="片側の 2 つの角を丸めた四角形 61"/>
          <p:cNvSpPr/>
          <p:nvPr/>
        </p:nvSpPr>
        <p:spPr>
          <a:xfrm>
            <a:off x="333066" y="318411"/>
            <a:ext cx="7121833" cy="2532739"/>
          </a:xfrm>
          <a:prstGeom prst="round2SameRect">
            <a:avLst>
              <a:gd name="adj1" fmla="val 7880"/>
              <a:gd name="adj2" fmla="val 0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63" name="図 6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37941" y="6725200"/>
            <a:ext cx="612649" cy="719329"/>
          </a:xfrm>
          <a:prstGeom prst="rect">
            <a:avLst/>
          </a:prstGeom>
        </p:spPr>
      </p:pic>
      <p:cxnSp>
        <p:nvCxnSpPr>
          <p:cNvPr id="65" name="直線コネクタ 64"/>
          <p:cNvCxnSpPr/>
          <p:nvPr/>
        </p:nvCxnSpPr>
        <p:spPr>
          <a:xfrm>
            <a:off x="3950590" y="6903247"/>
            <a:ext cx="3204000" cy="0"/>
          </a:xfrm>
          <a:prstGeom prst="line">
            <a:avLst/>
          </a:prstGeom>
          <a:ln w="19050">
            <a:solidFill>
              <a:srgbClr val="EE7DA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6" name="図 6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2263" y="6725200"/>
            <a:ext cx="612649" cy="719329"/>
          </a:xfrm>
          <a:prstGeom prst="rect">
            <a:avLst/>
          </a:prstGeom>
        </p:spPr>
      </p:pic>
      <p:pic>
        <p:nvPicPr>
          <p:cNvPr id="4" name="図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8870" y="3006691"/>
            <a:ext cx="6437389" cy="2017779"/>
          </a:xfrm>
          <a:prstGeom prst="rect">
            <a:avLst/>
          </a:prstGeom>
        </p:spPr>
      </p:pic>
      <p:sp>
        <p:nvSpPr>
          <p:cNvPr id="28" name="正方形/長方形 27"/>
          <p:cNvSpPr/>
          <p:nvPr/>
        </p:nvSpPr>
        <p:spPr>
          <a:xfrm>
            <a:off x="5495798" y="3095295"/>
            <a:ext cx="1066925" cy="92333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/>
            <a:r>
              <a:rPr lang="ja-JP" altLang="en-US" sz="20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無料</a:t>
            </a:r>
            <a:endParaRPr lang="en-US" altLang="ja-JP" sz="2000" dirty="0">
              <a:solidFill>
                <a:schemeClr val="bg1"/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  <a:p>
            <a:pPr algn="ctr"/>
            <a:r>
              <a:rPr lang="ja-JP" altLang="en-US" sz="20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体験授業</a:t>
            </a:r>
            <a:endParaRPr lang="en-US" altLang="ja-JP" sz="2000" dirty="0">
              <a:solidFill>
                <a:schemeClr val="bg1"/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  <a:p>
            <a:pPr algn="ctr"/>
            <a:r>
              <a:rPr lang="ja-JP" altLang="en-US" sz="2000" spc="-2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実施中！</a:t>
            </a:r>
          </a:p>
        </p:txBody>
      </p:sp>
    </p:spTree>
    <p:extLst>
      <p:ext uri="{BB962C8B-B14F-4D97-AF65-F5344CB8AC3E}">
        <p14:creationId xmlns:p14="http://schemas.microsoft.com/office/powerpoint/2010/main" val="3071132631"/>
      </p:ext>
    </p:extLst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264</Words>
  <Application>Microsoft Office PowerPoint</Application>
  <PresentationFormat>ユーザー設定</PresentationFormat>
  <Paragraphs>52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11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4" baseType="lpstr">
      <vt:lpstr>HGPｺﾞｼｯｸE</vt:lpstr>
      <vt:lpstr>HGPｺﾞｼｯｸM</vt:lpstr>
      <vt:lpstr>HGP創英角ｺﾞｼｯｸUB</vt:lpstr>
      <vt:lpstr>HGP明朝E</vt:lpstr>
      <vt:lpstr>HGｺﾞｼｯｸE</vt:lpstr>
      <vt:lpstr>HG丸ｺﾞｼｯｸM-PRO</vt:lpstr>
      <vt:lpstr>ＭＳ Ｐゴシック</vt:lpstr>
      <vt:lpstr>メイリオ</vt:lpstr>
      <vt:lpstr>Arial</vt:lpstr>
      <vt:lpstr>Calibri</vt:lpstr>
      <vt:lpstr>Calibri Light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2016-07-29T13:47:39Z</dcterms:created>
  <dcterms:modified xsi:type="dcterms:W3CDTF">2017-02-21T09:31:04Z</dcterms:modified>
</cp:coreProperties>
</file>