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9D2"/>
    <a:srgbClr val="EE7DA4"/>
    <a:srgbClr val="F2821A"/>
    <a:srgbClr val="F27DA4"/>
    <a:srgbClr val="FCE9EF"/>
    <a:srgbClr val="FCE9ED"/>
    <a:srgbClr val="33AAE1"/>
    <a:srgbClr val="8CC42C"/>
    <a:srgbClr val="E61B27"/>
    <a:srgbClr val="EB6D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869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1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1" tIns="48571" rIns="97141" bIns="48571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41" tIns="48571" rIns="97141" bIns="485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1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正方形/長方形 75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F282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1" name="片側の 2 つの角を丸めた四角形 70"/>
          <p:cNvSpPr/>
          <p:nvPr/>
        </p:nvSpPr>
        <p:spPr>
          <a:xfrm flipV="1">
            <a:off x="328278" y="9113741"/>
            <a:ext cx="7121833" cy="1479552"/>
          </a:xfrm>
          <a:prstGeom prst="round2SameRect">
            <a:avLst>
              <a:gd name="adj1" fmla="val 13613"/>
              <a:gd name="adj2" fmla="val 0"/>
            </a:avLst>
          </a:prstGeom>
          <a:solidFill>
            <a:srgbClr val="FEE9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4934300" y="9279737"/>
            <a:ext cx="2127508" cy="117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片側の 2 つの角を丸めた四角形 49"/>
          <p:cNvSpPr/>
          <p:nvPr/>
        </p:nvSpPr>
        <p:spPr>
          <a:xfrm>
            <a:off x="328278" y="318411"/>
            <a:ext cx="7121833" cy="2527169"/>
          </a:xfrm>
          <a:prstGeom prst="round2SameRect">
            <a:avLst>
              <a:gd name="adj1" fmla="val 8526"/>
              <a:gd name="adj2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lang="ja-JP" altLang="en-US" sz="18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328278" y="2845580"/>
            <a:ext cx="7121833" cy="23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13" y="2999319"/>
            <a:ext cx="6440437" cy="2017780"/>
          </a:xfrm>
          <a:prstGeom prst="rect">
            <a:avLst/>
          </a:prstGeom>
        </p:spPr>
      </p:pic>
      <p:sp>
        <p:nvSpPr>
          <p:cNvPr id="45" name="角丸四角形 44"/>
          <p:cNvSpPr/>
          <p:nvPr/>
        </p:nvSpPr>
        <p:spPr>
          <a:xfrm>
            <a:off x="656170" y="2060472"/>
            <a:ext cx="6465011" cy="557743"/>
          </a:xfrm>
          <a:prstGeom prst="roundRect">
            <a:avLst>
              <a:gd name="adj" fmla="val 32456"/>
            </a:avLst>
          </a:prstGeom>
          <a:solidFill>
            <a:srgbClr val="F282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tlCol="0" anchor="ctr"/>
          <a:lstStyle/>
          <a:p>
            <a:pPr lvl="0">
              <a:tabLst>
                <a:tab pos="177800" algn="l"/>
              </a:tabLst>
            </a:pPr>
            <a:r>
              <a:rPr lang="en-US" altLang="ja-JP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	1</a:t>
            </a: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週間の集中講座</a:t>
            </a:r>
            <a:r>
              <a:rPr lang="ja-JP" altLang="en-US" sz="2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｜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１２月２４日（土）～１２月３０日（金）</a:t>
            </a:r>
            <a:endParaRPr lang="ja-JP" altLang="en-US" sz="2000" dirty="0">
              <a:solidFill>
                <a:prstClr val="white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5338910" y="2923760"/>
            <a:ext cx="1368000" cy="1368000"/>
          </a:xfrm>
          <a:prstGeom prst="ellipse">
            <a:avLst/>
          </a:prstGeom>
          <a:solidFill>
            <a:srgbClr val="EE7D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円/楕円 29"/>
          <p:cNvSpPr/>
          <p:nvPr/>
        </p:nvSpPr>
        <p:spPr>
          <a:xfrm>
            <a:off x="5414469" y="2999319"/>
            <a:ext cx="1216883" cy="1216883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/>
          <p:cNvSpPr/>
          <p:nvPr/>
        </p:nvSpPr>
        <p:spPr>
          <a:xfrm>
            <a:off x="328278" y="5734529"/>
            <a:ext cx="7121833" cy="34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0" bIns="0"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片側の 2 つの角を丸めた四角形 48"/>
          <p:cNvSpPr/>
          <p:nvPr/>
        </p:nvSpPr>
        <p:spPr>
          <a:xfrm>
            <a:off x="4057648" y="7672871"/>
            <a:ext cx="3062387" cy="42635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33AA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ts val="2500"/>
              </a:lnSpc>
            </a:pPr>
            <a:r>
              <a:rPr lang="ja-JP" altLang="en-US" sz="1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中学３年生</a:t>
            </a:r>
          </a:p>
        </p:txBody>
      </p:sp>
      <p:sp>
        <p:nvSpPr>
          <p:cNvPr id="48" name="角丸四角形 47"/>
          <p:cNvSpPr/>
          <p:nvPr/>
        </p:nvSpPr>
        <p:spPr>
          <a:xfrm>
            <a:off x="4062412" y="7670029"/>
            <a:ext cx="3062388" cy="1296000"/>
          </a:xfrm>
          <a:prstGeom prst="roundRect">
            <a:avLst/>
          </a:prstGeom>
          <a:noFill/>
          <a:ln w="25400">
            <a:solidFill>
              <a:srgbClr val="33AA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角丸四角形 43"/>
          <p:cNvSpPr/>
          <p:nvPr/>
        </p:nvSpPr>
        <p:spPr>
          <a:xfrm>
            <a:off x="655535" y="7663679"/>
            <a:ext cx="3062388" cy="1296000"/>
          </a:xfrm>
          <a:prstGeom prst="roundRect">
            <a:avLst/>
          </a:prstGeom>
          <a:noFill/>
          <a:ln w="25400">
            <a:solidFill>
              <a:srgbClr val="8CC4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片側の 2 つの角を丸めた四角形 46"/>
          <p:cNvSpPr/>
          <p:nvPr/>
        </p:nvSpPr>
        <p:spPr>
          <a:xfrm>
            <a:off x="654583" y="7666521"/>
            <a:ext cx="3062387" cy="42635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8CC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ts val="2500"/>
              </a:lnSpc>
            </a:pPr>
            <a:r>
              <a:rPr lang="ja-JP" altLang="en-US" sz="1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小学６年生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70" y="10141361"/>
            <a:ext cx="295657" cy="295657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1845211" y="5224534"/>
            <a:ext cx="4132652" cy="397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2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対象：小学６年生・中学３年生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646010" y="5858875"/>
            <a:ext cx="503724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2800" dirty="0">
                <a:solidFill>
                  <a:srgbClr val="F2821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ひとりひとりにオーダーメイド教育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636485" y="6411485"/>
            <a:ext cx="2313885" cy="10883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それぞれの生徒に合わせた</a:t>
            </a:r>
            <a:endParaRPr lang="en-US" altLang="ja-JP" sz="1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カリキュラムを組み、</a:t>
            </a:r>
            <a:endParaRPr lang="en-US" altLang="ja-JP" sz="1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当塾独自の教材を使いながら、</a:t>
            </a:r>
            <a:endParaRPr lang="en-US" altLang="ja-JP" sz="1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楽しく授業が受けられます！</a:t>
            </a:r>
          </a:p>
        </p:txBody>
      </p:sp>
      <p:sp>
        <p:nvSpPr>
          <p:cNvPr id="32" name="角丸四角形 31"/>
          <p:cNvSpPr/>
          <p:nvPr/>
        </p:nvSpPr>
        <p:spPr>
          <a:xfrm>
            <a:off x="3343276" y="6425773"/>
            <a:ext cx="3780000" cy="216000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F28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/>
          <a:p>
            <a:r>
              <a:rPr lang="ja-JP" altLang="en-US" sz="800" b="1" dirty="0">
                <a:solidFill>
                  <a:srgbClr val="F2821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お客様の声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062412" y="6743700"/>
            <a:ext cx="423863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（小</a:t>
            </a:r>
            <a:r>
              <a:rPr kumimoji="1" lang="en-US" altLang="ja-JP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</a:t>
            </a:r>
            <a:r>
              <a:rPr kumimoji="1"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：母）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048123" y="6958021"/>
            <a:ext cx="1072517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個人授業のため、わからな</a:t>
            </a:r>
            <a:endParaRPr lang="en-US" altLang="ja-JP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kumimoji="1"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い箇所はすぐに質問ができ</a:t>
            </a:r>
            <a:endParaRPr kumimoji="1" lang="en-US" altLang="ja-JP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るため、授業内での理解量</a:t>
            </a:r>
            <a:endParaRPr lang="en-US" altLang="ja-JP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が増えていました！</a:t>
            </a:r>
            <a:endParaRPr kumimoji="1" lang="ja-JP" altLang="en-US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041315" y="6743700"/>
            <a:ext cx="678892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（中</a:t>
            </a:r>
            <a:r>
              <a:rPr kumimoji="1" lang="en-US" altLang="ja-JP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</a:t>
            </a:r>
            <a:r>
              <a:rPr kumimoji="1"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：生徒本人）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046075" y="6958021"/>
            <a:ext cx="1132600" cy="3688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>
              <a:lnSpc>
                <a:spcPts val="1000"/>
              </a:lnSpc>
            </a:pPr>
            <a:r>
              <a:rPr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苦手な箇所を重点的に教え</a:t>
            </a:r>
            <a:endParaRPr lang="en-US" altLang="ja-JP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algn="dist">
              <a:lnSpc>
                <a:spcPts val="1000"/>
              </a:lnSpc>
            </a:pPr>
            <a:r>
              <a:rPr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てもらえるため、弱点を克</a:t>
            </a:r>
            <a:endParaRPr lang="en-US" altLang="ja-JP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algn="dist">
              <a:lnSpc>
                <a:spcPts val="1000"/>
              </a:lnSpc>
            </a:pPr>
            <a:r>
              <a:rPr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服することができました！</a:t>
            </a:r>
            <a:endParaRPr kumimoji="1" lang="ja-JP" altLang="en-US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855475" y="8338327"/>
            <a:ext cx="921727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授業：</a:t>
            </a:r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60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992313" y="8136328"/>
            <a:ext cx="1620837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4800"/>
              </a:lnSpc>
            </a:pPr>
            <a:r>
              <a:rPr lang="en-US" altLang="ja-JP" sz="3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3,000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en-US" altLang="ja-JP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4255244" y="8338327"/>
            <a:ext cx="921727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授業：</a:t>
            </a:r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90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5425423" y="8136328"/>
            <a:ext cx="1620837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4800"/>
              </a:lnSpc>
            </a:pPr>
            <a:r>
              <a:rPr lang="en-US" altLang="ja-JP" sz="3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4,000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en-US" altLang="ja-JP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1419818" y="8736322"/>
            <a:ext cx="1683153" cy="1308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850" dirty="0">
                <a:solidFill>
                  <a:srgbClr val="E61B2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1</a:t>
            </a:r>
            <a:r>
              <a:rPr lang="ja-JP" altLang="en-US" sz="850" dirty="0">
                <a:solidFill>
                  <a:srgbClr val="E61B2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授業からでも受け付けています</a:t>
            </a:r>
            <a:r>
              <a:rPr lang="ja-JP" altLang="en-US" sz="800" dirty="0">
                <a:solidFill>
                  <a:srgbClr val="E61B2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　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4823149" y="8736322"/>
            <a:ext cx="1683153" cy="1308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850" dirty="0">
                <a:solidFill>
                  <a:srgbClr val="E61B2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1</a:t>
            </a:r>
            <a:r>
              <a:rPr lang="ja-JP" altLang="en-US" sz="850" dirty="0">
                <a:solidFill>
                  <a:srgbClr val="E61B2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授業からでも受け付けています</a:t>
            </a:r>
            <a:r>
              <a:rPr lang="ja-JP" altLang="en-US" sz="800" dirty="0">
                <a:solidFill>
                  <a:srgbClr val="E61B2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　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666648" y="9216577"/>
            <a:ext cx="4001095" cy="90537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0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安心の個別指導</a:t>
            </a:r>
            <a:endParaRPr lang="en-US" altLang="zh-TW" sz="39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4200"/>
              </a:lnSpc>
            </a:pPr>
            <a:r>
              <a:rPr lang="zh-TW" altLang="en-US" sz="3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明日来個別指導塾</a:t>
            </a:r>
            <a:endParaRPr lang="en-US" altLang="zh-TW" sz="39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750" spc="2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お申込み・お問い合わせは下記の電話番号までご連絡ください</a:t>
            </a:r>
            <a:endParaRPr lang="ja-JP" altLang="en-US" sz="750" b="1" spc="-150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1021950" y="10045679"/>
            <a:ext cx="2695974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2900" spc="-14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endParaRPr lang="ja-JP" altLang="en-US" sz="2900" spc="-14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2" name="片側の 2 つの角を丸めた四角形 61"/>
          <p:cNvSpPr/>
          <p:nvPr/>
        </p:nvSpPr>
        <p:spPr>
          <a:xfrm>
            <a:off x="333066" y="318411"/>
            <a:ext cx="7121833" cy="2532739"/>
          </a:xfrm>
          <a:prstGeom prst="round2SameRect">
            <a:avLst>
              <a:gd name="adj1" fmla="val 788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3" name="図 6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941" y="6725200"/>
            <a:ext cx="612649" cy="719329"/>
          </a:xfrm>
          <a:prstGeom prst="rect">
            <a:avLst/>
          </a:prstGeom>
        </p:spPr>
      </p:pic>
      <p:cxnSp>
        <p:nvCxnSpPr>
          <p:cNvPr id="65" name="直線コネクタ 64"/>
          <p:cNvCxnSpPr/>
          <p:nvPr/>
        </p:nvCxnSpPr>
        <p:spPr>
          <a:xfrm>
            <a:off x="3950590" y="6903247"/>
            <a:ext cx="3204000" cy="0"/>
          </a:xfrm>
          <a:prstGeom prst="line">
            <a:avLst/>
          </a:prstGeom>
          <a:ln w="19050">
            <a:solidFill>
              <a:srgbClr val="F282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図 6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263" y="6725200"/>
            <a:ext cx="612649" cy="719329"/>
          </a:xfrm>
          <a:prstGeom prst="rect">
            <a:avLst/>
          </a:prstGeom>
        </p:spPr>
      </p:pic>
      <p:sp>
        <p:nvSpPr>
          <p:cNvPr id="28" name="正方形/長方形 27"/>
          <p:cNvSpPr/>
          <p:nvPr/>
        </p:nvSpPr>
        <p:spPr>
          <a:xfrm>
            <a:off x="5495798" y="3095295"/>
            <a:ext cx="1066925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無料</a:t>
            </a:r>
            <a:endParaRPr lang="en-US" altLang="ja-JP" sz="2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体験授業</a:t>
            </a:r>
            <a:endParaRPr lang="en-US" altLang="ja-JP" sz="2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2000" spc="-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実施中！</a:t>
            </a: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264</Words>
  <Application>Microsoft Office PowerPoint</Application>
  <PresentationFormat>ユーザー設定</PresentationFormat>
  <Paragraphs>52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HGPｺﾞｼｯｸE</vt:lpstr>
      <vt:lpstr>HGPｺﾞｼｯｸM</vt:lpstr>
      <vt:lpstr>HGP創英角ｺﾞｼｯｸUB</vt:lpstr>
      <vt:lpstr>HGP明朝E</vt:lpstr>
      <vt:lpstr>HGｺﾞｼｯｸE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2016-08-01T01:58:28Z</dcterms:created>
  <dcterms:modified xsi:type="dcterms:W3CDTF">2017-02-21T09:46:13Z</dcterms:modified>
</cp:coreProperties>
</file>