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8FD"/>
    <a:srgbClr val="EE7DA4"/>
    <a:srgbClr val="EE7DFD"/>
    <a:srgbClr val="00B2E9"/>
    <a:srgbClr val="CEEAFA"/>
    <a:srgbClr val="F59613"/>
    <a:srgbClr val="4B4A4A"/>
    <a:srgbClr val="FBDDE7"/>
    <a:srgbClr val="FEF4F7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正方形/長方形 55"/>
          <p:cNvSpPr/>
          <p:nvPr/>
        </p:nvSpPr>
        <p:spPr>
          <a:xfrm>
            <a:off x="4028400" y="1368000"/>
            <a:ext cx="3027600" cy="408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18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353219" y="370096"/>
            <a:ext cx="7064375" cy="10196548"/>
            <a:chOff x="-7723810" y="444770"/>
            <a:chExt cx="7064375" cy="10196548"/>
          </a:xfrm>
        </p:grpSpPr>
        <p:sp>
          <p:nvSpPr>
            <p:cNvPr id="16" name="正方形/長方形 15"/>
            <p:cNvSpPr/>
            <p:nvPr/>
          </p:nvSpPr>
          <p:spPr>
            <a:xfrm>
              <a:off x="-7723810" y="7382255"/>
              <a:ext cx="7064375" cy="1796414"/>
            </a:xfrm>
            <a:prstGeom prst="rect">
              <a:avLst/>
            </a:prstGeom>
            <a:solidFill>
              <a:srgbClr val="F0F8FD"/>
            </a:solidFill>
            <a:ln>
              <a:solidFill>
                <a:srgbClr val="00B2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片側の 2 つの角を丸めた四角形 43"/>
            <p:cNvSpPr/>
            <p:nvPr/>
          </p:nvSpPr>
          <p:spPr>
            <a:xfrm>
              <a:off x="-7723493" y="444770"/>
              <a:ext cx="7063740" cy="704168"/>
            </a:xfrm>
            <a:prstGeom prst="round2SameRect">
              <a:avLst>
                <a:gd name="adj1" fmla="val 20165"/>
                <a:gd name="adj2" fmla="val 0"/>
              </a:avLst>
            </a:prstGeom>
            <a:solidFill>
              <a:srgbClr val="00B2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片側の 2 つの角を丸めた四角形 13"/>
            <p:cNvSpPr/>
            <p:nvPr/>
          </p:nvSpPr>
          <p:spPr>
            <a:xfrm flipV="1">
              <a:off x="-7723493" y="9185898"/>
              <a:ext cx="7063740" cy="1455420"/>
            </a:xfrm>
            <a:prstGeom prst="round2SameRect">
              <a:avLst>
                <a:gd name="adj1" fmla="val 9795"/>
                <a:gd name="adj2" fmla="val 0"/>
              </a:avLst>
            </a:prstGeom>
            <a:solidFill>
              <a:srgbClr val="00B2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角丸四角形 14"/>
            <p:cNvSpPr/>
            <p:nvPr/>
          </p:nvSpPr>
          <p:spPr>
            <a:xfrm>
              <a:off x="-7723810" y="444770"/>
              <a:ext cx="7064375" cy="10196548"/>
            </a:xfrm>
            <a:prstGeom prst="roundRect">
              <a:avLst>
                <a:gd name="adj" fmla="val 2375"/>
              </a:avLst>
            </a:prstGeom>
            <a:noFill/>
            <a:ln>
              <a:solidFill>
                <a:srgbClr val="00B2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正方形/長方形 59"/>
          <p:cNvSpPr/>
          <p:nvPr/>
        </p:nvSpPr>
        <p:spPr>
          <a:xfrm>
            <a:off x="5213746" y="8281424"/>
            <a:ext cx="162083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90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2155128" y="8272108"/>
            <a:ext cx="1550987" cy="7053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3800"/>
              </a:lnSpc>
            </a:pPr>
            <a:r>
              <a:rPr lang="en-US" altLang="ja-JP" sz="3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3,000</a:t>
            </a:r>
            <a:r>
              <a:rPr lang="ja-JP" altLang="en-US" sz="2400" b="1" spc="-5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  <a:endParaRPr lang="en-US" altLang="ja-JP" sz="240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>
              <a:lnSpc>
                <a:spcPts val="1500"/>
              </a:lnSpc>
            </a:pP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授業：</a:t>
            </a:r>
            <a:r>
              <a:rPr lang="en-US" altLang="ja-JP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60</a:t>
            </a:r>
            <a:r>
              <a:rPr lang="ja-JP" altLang="en-US" sz="1050" dirty="0">
                <a:solidFill>
                  <a:srgbClr val="4B4A4A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分</a:t>
            </a:r>
            <a:endParaRPr lang="en-US" altLang="ja-JP" sz="1050" b="1" spc="-50" dirty="0">
              <a:solidFill>
                <a:srgbClr val="4B4A4A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41" name="直線コネクタ 40"/>
          <p:cNvCxnSpPr/>
          <p:nvPr/>
        </p:nvCxnSpPr>
        <p:spPr>
          <a:xfrm>
            <a:off x="3589476" y="6623464"/>
            <a:ext cx="1296000" cy="0"/>
          </a:xfrm>
          <a:prstGeom prst="line">
            <a:avLst/>
          </a:prstGeom>
          <a:ln w="6350">
            <a:solidFill>
              <a:srgbClr val="00B2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5572069" y="6623464"/>
            <a:ext cx="1296000" cy="0"/>
          </a:xfrm>
          <a:prstGeom prst="line">
            <a:avLst/>
          </a:prstGeom>
          <a:ln w="6350">
            <a:solidFill>
              <a:srgbClr val="00B2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正方形/長方形 1"/>
          <p:cNvSpPr/>
          <p:nvPr/>
        </p:nvSpPr>
        <p:spPr>
          <a:xfrm>
            <a:off x="573303" y="9219752"/>
            <a:ext cx="4001095" cy="90537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安心の個別指導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4200"/>
              </a:lnSpc>
            </a:pPr>
            <a:r>
              <a:rPr lang="zh-TW" altLang="en-US" sz="3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明日来個別指導塾</a:t>
            </a:r>
            <a:endParaRPr lang="en-US" altLang="zh-TW" sz="39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1600"/>
              </a:lnSpc>
            </a:pPr>
            <a:r>
              <a:rPr lang="ja-JP" altLang="en-US" sz="7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お申込み・お問い合わせは下記の電話番号までご連絡ください</a:t>
            </a:r>
            <a:endParaRPr lang="ja-JP" altLang="en-US" sz="750" b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964799" y="10045679"/>
            <a:ext cx="2807101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2900" spc="-1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900" spc="-1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806825" y="6690428"/>
            <a:ext cx="1136650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個人授業のため、わからな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kumimoji="1"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い箇所はすぐに質問ができ</a:t>
            </a:r>
            <a:endParaRPr kumimoji="1"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るため、授業内での理解量</a:t>
            </a:r>
            <a:endParaRPr lang="en-US" altLang="ja-JP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4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が増えていました！</a:t>
            </a:r>
            <a:endParaRPr kumimoji="1" lang="ja-JP" altLang="en-US" sz="750" spc="4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86518" y="6690428"/>
            <a:ext cx="1201820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000"/>
              </a:lnSpc>
            </a:pPr>
            <a:r>
              <a:rPr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苦手な箇所を重点的に教え</a:t>
            </a:r>
            <a:endParaRPr lang="en-US" altLang="ja-JP" sz="75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てもらえるため、弱点を克</a:t>
            </a:r>
            <a:endParaRPr lang="en-US" altLang="ja-JP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>
              <a:lnSpc>
                <a:spcPts val="1000"/>
              </a:lnSpc>
            </a:pPr>
            <a:r>
              <a:rPr lang="ja-JP" altLang="en-US" sz="750" spc="8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服することができました！</a:t>
            </a:r>
            <a:endParaRPr kumimoji="1" lang="ja-JP" altLang="en-US" sz="750" spc="80" dirty="0">
              <a:solidFill>
                <a:srgbClr val="4B4A4A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61914" y="618086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00B2E9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00B2E9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00B2E9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793668" y="6472165"/>
            <a:ext cx="678892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（中</a:t>
            </a:r>
            <a:r>
              <a:rPr kumimoji="1" lang="en-US" altLang="ja-JP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</a:t>
            </a:r>
            <a:r>
              <a:rPr kumimoji="1" lang="ja-JP" altLang="en-US" sz="75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：生徒本人）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66" y="6458744"/>
            <a:ext cx="612649" cy="71932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788" y="6455569"/>
            <a:ext cx="612649" cy="719329"/>
          </a:xfrm>
          <a:prstGeom prst="rect">
            <a:avLst/>
          </a:prstGeom>
        </p:spPr>
      </p:pic>
      <p:cxnSp>
        <p:nvCxnSpPr>
          <p:cNvPr id="12" name="直線コネクタ 11"/>
          <p:cNvCxnSpPr/>
          <p:nvPr/>
        </p:nvCxnSpPr>
        <p:spPr>
          <a:xfrm>
            <a:off x="740267" y="5952832"/>
            <a:ext cx="6336000" cy="0"/>
          </a:xfrm>
          <a:prstGeom prst="line">
            <a:avLst/>
          </a:prstGeom>
          <a:ln w="19050">
            <a:solidFill>
              <a:srgbClr val="00B2E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888599" y="6173894"/>
            <a:ext cx="1991761" cy="974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00B2E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それぞれの生徒に合わせた</a:t>
            </a:r>
            <a:endParaRPr lang="en-US" altLang="ja-JP" sz="1100" spc="80" dirty="0">
              <a:solidFill>
                <a:srgbClr val="00B2E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00B2E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カリキュラムを組み、</a:t>
            </a:r>
            <a:endParaRPr lang="en-US" altLang="ja-JP" sz="1100" spc="80" dirty="0">
              <a:solidFill>
                <a:srgbClr val="00B2E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00B2E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当塾独自の教材を使いながら、</a:t>
            </a:r>
            <a:endParaRPr lang="en-US" altLang="ja-JP" sz="1100" spc="80" dirty="0">
              <a:solidFill>
                <a:srgbClr val="00B2E9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ts val="1900"/>
              </a:lnSpc>
            </a:pPr>
            <a:r>
              <a:rPr lang="ja-JP" altLang="en-US" sz="1100" spc="80" dirty="0">
                <a:solidFill>
                  <a:srgbClr val="00B2E9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楽しく授業が受けられます！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231934" y="5814482"/>
            <a:ext cx="3256281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1600" spc="120" dirty="0">
                <a:solidFill>
                  <a:srgbClr val="00B2E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ひとりひとりにオーダーメイド教育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18736" y="6472165"/>
            <a:ext cx="469104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（小</a:t>
            </a:r>
            <a:r>
              <a:rPr kumimoji="1" lang="en-US" altLang="ja-JP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6</a:t>
            </a:r>
            <a:r>
              <a:rPr kumimoji="1" lang="ja-JP" altLang="en-US" sz="750" spc="30" dirty="0">
                <a:solidFill>
                  <a:srgbClr val="4B4A4A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：母）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60323" y="6174513"/>
            <a:ext cx="623493" cy="21544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r>
              <a:rPr lang="ja-JP" altLang="en-US" sz="800" dirty="0">
                <a:solidFill>
                  <a:srgbClr val="00B2E9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お客様の</a:t>
            </a:r>
            <a:r>
              <a:rPr lang="ja-JP" altLang="en-US" sz="1400" dirty="0">
                <a:solidFill>
                  <a:srgbClr val="00B2E9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声</a:t>
            </a:r>
            <a:endParaRPr kumimoji="1" lang="ja-JP" altLang="en-US" sz="750" spc="50" dirty="0">
              <a:solidFill>
                <a:srgbClr val="00B2E9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039938" y="7430610"/>
            <a:ext cx="4193456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 ・ 中学</a:t>
            </a:r>
            <a:r>
              <a:rPr lang="en-US" altLang="ja-JP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lang="ja-JP" altLang="en-US" sz="3100" spc="-80" dirty="0">
                <a:solidFill>
                  <a:srgbClr val="4B4A4A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年生</a:t>
            </a:r>
          </a:p>
        </p:txBody>
      </p:sp>
      <p:sp>
        <p:nvSpPr>
          <p:cNvPr id="24" name="円/楕円 23"/>
          <p:cNvSpPr/>
          <p:nvPr/>
        </p:nvSpPr>
        <p:spPr>
          <a:xfrm>
            <a:off x="6031821" y="486865"/>
            <a:ext cx="1260000" cy="1260000"/>
          </a:xfrm>
          <a:prstGeom prst="ellipse">
            <a:avLst/>
          </a:prstGeom>
          <a:solidFill>
            <a:srgbClr val="F59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5" name="円/楕円 24"/>
          <p:cNvSpPr/>
          <p:nvPr/>
        </p:nvSpPr>
        <p:spPr>
          <a:xfrm>
            <a:off x="6067821" y="522865"/>
            <a:ext cx="1188000" cy="1188000"/>
          </a:xfrm>
          <a:prstGeom prst="ellipse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140264" y="632225"/>
            <a:ext cx="1066925" cy="88485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体験授業</a:t>
            </a:r>
            <a:endParaRPr lang="en-US" altLang="ja-JP" sz="2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ctr">
              <a:lnSpc>
                <a:spcPts val="2300"/>
              </a:lnSpc>
            </a:pPr>
            <a:r>
              <a:rPr lang="ja-JP" altLang="en-US" sz="2000" spc="-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実施中！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85399" y="560614"/>
            <a:ext cx="520111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kumimoji="1"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</a:t>
            </a:r>
            <a:r>
              <a:rPr kumimoji="1" lang="ja-JP" altLang="en-US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週間の集中講座　</a:t>
            </a:r>
            <a:r>
              <a:rPr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７月２５日（火）～７月３１日（金）</a:t>
            </a:r>
            <a:endParaRPr lang="ja-JP" altLang="en-US" sz="2000" spc="7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521386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159000" y="8939304"/>
            <a:ext cx="1440000" cy="108000"/>
          </a:xfrm>
          <a:prstGeom prst="roundRect">
            <a:avLst>
              <a:gd name="adj" fmla="val 50000"/>
            </a:avLst>
          </a:prstGeom>
          <a:solidFill>
            <a:srgbClr val="E61B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1</a:t>
            </a:r>
            <a:r>
              <a:rPr lang="ja-JP" altLang="en-US" sz="600" dirty="0">
                <a:solidFill>
                  <a:schemeClr val="bg1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授業からでも受け付けています</a:t>
            </a:r>
            <a:endParaRPr kumimoji="1" lang="ja-JP" altLang="en-US" sz="600" dirty="0">
              <a:solidFill>
                <a:schemeClr val="bg1"/>
              </a:solidFill>
            </a:endParaRPr>
          </a:p>
        </p:txBody>
      </p:sp>
      <p:cxnSp>
        <p:nvCxnSpPr>
          <p:cNvPr id="43" name="直線コネクタ 42"/>
          <p:cNvCxnSpPr/>
          <p:nvPr/>
        </p:nvCxnSpPr>
        <p:spPr>
          <a:xfrm>
            <a:off x="731931" y="8206178"/>
            <a:ext cx="6323174" cy="0"/>
          </a:xfrm>
          <a:prstGeom prst="line">
            <a:avLst/>
          </a:prstGeom>
          <a:ln w="12700">
            <a:solidFill>
              <a:srgbClr val="00B2E9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893362" y="7491112"/>
            <a:ext cx="1080000" cy="525600"/>
          </a:xfrm>
          <a:prstGeom prst="rect">
            <a:avLst/>
          </a:prstGeom>
          <a:solidFill>
            <a:srgbClr val="F596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対象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98125" y="8368443"/>
            <a:ext cx="1080000" cy="525600"/>
          </a:xfrm>
          <a:prstGeom prst="rect">
            <a:avLst/>
          </a:prstGeom>
          <a:solidFill>
            <a:srgbClr val="8CC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小学６年生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3956185" y="8373206"/>
            <a:ext cx="1080000" cy="525600"/>
          </a:xfrm>
          <a:prstGeom prst="rect">
            <a:avLst/>
          </a:prstGeom>
          <a:solidFill>
            <a:srgbClr val="EE7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中学３年生</a:t>
            </a:r>
            <a:endParaRPr kumimoji="1" lang="ja-JP" altLang="en-US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83" y="10144441"/>
            <a:ext cx="295657" cy="295657"/>
          </a:xfrm>
          <a:prstGeom prst="rect">
            <a:avLst/>
          </a:prstGeom>
        </p:spPr>
      </p:pic>
      <p:grpSp>
        <p:nvGrpSpPr>
          <p:cNvPr id="33" name="グループ化 32"/>
          <p:cNvGrpSpPr/>
          <p:nvPr/>
        </p:nvGrpSpPr>
        <p:grpSpPr>
          <a:xfrm>
            <a:off x="3005783" y="6186286"/>
            <a:ext cx="298604" cy="154756"/>
            <a:chOff x="3005783" y="6186286"/>
            <a:chExt cx="298604" cy="154756"/>
          </a:xfrm>
        </p:grpSpPr>
        <p:sp>
          <p:nvSpPr>
            <p:cNvPr id="52" name="二等辺三角形 51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CEE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00B2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4981975" y="6186286"/>
            <a:ext cx="298604" cy="154756"/>
            <a:chOff x="3005783" y="6186286"/>
            <a:chExt cx="298604" cy="154756"/>
          </a:xfrm>
        </p:grpSpPr>
        <p:sp>
          <p:nvSpPr>
            <p:cNvPr id="54" name="二等辺三角形 53"/>
            <p:cNvSpPr/>
            <p:nvPr/>
          </p:nvSpPr>
          <p:spPr>
            <a:xfrm rot="18900000" flipH="1">
              <a:off x="3024672" y="6202794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CEEA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rgbClr val="CEEAFA"/>
                </a:solidFill>
              </a:endParaRPr>
            </a:p>
          </p:txBody>
        </p:sp>
        <p:sp>
          <p:nvSpPr>
            <p:cNvPr id="55" name="二等辺三角形 54"/>
            <p:cNvSpPr/>
            <p:nvPr/>
          </p:nvSpPr>
          <p:spPr>
            <a:xfrm rot="18900000" flipH="1">
              <a:off x="3005783" y="6186286"/>
              <a:ext cx="279715" cy="138248"/>
            </a:xfrm>
            <a:prstGeom prst="triangle">
              <a:avLst>
                <a:gd name="adj" fmla="val 50001"/>
              </a:avLst>
            </a:prstGeom>
            <a:solidFill>
              <a:srgbClr val="00B2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12" y="1369528"/>
            <a:ext cx="2770638" cy="277063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14" y="4278089"/>
            <a:ext cx="2731014" cy="1322835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938" y="917101"/>
            <a:ext cx="701041" cy="1060706"/>
          </a:xfrm>
          <a:prstGeom prst="rect">
            <a:avLst/>
          </a:prstGeom>
        </p:spPr>
      </p:pic>
      <p:sp>
        <p:nvSpPr>
          <p:cNvPr id="50" name="正方形/長方形 49"/>
          <p:cNvSpPr/>
          <p:nvPr/>
        </p:nvSpPr>
        <p:spPr>
          <a:xfrm>
            <a:off x="4899600" y="9219600"/>
            <a:ext cx="2257200" cy="1256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275</Words>
  <Application>Microsoft Office PowerPoint</Application>
  <PresentationFormat>ユーザー設定</PresentationFormat>
  <Paragraphs>55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HGP創英角ｺﾞｼｯｸUB</vt:lpstr>
      <vt:lpstr>HGP明朝E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2016-07-29T13:57:18Z</dcterms:created>
  <dcterms:modified xsi:type="dcterms:W3CDTF">2017-02-21T09:53:15Z</dcterms:modified>
</cp:coreProperties>
</file>