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DDA2"/>
    <a:srgbClr val="ED86B3"/>
    <a:srgbClr val="44B034"/>
    <a:srgbClr val="FFF462"/>
    <a:srgbClr val="FFF45F"/>
    <a:srgbClr val="3E3A39"/>
    <a:srgbClr val="000099"/>
    <a:srgbClr val="F0F4FA"/>
    <a:srgbClr val="E8EEF8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840" y="64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4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r">
              <a:defRPr sz="15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17625" y="1541463"/>
            <a:ext cx="584835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49" tIns="56926" rIns="113849" bIns="5692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49" tIns="56926" rIns="113849" bIns="5692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4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r">
              <a:defRPr sz="15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png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8775700" cy="702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800" y="-3175"/>
            <a:ext cx="2228850" cy="778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029450"/>
            <a:ext cx="1091565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Rounded Rectangle 41"/>
          <p:cNvSpPr/>
          <p:nvPr/>
        </p:nvSpPr>
        <p:spPr>
          <a:xfrm>
            <a:off x="616950" y="1256954"/>
            <a:ext cx="5364000" cy="4428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01600" dist="101600" dir="3240000" algn="tl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Rectangle 42"/>
          <p:cNvSpPr/>
          <p:nvPr/>
        </p:nvSpPr>
        <p:spPr>
          <a:xfrm>
            <a:off x="1090229" y="1218854"/>
            <a:ext cx="4380295" cy="450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330" b="1" dirty="0">
                <a:latin typeface="MS PMincho" pitchFamily="18" charset="-128"/>
                <a:ea typeface="MS PMincho" pitchFamily="18" charset="-128"/>
              </a:rPr>
              <a:t>2</a:t>
            </a:r>
            <a:r>
              <a:rPr lang="zh-CN" altLang="en-US" sz="2330" b="1" dirty="0">
                <a:latin typeface="MS PMincho" pitchFamily="18" charset="-128"/>
                <a:ea typeface="MS PMincho" pitchFamily="18" charset="-128"/>
              </a:rPr>
              <a:t>月</a:t>
            </a:r>
            <a:r>
              <a:rPr lang="en-US" altLang="zh-CN" sz="2330" b="1" dirty="0">
                <a:latin typeface="MS PMincho" pitchFamily="18" charset="-128"/>
                <a:ea typeface="MS PMincho" pitchFamily="18" charset="-128"/>
              </a:rPr>
              <a:t>1</a:t>
            </a:r>
            <a:r>
              <a:rPr lang="zh-CN" altLang="en-US" sz="2330" b="1" dirty="0">
                <a:latin typeface="MS PMincho" pitchFamily="18" charset="-128"/>
                <a:ea typeface="MS PMincho" pitchFamily="18" charset="-128"/>
              </a:rPr>
              <a:t>日（水）</a:t>
            </a:r>
            <a:r>
              <a:rPr lang="en-US" altLang="zh-CN" sz="2330" b="1" dirty="0">
                <a:latin typeface="MS PMincho" pitchFamily="18" charset="-128"/>
                <a:ea typeface="MS PMincho" pitchFamily="18" charset="-128"/>
              </a:rPr>
              <a:t>〜2</a:t>
            </a:r>
            <a:r>
              <a:rPr lang="zh-CN" altLang="en-US" sz="2330" b="1" dirty="0">
                <a:latin typeface="MS PMincho" pitchFamily="18" charset="-128"/>
                <a:ea typeface="MS PMincho" pitchFamily="18" charset="-128"/>
              </a:rPr>
              <a:t>月</a:t>
            </a:r>
            <a:r>
              <a:rPr lang="en-US" altLang="zh-CN" sz="2330" b="1" dirty="0">
                <a:latin typeface="MS PMincho" pitchFamily="18" charset="-128"/>
                <a:ea typeface="MS PMincho" pitchFamily="18" charset="-128"/>
              </a:rPr>
              <a:t>3</a:t>
            </a:r>
            <a:r>
              <a:rPr lang="zh-CN" altLang="en-US" sz="2330" b="1" dirty="0">
                <a:latin typeface="MS PMincho" pitchFamily="18" charset="-128"/>
                <a:ea typeface="MS PMincho" pitchFamily="18" charset="-128"/>
              </a:rPr>
              <a:t>日（金）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442" y="299400"/>
            <a:ext cx="1721071" cy="70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9397" y="6004650"/>
            <a:ext cx="1795163" cy="134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758" y="406266"/>
            <a:ext cx="1934502" cy="57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4509" y="406266"/>
            <a:ext cx="364163" cy="211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" name="Rounded Rectangle 49"/>
          <p:cNvSpPr/>
          <p:nvPr/>
        </p:nvSpPr>
        <p:spPr>
          <a:xfrm>
            <a:off x="6597883" y="1355465"/>
            <a:ext cx="1692000" cy="4824000"/>
          </a:xfrm>
          <a:prstGeom prst="roundRect">
            <a:avLst>
              <a:gd name="adj" fmla="val 1767"/>
            </a:avLst>
          </a:prstGeom>
          <a:solidFill>
            <a:srgbClr val="F2EECA"/>
          </a:solidFill>
          <a:ln>
            <a:noFill/>
          </a:ln>
          <a:effectLst>
            <a:outerShdw blurRad="1016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51" name="Rectangle 50"/>
          <p:cNvSpPr/>
          <p:nvPr/>
        </p:nvSpPr>
        <p:spPr>
          <a:xfrm>
            <a:off x="6728502" y="1866900"/>
            <a:ext cx="1069524" cy="3866557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ts val="2300"/>
              </a:lnSpc>
            </a:pPr>
            <a:r>
              <a:rPr lang="ja-JP" altLang="en-US" sz="1700" b="1" dirty="0">
                <a:latin typeface="MS PMincho" pitchFamily="18" charset="-128"/>
                <a:ea typeface="MS PMincho" pitchFamily="18" charset="-128"/>
              </a:rPr>
              <a:t>ルール１</a:t>
            </a:r>
            <a:r>
              <a:rPr lang="en-US" altLang="ja-JP" sz="1700" b="1" dirty="0">
                <a:latin typeface="MS PMincho" pitchFamily="18" charset="-128"/>
                <a:ea typeface="MS PMincho" pitchFamily="18" charset="-128"/>
              </a:rPr>
              <a:t>.</a:t>
            </a:r>
            <a:r>
              <a:rPr lang="ja-JP" altLang="en-US" sz="1700" b="1" dirty="0">
                <a:latin typeface="MS PMincho" pitchFamily="18" charset="-128"/>
                <a:ea typeface="MS PMincho" pitchFamily="18" charset="-128"/>
              </a:rPr>
              <a:t>恵方をむいて食べるべし！</a:t>
            </a:r>
          </a:p>
          <a:p>
            <a:pPr>
              <a:lnSpc>
                <a:spcPts val="2300"/>
              </a:lnSpc>
            </a:pPr>
            <a:r>
              <a:rPr lang="ja-JP" altLang="en-US" sz="1700" b="1" dirty="0">
                <a:latin typeface="MS PMincho" pitchFamily="18" charset="-128"/>
                <a:ea typeface="MS PMincho" pitchFamily="18" charset="-128"/>
              </a:rPr>
              <a:t>ルール２</a:t>
            </a:r>
            <a:r>
              <a:rPr lang="en-US" altLang="ja-JP" sz="1700" b="1" dirty="0">
                <a:latin typeface="MS PMincho" pitchFamily="18" charset="-128"/>
                <a:ea typeface="MS PMincho" pitchFamily="18" charset="-128"/>
              </a:rPr>
              <a:t>.</a:t>
            </a:r>
            <a:r>
              <a:rPr lang="ja-JP" altLang="en-US" sz="1700" b="1" dirty="0">
                <a:latin typeface="MS PMincho" pitchFamily="18" charset="-128"/>
                <a:ea typeface="MS PMincho" pitchFamily="18" charset="-128"/>
              </a:rPr>
              <a:t>恵方巻きは黙って食べるべし！</a:t>
            </a:r>
          </a:p>
          <a:p>
            <a:pPr>
              <a:lnSpc>
                <a:spcPts val="2300"/>
              </a:lnSpc>
            </a:pPr>
            <a:r>
              <a:rPr lang="ja-JP" altLang="en-US" sz="1700" b="1" dirty="0">
                <a:latin typeface="MS PMincho" pitchFamily="18" charset="-128"/>
                <a:ea typeface="MS PMincho" pitchFamily="18" charset="-128"/>
              </a:rPr>
              <a:t>ルール３</a:t>
            </a:r>
            <a:r>
              <a:rPr lang="en-US" altLang="ja-JP" sz="1700" b="1" dirty="0">
                <a:latin typeface="MS PMincho" pitchFamily="18" charset="-128"/>
                <a:ea typeface="MS PMincho" pitchFamily="18" charset="-128"/>
              </a:rPr>
              <a:t>.</a:t>
            </a:r>
            <a:r>
              <a:rPr lang="ja-JP" altLang="en-US" sz="1700" b="1" dirty="0">
                <a:latin typeface="MS PMincho" pitchFamily="18" charset="-128"/>
                <a:ea typeface="MS PMincho" pitchFamily="18" charset="-128"/>
              </a:rPr>
              <a:t>恵方巻きは一気に食べるべし！</a:t>
            </a:r>
          </a:p>
        </p:txBody>
      </p:sp>
      <p:sp>
        <p:nvSpPr>
          <p:cNvPr id="52" name="Rectangle 51"/>
          <p:cNvSpPr/>
          <p:nvPr/>
        </p:nvSpPr>
        <p:spPr>
          <a:xfrm>
            <a:off x="7579393" y="1486569"/>
            <a:ext cx="479618" cy="4252126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>
              <a:lnSpc>
                <a:spcPts val="2300"/>
              </a:lnSpc>
            </a:pPr>
            <a:r>
              <a:rPr lang="ja-JP" altLang="en-US" sz="2130" dirty="0">
                <a:solidFill>
                  <a:srgbClr val="E60012"/>
                </a:solidFill>
                <a:latin typeface="MS PMincho" pitchFamily="18" charset="-128"/>
                <a:ea typeface="MS PMincho" pitchFamily="18" charset="-128"/>
              </a:rPr>
              <a:t>恵方巻き</a:t>
            </a:r>
            <a:r>
              <a:rPr lang="ja-JP" altLang="en-US" sz="1770" dirty="0">
                <a:latin typeface="MS PMincho" pitchFamily="18" charset="-128"/>
                <a:ea typeface="MS PMincho" pitchFamily="18" charset="-128"/>
              </a:rPr>
              <a:t>の正しい食べ方</a:t>
            </a:r>
            <a:r>
              <a:rPr lang="en-US" altLang="ja-JP" sz="6660" dirty="0">
                <a:solidFill>
                  <a:srgbClr val="E60012"/>
                </a:solidFill>
                <a:latin typeface="MS PMincho" pitchFamily="18" charset="-128"/>
                <a:ea typeface="MS PMincho" pitchFamily="18" charset="-128"/>
              </a:rPr>
              <a:t>   </a:t>
            </a:r>
            <a:r>
              <a:rPr lang="ja-JP" altLang="en-US" sz="1770" dirty="0">
                <a:latin typeface="MS PMincho" pitchFamily="18" charset="-128"/>
                <a:ea typeface="MS PMincho" pitchFamily="18" charset="-128"/>
              </a:rPr>
              <a:t>つのルール</a:t>
            </a:r>
          </a:p>
        </p:txBody>
      </p:sp>
      <p:sp>
        <p:nvSpPr>
          <p:cNvPr id="53" name="Rectangle 52"/>
          <p:cNvSpPr/>
          <p:nvPr/>
        </p:nvSpPr>
        <p:spPr>
          <a:xfrm>
            <a:off x="7726057" y="4367867"/>
            <a:ext cx="827314" cy="387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en-US" altLang="ja-JP" sz="6660" dirty="0">
                <a:solidFill>
                  <a:srgbClr val="E60012"/>
                </a:solidFill>
                <a:latin typeface="MS PMincho" pitchFamily="18" charset="-128"/>
                <a:ea typeface="MS PMincho" pitchFamily="18" charset="-128"/>
              </a:rPr>
              <a:t>3</a:t>
            </a:r>
            <a:endParaRPr lang="ja-JP" altLang="en-US" sz="1770" dirty="0">
              <a:latin typeface="MS PMincho" pitchFamily="18" charset="-128"/>
              <a:ea typeface="MS PMincho" pitchFamily="18" charset="-128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6512152" y="368166"/>
            <a:ext cx="1580881" cy="1411200"/>
            <a:chOff x="3824017" y="2521632"/>
            <a:chExt cx="1580881" cy="1411200"/>
          </a:xfrm>
        </p:grpSpPr>
        <p:sp>
          <p:nvSpPr>
            <p:cNvPr id="55" name="Oval 54"/>
            <p:cNvSpPr>
              <a:spLocks noChangeAspect="1"/>
            </p:cNvSpPr>
            <p:nvPr/>
          </p:nvSpPr>
          <p:spPr>
            <a:xfrm>
              <a:off x="3866873" y="2521632"/>
              <a:ext cx="1411200" cy="1411200"/>
            </a:xfrm>
            <a:prstGeom prst="ellipse">
              <a:avLst/>
            </a:prstGeom>
            <a:solidFill>
              <a:srgbClr val="E600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Rectangle 55"/>
            <p:cNvSpPr/>
            <p:nvPr/>
          </p:nvSpPr>
          <p:spPr>
            <a:xfrm rot="600000">
              <a:off x="3824017" y="2839814"/>
              <a:ext cx="1580881" cy="7478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20" b="1" dirty="0">
                  <a:solidFill>
                    <a:schemeClr val="bg1"/>
                  </a:solidFill>
                  <a:latin typeface="MS PMincho" pitchFamily="18" charset="-128"/>
                  <a:ea typeface="MS PMincho" pitchFamily="18" charset="-128"/>
                </a:rPr>
                <a:t>2017</a:t>
              </a:r>
              <a:r>
                <a:rPr lang="ja-JP" altLang="en-US" sz="1420" b="1" dirty="0">
                  <a:solidFill>
                    <a:schemeClr val="bg1"/>
                  </a:solidFill>
                  <a:latin typeface="MS PMincho" pitchFamily="18" charset="-128"/>
                  <a:ea typeface="MS PMincho" pitchFamily="18" charset="-128"/>
                </a:rPr>
                <a:t>年は</a:t>
              </a:r>
            </a:p>
            <a:p>
              <a:pPr algn="ctr"/>
              <a:r>
                <a:rPr lang="ja-JP" altLang="en-US" sz="1420" b="1" dirty="0">
                  <a:solidFill>
                    <a:schemeClr val="bg1"/>
                  </a:solidFill>
                  <a:latin typeface="MS PMincho" pitchFamily="18" charset="-128"/>
                  <a:ea typeface="MS PMincho" pitchFamily="18" charset="-128"/>
                </a:rPr>
                <a:t>北北西に向かって</a:t>
              </a:r>
            </a:p>
            <a:p>
              <a:pPr algn="ctr"/>
              <a:r>
                <a:rPr lang="ja-JP" altLang="en-US" sz="1420" b="1" dirty="0">
                  <a:solidFill>
                    <a:schemeClr val="bg1"/>
                  </a:solidFill>
                  <a:latin typeface="MS PMincho" pitchFamily="18" charset="-128"/>
                  <a:ea typeface="MS PMincho" pitchFamily="18" charset="-128"/>
                </a:rPr>
                <a:t>食べましょう</a:t>
              </a:r>
              <a:endParaRPr lang="zh-CN" altLang="en-US" sz="142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endParaRPr>
            </a:p>
          </p:txBody>
        </p:sp>
      </p:grpSp>
      <p:sp>
        <p:nvSpPr>
          <p:cNvPr id="57" name="Rectangle 56"/>
          <p:cNvSpPr/>
          <p:nvPr/>
        </p:nvSpPr>
        <p:spPr>
          <a:xfrm>
            <a:off x="6580931" y="6296926"/>
            <a:ext cx="1712328" cy="682238"/>
          </a:xfrm>
          <a:prstGeom prst="rect">
            <a:avLst/>
          </a:prstGeom>
          <a:effectLst>
            <a:outerShdw dist="25400" dir="1200000" algn="tl" rotWithShape="0">
              <a:schemeClr val="bg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ts val="2300"/>
              </a:lnSpc>
            </a:pPr>
            <a:r>
              <a:rPr lang="ja-JP" altLang="en-US" sz="1770" dirty="0">
                <a:latin typeface="HGPSoeiPresenceEB" pitchFamily="18" charset="-128"/>
                <a:ea typeface="HGPSoeiPresenceEB" pitchFamily="18" charset="-128"/>
              </a:rPr>
              <a:t>その他巻物、</a:t>
            </a:r>
            <a:endParaRPr lang="en-US" altLang="ja-JP" sz="1770" dirty="0">
              <a:latin typeface="HGPSoeiPresenceEB" pitchFamily="18" charset="-128"/>
              <a:ea typeface="HGPSoeiPresenceEB" pitchFamily="18" charset="-128"/>
            </a:endParaRPr>
          </a:p>
          <a:p>
            <a:pPr>
              <a:lnSpc>
                <a:spcPts val="2300"/>
              </a:lnSpc>
            </a:pPr>
            <a:r>
              <a:rPr lang="ja-JP" altLang="en-US" sz="1770" dirty="0">
                <a:latin typeface="HGPSoeiPresenceEB" pitchFamily="18" charset="-128"/>
                <a:ea typeface="HGPSoeiPresenceEB" pitchFamily="18" charset="-128"/>
              </a:rPr>
              <a:t>にぎりも承ります</a:t>
            </a:r>
            <a:r>
              <a:rPr lang="en-US" altLang="ja-JP" sz="1770" dirty="0">
                <a:latin typeface="HGPSoeiPresenceEB" pitchFamily="18" charset="-128"/>
                <a:ea typeface="HGPSoeiPresenceEB" pitchFamily="18" charset="-128"/>
              </a:rPr>
              <a:t>!!</a:t>
            </a:r>
            <a:endParaRPr lang="zh-CN" altLang="en-US" sz="1770" dirty="0">
              <a:latin typeface="HGPSoeiPresenceEB" pitchFamily="18" charset="-128"/>
              <a:ea typeface="HGPSoeiPresenceEB" pitchFamily="18" charset="-128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616950" y="7065700"/>
            <a:ext cx="1550424" cy="3647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70" dirty="0">
                <a:latin typeface="HGSSoeiPresenceEB" pitchFamily="18" charset="-128"/>
                <a:ea typeface="HGSSoeiPresenceEB" pitchFamily="18" charset="-128"/>
              </a:rPr>
              <a:t>あすくる寿司</a:t>
            </a:r>
          </a:p>
        </p:txBody>
      </p:sp>
      <p:sp>
        <p:nvSpPr>
          <p:cNvPr id="59" name="Rectangle 58"/>
          <p:cNvSpPr/>
          <p:nvPr/>
        </p:nvSpPr>
        <p:spPr>
          <a:xfrm>
            <a:off x="2792108" y="7135111"/>
            <a:ext cx="5163352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060" dirty="0">
                <a:latin typeface="MS PMincho" pitchFamily="18" charset="-128"/>
                <a:ea typeface="MS PMincho" pitchFamily="18" charset="-128"/>
              </a:rPr>
              <a:t>☎：</a:t>
            </a:r>
            <a:r>
              <a:rPr lang="en-US" altLang="ja-JP" sz="1060" dirty="0">
                <a:latin typeface="MS PMincho" pitchFamily="18" charset="-128"/>
                <a:ea typeface="MS PMincho" pitchFamily="18" charset="-128"/>
              </a:rPr>
              <a:t>03-1234-1111</a:t>
            </a:r>
            <a:r>
              <a:rPr lang="ja-JP" altLang="en-US" sz="1060" dirty="0">
                <a:latin typeface="MS PMincho" pitchFamily="18" charset="-128"/>
                <a:ea typeface="MS PMincho" pitchFamily="18" charset="-128"/>
              </a:rPr>
              <a:t>　営業時間：</a:t>
            </a:r>
            <a:r>
              <a:rPr lang="en-US" altLang="ja-JP" sz="1060" dirty="0">
                <a:latin typeface="MS PMincho" pitchFamily="18" charset="-128"/>
                <a:ea typeface="MS PMincho" pitchFamily="18" charset="-128"/>
              </a:rPr>
              <a:t>11</a:t>
            </a:r>
            <a:r>
              <a:rPr lang="ja-JP" altLang="en-US" sz="1060" dirty="0">
                <a:latin typeface="MS PMincho" pitchFamily="18" charset="-128"/>
                <a:ea typeface="MS PMincho" pitchFamily="18" charset="-128"/>
              </a:rPr>
              <a:t>時</a:t>
            </a:r>
            <a:r>
              <a:rPr lang="en-US" altLang="ja-JP" sz="1060" dirty="0">
                <a:latin typeface="MS PMincho" pitchFamily="18" charset="-128"/>
                <a:ea typeface="MS PMincho" pitchFamily="18" charset="-128"/>
              </a:rPr>
              <a:t>00〜14</a:t>
            </a:r>
            <a:r>
              <a:rPr lang="ja-JP" altLang="en-US" sz="1060" dirty="0">
                <a:latin typeface="MS PMincho" pitchFamily="18" charset="-128"/>
                <a:ea typeface="MS PMincho" pitchFamily="18" charset="-128"/>
              </a:rPr>
              <a:t>時</a:t>
            </a:r>
            <a:r>
              <a:rPr lang="en-US" altLang="ja-JP" sz="1060" dirty="0">
                <a:latin typeface="MS PMincho" pitchFamily="18" charset="-128"/>
                <a:ea typeface="MS PMincho" pitchFamily="18" charset="-128"/>
              </a:rPr>
              <a:t>00</a:t>
            </a:r>
            <a:r>
              <a:rPr lang="ja-JP" altLang="en-US" sz="1060" dirty="0">
                <a:latin typeface="MS PMincho" pitchFamily="18" charset="-128"/>
                <a:ea typeface="MS PMincho" pitchFamily="18" charset="-128"/>
              </a:rPr>
              <a:t>　</a:t>
            </a:r>
            <a:r>
              <a:rPr lang="en-US" altLang="ja-JP" sz="1060" dirty="0">
                <a:latin typeface="MS PMincho" pitchFamily="18" charset="-128"/>
                <a:ea typeface="MS PMincho" pitchFamily="18" charset="-128"/>
              </a:rPr>
              <a:t>16</a:t>
            </a:r>
            <a:r>
              <a:rPr lang="ja-JP" altLang="en-US" sz="1060" dirty="0">
                <a:latin typeface="MS PMincho" pitchFamily="18" charset="-128"/>
                <a:ea typeface="MS PMincho" pitchFamily="18" charset="-128"/>
              </a:rPr>
              <a:t>時</a:t>
            </a:r>
            <a:r>
              <a:rPr lang="en-US" altLang="ja-JP" sz="1060" dirty="0">
                <a:latin typeface="MS PMincho" pitchFamily="18" charset="-128"/>
                <a:ea typeface="MS PMincho" pitchFamily="18" charset="-128"/>
              </a:rPr>
              <a:t>00〜22</a:t>
            </a:r>
            <a:r>
              <a:rPr lang="ja-JP" altLang="en-US" sz="1060" dirty="0">
                <a:latin typeface="MS PMincho" pitchFamily="18" charset="-128"/>
                <a:ea typeface="MS PMincho" pitchFamily="18" charset="-128"/>
              </a:rPr>
              <a:t>時</a:t>
            </a:r>
            <a:r>
              <a:rPr lang="en-US" altLang="ja-JP" sz="1060" dirty="0">
                <a:latin typeface="MS PMincho" pitchFamily="18" charset="-128"/>
                <a:ea typeface="MS PMincho" pitchFamily="18" charset="-128"/>
              </a:rPr>
              <a:t>00</a:t>
            </a:r>
          </a:p>
          <a:p>
            <a:pPr>
              <a:lnSpc>
                <a:spcPts val="1400"/>
              </a:lnSpc>
            </a:pPr>
            <a:r>
              <a:rPr lang="ja-JP" altLang="en-US" sz="1060" dirty="0">
                <a:latin typeface="MS PMincho" pitchFamily="18" charset="-128"/>
                <a:ea typeface="MS PMincho" pitchFamily="18" charset="-128"/>
              </a:rPr>
              <a:t>休日：毎週月曜日（祝日の場合は翌日）　住所：東京都江東区豊洲３</a:t>
            </a:r>
            <a:r>
              <a:rPr lang="en-US" altLang="ja-JP" sz="1060" dirty="0">
                <a:latin typeface="MS PMincho" pitchFamily="18" charset="-128"/>
                <a:ea typeface="MS PMincho" pitchFamily="18" charset="-128"/>
              </a:rPr>
              <a:t>-</a:t>
            </a:r>
            <a:r>
              <a:rPr lang="ja-JP" altLang="en-US" sz="1060" dirty="0">
                <a:latin typeface="MS PMincho" pitchFamily="18" charset="-128"/>
                <a:ea typeface="MS PMincho" pitchFamily="18" charset="-128"/>
              </a:rPr>
              <a:t>２</a:t>
            </a:r>
            <a:r>
              <a:rPr lang="en-US" altLang="ja-JP" sz="1060" dirty="0">
                <a:latin typeface="MS PMincho" pitchFamily="18" charset="-128"/>
                <a:ea typeface="MS PMincho" pitchFamily="18" charset="-128"/>
              </a:rPr>
              <a:t>-</a:t>
            </a:r>
            <a:r>
              <a:rPr lang="ja-JP" altLang="en-US" sz="1060" dirty="0">
                <a:latin typeface="MS PMincho" pitchFamily="18" charset="-128"/>
                <a:ea typeface="MS PMincho" pitchFamily="18" charset="-128"/>
              </a:rPr>
              <a:t>３</a:t>
            </a:r>
          </a:p>
        </p:txBody>
      </p:sp>
      <p:sp>
        <p:nvSpPr>
          <p:cNvPr id="60" name="Rectangle 59"/>
          <p:cNvSpPr/>
          <p:nvPr/>
        </p:nvSpPr>
        <p:spPr>
          <a:xfrm>
            <a:off x="642087" y="7390193"/>
            <a:ext cx="2323363" cy="201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10" dirty="0">
                <a:latin typeface="MS PMincho" pitchFamily="18" charset="-128"/>
                <a:ea typeface="MS PMincho" pitchFamily="18" charset="-128"/>
              </a:rPr>
              <a:t>出前は￥</a:t>
            </a:r>
            <a:r>
              <a:rPr lang="en-US" altLang="ja-JP" sz="710" dirty="0">
                <a:latin typeface="MS PMincho" pitchFamily="18" charset="-128"/>
                <a:ea typeface="MS PMincho" pitchFamily="18" charset="-128"/>
              </a:rPr>
              <a:t>1500</a:t>
            </a:r>
            <a:r>
              <a:rPr lang="ja-JP" altLang="en-US" sz="710" dirty="0">
                <a:latin typeface="MS PMincho" pitchFamily="18" charset="-128"/>
                <a:ea typeface="MS PMincho" pitchFamily="18" charset="-128"/>
              </a:rPr>
              <a:t>円以上のご注文から承ります</a:t>
            </a:r>
          </a:p>
        </p:txBody>
      </p:sp>
      <p:sp>
        <p:nvSpPr>
          <p:cNvPr id="61" name="Rounded Rectangle 60"/>
          <p:cNvSpPr/>
          <p:nvPr/>
        </p:nvSpPr>
        <p:spPr>
          <a:xfrm>
            <a:off x="616950" y="3710263"/>
            <a:ext cx="2520000" cy="540000"/>
          </a:xfrm>
          <a:prstGeom prst="roundRect">
            <a:avLst>
              <a:gd name="adj" fmla="val 50000"/>
            </a:avLst>
          </a:prstGeom>
          <a:solidFill>
            <a:srgbClr val="E60012"/>
          </a:solidFill>
          <a:ln>
            <a:noFill/>
          </a:ln>
          <a:effectLst>
            <a:outerShdw blurRad="101600" dist="101600" dir="3240000" algn="tl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正方形/長方形 59"/>
          <p:cNvSpPr/>
          <p:nvPr/>
        </p:nvSpPr>
        <p:spPr>
          <a:xfrm>
            <a:off x="3622950" y="2064632"/>
            <a:ext cx="2412000" cy="154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1174010" y="3710263"/>
            <a:ext cx="1446152" cy="529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2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七福巻</a:t>
            </a:r>
          </a:p>
          <a:p>
            <a:pPr algn="ctr"/>
            <a:r>
              <a:rPr lang="en-US" altLang="zh-CN" sz="142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1,300</a:t>
            </a:r>
            <a:r>
              <a:rPr lang="zh-CN" altLang="en-US" sz="142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円（税込）</a:t>
            </a:r>
          </a:p>
        </p:txBody>
      </p:sp>
      <p:sp>
        <p:nvSpPr>
          <p:cNvPr id="64" name="正方形/長方形 59"/>
          <p:cNvSpPr/>
          <p:nvPr/>
        </p:nvSpPr>
        <p:spPr>
          <a:xfrm>
            <a:off x="670950" y="2064632"/>
            <a:ext cx="2412000" cy="154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0125" y="394296"/>
            <a:ext cx="3725209" cy="66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7" name="Rounded Rectangle 66"/>
          <p:cNvSpPr/>
          <p:nvPr/>
        </p:nvSpPr>
        <p:spPr>
          <a:xfrm>
            <a:off x="3568950" y="3699639"/>
            <a:ext cx="2520000" cy="540000"/>
          </a:xfrm>
          <a:prstGeom prst="roundRect">
            <a:avLst>
              <a:gd name="adj" fmla="val 50000"/>
            </a:avLst>
          </a:prstGeom>
          <a:solidFill>
            <a:srgbClr val="E60012"/>
          </a:solidFill>
          <a:ln>
            <a:noFill/>
          </a:ln>
          <a:effectLst>
            <a:outerShdw blurRad="101600" dist="101600" dir="3240000" algn="tl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Rectangle 67"/>
          <p:cNvSpPr/>
          <p:nvPr/>
        </p:nvSpPr>
        <p:spPr>
          <a:xfrm>
            <a:off x="4087910" y="3699639"/>
            <a:ext cx="1446152" cy="529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2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恵方巻</a:t>
            </a:r>
          </a:p>
          <a:p>
            <a:pPr algn="ctr"/>
            <a:r>
              <a:rPr lang="en-US" altLang="zh-CN" sz="142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500</a:t>
            </a:r>
            <a:r>
              <a:rPr lang="zh-CN" altLang="en-US" sz="142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円（税込）</a:t>
            </a:r>
          </a:p>
        </p:txBody>
      </p:sp>
      <p:sp>
        <p:nvSpPr>
          <p:cNvPr id="69" name="Rounded Rectangle 68"/>
          <p:cNvSpPr/>
          <p:nvPr/>
        </p:nvSpPr>
        <p:spPr>
          <a:xfrm>
            <a:off x="616950" y="6227875"/>
            <a:ext cx="2520000" cy="540000"/>
          </a:xfrm>
          <a:prstGeom prst="roundRect">
            <a:avLst>
              <a:gd name="adj" fmla="val 50000"/>
            </a:avLst>
          </a:prstGeom>
          <a:solidFill>
            <a:srgbClr val="E60012"/>
          </a:solidFill>
          <a:ln>
            <a:noFill/>
          </a:ln>
          <a:effectLst>
            <a:outerShdw blurRad="101600" dist="101600" dir="3240000" algn="tl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正方形/長方形 59"/>
          <p:cNvSpPr/>
          <p:nvPr/>
        </p:nvSpPr>
        <p:spPr>
          <a:xfrm>
            <a:off x="3622950" y="4582244"/>
            <a:ext cx="2412000" cy="154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1174010" y="6227875"/>
            <a:ext cx="1446152" cy="529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2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海戦恵方巻</a:t>
            </a:r>
          </a:p>
          <a:p>
            <a:pPr algn="ctr"/>
            <a:r>
              <a:rPr lang="en-US" altLang="zh-CN" sz="142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1,400</a:t>
            </a:r>
            <a:r>
              <a:rPr lang="zh-CN" altLang="en-US" sz="142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円（税込）</a:t>
            </a:r>
          </a:p>
        </p:txBody>
      </p:sp>
      <p:sp>
        <p:nvSpPr>
          <p:cNvPr id="72" name="正方形/長方形 59"/>
          <p:cNvSpPr/>
          <p:nvPr/>
        </p:nvSpPr>
        <p:spPr>
          <a:xfrm>
            <a:off x="670950" y="4582244"/>
            <a:ext cx="2412000" cy="154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3" name="Rounded Rectangle 72"/>
          <p:cNvSpPr/>
          <p:nvPr/>
        </p:nvSpPr>
        <p:spPr>
          <a:xfrm>
            <a:off x="3568950" y="6217251"/>
            <a:ext cx="2520000" cy="540000"/>
          </a:xfrm>
          <a:prstGeom prst="roundRect">
            <a:avLst>
              <a:gd name="adj" fmla="val 50000"/>
            </a:avLst>
          </a:prstGeom>
          <a:solidFill>
            <a:srgbClr val="E60012"/>
          </a:solidFill>
          <a:ln>
            <a:noFill/>
          </a:ln>
          <a:effectLst>
            <a:outerShdw blurRad="101600" dist="101600" dir="3240000" algn="tl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Rectangle 73"/>
          <p:cNvSpPr/>
          <p:nvPr/>
        </p:nvSpPr>
        <p:spPr>
          <a:xfrm>
            <a:off x="4087910" y="6217251"/>
            <a:ext cx="1446152" cy="529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142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開運巻</a:t>
            </a:r>
          </a:p>
          <a:p>
            <a:pPr algn="ctr"/>
            <a:r>
              <a:rPr lang="en-US" altLang="zh-TW" sz="142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900</a:t>
            </a:r>
            <a:r>
              <a:rPr lang="zh-TW" altLang="en-US" sz="142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円（税込）</a:t>
            </a:r>
            <a:endParaRPr lang="zh-CN" altLang="en-US" sz="1420" b="1" dirty="0">
              <a:solidFill>
                <a:schemeClr val="bg1"/>
              </a:solidFill>
              <a:latin typeface="MS PMincho" pitchFamily="18" charset="-128"/>
              <a:ea typeface="MS PMincho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D86B3"/>
        </a:solidFill>
      </a:spPr>
      <a:bodyPr wrap="none" rtlCol="0" anchor="ctr">
        <a:spAutoFit/>
      </a:bodyPr>
      <a:lstStyle>
        <a:defPPr algn="ctr">
          <a:defRPr kumimoji="1" sz="800" dirty="0">
            <a:latin typeface="ＭＳ ゴシック" panose="020B0609070205080204" pitchFamily="49" charset="-128"/>
            <a:ea typeface="ＭＳ ゴシック" panose="020B0609070205080204" pitchFamily="49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0</TotalTime>
  <Words>233</Words>
  <Application>Microsoft Office PowerPoint</Application>
  <PresentationFormat>ユーザー設定</PresentationFormat>
  <Paragraphs>47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HGPSoeiPresenceEB</vt:lpstr>
      <vt:lpstr>HGSSoeiPresenceEB</vt:lpstr>
      <vt:lpstr>ＭＳ Ｐゴシック</vt:lpstr>
      <vt:lpstr>ＭＳ Ｐゴシック</vt:lpstr>
      <vt:lpstr>MS PMincho</vt:lpstr>
      <vt:lpstr>宋体</vt:lpstr>
      <vt:lpstr>メイリオ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2016-07-28T11:33:53Z</dcterms:created>
  <dcterms:modified xsi:type="dcterms:W3CDTF">2017-02-21T10:06:51Z</dcterms:modified>
</cp:coreProperties>
</file>