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94BD"/>
    <a:srgbClr val="231815"/>
    <a:srgbClr val="5CAD75"/>
    <a:srgbClr val="F08300"/>
    <a:srgbClr val="EB6168"/>
    <a:srgbClr val="B04D8A"/>
    <a:srgbClr val="FFF100"/>
    <a:srgbClr val="E94708"/>
    <a:srgbClr val="906E30"/>
    <a:srgbClr val="8258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97" autoAdjust="0"/>
    <p:restoredTop sz="94718" autoAdjust="0"/>
  </p:normalViewPr>
  <p:slideViewPr>
    <p:cSldViewPr snapToGrid="0">
      <p:cViewPr varScale="1">
        <p:scale>
          <a:sx n="47" d="100"/>
          <a:sy n="47" d="100"/>
        </p:scale>
        <p:origin x="2076" y="5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18" Type="http://schemas.openxmlformats.org/officeDocument/2006/relationships/image" Target="../media/image17.emf"/><Relationship Id="rId3" Type="http://schemas.openxmlformats.org/officeDocument/2006/relationships/image" Target="../media/image2.emf"/><Relationship Id="rId21" Type="http://schemas.openxmlformats.org/officeDocument/2006/relationships/image" Target="../media/image20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" Type="http://schemas.openxmlformats.org/officeDocument/2006/relationships/image" Target="../media/image1.emf"/><Relationship Id="rId16" Type="http://schemas.openxmlformats.org/officeDocument/2006/relationships/image" Target="../media/image15.emf"/><Relationship Id="rId20" Type="http://schemas.openxmlformats.org/officeDocument/2006/relationships/image" Target="../media/image19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19" Type="http://schemas.openxmlformats.org/officeDocument/2006/relationships/image" Target="../media/image18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Relationship Id="rId22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5" t="16592" r="6029"/>
          <a:stretch/>
        </p:blipFill>
        <p:spPr bwMode="auto">
          <a:xfrm>
            <a:off x="-130629" y="-115889"/>
            <a:ext cx="8040916" cy="11109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71208" y="324734"/>
            <a:ext cx="233910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1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ビストロアスクル</a:t>
            </a:r>
            <a:endParaRPr lang="zh-CN" altLang="en-US" sz="21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69144" y="667662"/>
            <a:ext cx="4543231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800" dirty="0">
                <a:solidFill>
                  <a:schemeClr val="bg1"/>
                </a:solidFill>
                <a:latin typeface="HGPSoeiPresenceEB" pitchFamily="18" charset="-128"/>
                <a:ea typeface="HGPSoeiPresenceEB" pitchFamily="18" charset="-128"/>
              </a:rPr>
              <a:t>LUNCH MENU</a:t>
            </a:r>
            <a:endParaRPr lang="zh-CN" altLang="en-US" sz="5800" dirty="0">
              <a:solidFill>
                <a:schemeClr val="bg1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72557" y="1621433"/>
            <a:ext cx="3286477" cy="327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80" dirty="0">
                <a:solidFill>
                  <a:schemeClr val="bg1"/>
                </a:solidFill>
                <a:latin typeface="+mj-ea"/>
                <a:ea typeface="+mj-ea"/>
              </a:rPr>
              <a:t>ランチは全て</a:t>
            </a:r>
            <a:r>
              <a:rPr lang="ja-JP" altLang="en-US" sz="1530" dirty="0">
                <a:solidFill>
                  <a:srgbClr val="FFF100"/>
                </a:solidFill>
                <a:latin typeface="HGSSoeiKakugothicUB" pitchFamily="34" charset="-128"/>
                <a:ea typeface="HGSSoeiKakugothicUB" pitchFamily="34" charset="-128"/>
              </a:rPr>
              <a:t>デザート</a:t>
            </a:r>
            <a:r>
              <a:rPr lang="en-US" altLang="ja-JP" sz="1530" dirty="0">
                <a:solidFill>
                  <a:srgbClr val="FFF100"/>
                </a:solidFill>
                <a:latin typeface="HGSSoeiKakugothicUB" pitchFamily="34" charset="-128"/>
                <a:ea typeface="HGSSoeiKakugothicUB" pitchFamily="34" charset="-128"/>
              </a:rPr>
              <a:t>or</a:t>
            </a:r>
            <a:r>
              <a:rPr lang="ja-JP" altLang="en-US" sz="1530" dirty="0">
                <a:solidFill>
                  <a:srgbClr val="FFF100"/>
                </a:solidFill>
                <a:latin typeface="HGSSoeiKakugothicUB" pitchFamily="34" charset="-128"/>
                <a:ea typeface="HGSSoeiKakugothicUB" pitchFamily="34" charset="-128"/>
              </a:rPr>
              <a:t>ドリンク</a:t>
            </a:r>
            <a:r>
              <a:rPr lang="ja-JP" altLang="en-US" sz="1080" dirty="0">
                <a:solidFill>
                  <a:schemeClr val="bg1"/>
                </a:solidFill>
                <a:latin typeface="+mj-ea"/>
                <a:ea typeface="+mj-ea"/>
              </a:rPr>
              <a:t>付きです。</a:t>
            </a:r>
            <a:endParaRPr lang="zh-CN" altLang="en-US" sz="108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081" y="1401389"/>
            <a:ext cx="1520447" cy="9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88564" y="1492402"/>
            <a:ext cx="635110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80" dirty="0">
                <a:solidFill>
                  <a:srgbClr val="231815"/>
                </a:solidFill>
              </a:rPr>
              <a:t>ランチタイム</a:t>
            </a:r>
            <a:endParaRPr lang="zh-CN" altLang="en-US" sz="680" dirty="0">
              <a:solidFill>
                <a:srgbClr val="231815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76132" y="1641481"/>
            <a:ext cx="838691" cy="5634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31" spc="-30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11</a:t>
            </a:r>
            <a:r>
              <a:rPr lang="zh-CN" altLang="en-US" sz="1531" spc="-30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：</a:t>
            </a:r>
            <a:r>
              <a:rPr lang="en-US" altLang="zh-CN" sz="1531" spc="-30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00〜</a:t>
            </a:r>
          </a:p>
          <a:p>
            <a:r>
              <a:rPr lang="en-US" altLang="zh-CN" sz="1531" spc="-30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14</a:t>
            </a:r>
            <a:r>
              <a:rPr lang="zh-CN" altLang="en-US" sz="1531" spc="-30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：</a:t>
            </a:r>
            <a:r>
              <a:rPr lang="en-US" altLang="zh-CN" sz="1531" spc="-30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00</a:t>
            </a:r>
            <a:endParaRPr lang="zh-CN" altLang="en-US" sz="1531" spc="-300" dirty="0">
              <a:solidFill>
                <a:srgbClr val="231815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5728" y="9519925"/>
            <a:ext cx="2300630" cy="409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59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ビストロアスクル</a:t>
            </a:r>
            <a:endParaRPr lang="zh-CN" altLang="en-US" sz="2059" dirty="0">
              <a:solidFill>
                <a:srgbClr val="231815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5728" y="9832933"/>
            <a:ext cx="3039615" cy="5741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90" dirty="0">
                <a:latin typeface="MS PGothic" pitchFamily="34" charset="-128"/>
                <a:ea typeface="MS PGothic" pitchFamily="34" charset="-128"/>
              </a:rPr>
              <a:t>TEL: </a:t>
            </a:r>
            <a:r>
              <a:rPr lang="en-US" altLang="zh-CN" sz="3131" dirty="0">
                <a:latin typeface="MS PGothic" pitchFamily="34" charset="-128"/>
                <a:ea typeface="MS PGothic" pitchFamily="34" charset="-128"/>
              </a:rPr>
              <a:t>03-1234-1111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5259" y="10382350"/>
            <a:ext cx="2480166" cy="4414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34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CN" sz="1134" dirty="0"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CN" altLang="en-US" sz="1134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CN" sz="1134" dirty="0"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r>
              <a:rPr lang="en-US" altLang="zh-CN" sz="1134" dirty="0">
                <a:latin typeface="MS PGothic" pitchFamily="34" charset="-128"/>
                <a:ea typeface="MS PGothic" pitchFamily="34" charset="-128"/>
              </a:rPr>
              <a:t>http://www.askult.com/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69376" y="10193063"/>
            <a:ext cx="1361270" cy="6159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34" dirty="0">
                <a:latin typeface="+mj-ea"/>
                <a:ea typeface="+mj-ea"/>
              </a:rPr>
              <a:t>【ACCESS】</a:t>
            </a:r>
          </a:p>
          <a:p>
            <a:r>
              <a:rPr lang="ja-JP" altLang="en-US" sz="1134" dirty="0">
                <a:latin typeface="+mj-ea"/>
                <a:ea typeface="+mj-ea"/>
              </a:rPr>
              <a:t>東京メトロ豊洲駅</a:t>
            </a:r>
          </a:p>
          <a:p>
            <a:r>
              <a:rPr lang="en-US" altLang="ja-JP" sz="1134" dirty="0">
                <a:latin typeface="+mj-ea"/>
                <a:ea typeface="+mj-ea"/>
              </a:rPr>
              <a:t>1a</a:t>
            </a:r>
            <a:r>
              <a:rPr lang="ja-JP" altLang="en-US" sz="1134" dirty="0">
                <a:latin typeface="+mj-ea"/>
                <a:ea typeface="+mj-ea"/>
              </a:rPr>
              <a:t>出口より徒歩</a:t>
            </a:r>
            <a:r>
              <a:rPr lang="en-US" altLang="ja-JP" sz="1134" dirty="0">
                <a:latin typeface="+mj-ea"/>
                <a:ea typeface="+mj-ea"/>
              </a:rPr>
              <a:t>5</a:t>
            </a:r>
            <a:r>
              <a:rPr lang="ja-JP" altLang="en-US" sz="1134" dirty="0">
                <a:latin typeface="+mj-ea"/>
                <a:ea typeface="+mj-ea"/>
              </a:rPr>
              <a:t>分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469376" y="9570307"/>
            <a:ext cx="1582484" cy="6159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34" dirty="0">
                <a:latin typeface="+mj-ea"/>
                <a:ea typeface="+mj-ea"/>
              </a:rPr>
              <a:t>【</a:t>
            </a:r>
            <a:r>
              <a:rPr lang="ja-JP" altLang="en-US" sz="1134" dirty="0">
                <a:latin typeface="+mj-ea"/>
                <a:ea typeface="+mj-ea"/>
              </a:rPr>
              <a:t>営業時間</a:t>
            </a:r>
            <a:r>
              <a:rPr lang="en-US" altLang="ja-JP" sz="1134" dirty="0">
                <a:latin typeface="+mj-ea"/>
                <a:ea typeface="+mj-ea"/>
              </a:rPr>
              <a:t>】 </a:t>
            </a:r>
          </a:p>
          <a:p>
            <a:r>
              <a:rPr lang="ja-JP" altLang="en-US" sz="1134" dirty="0">
                <a:latin typeface="+mj-ea"/>
                <a:ea typeface="+mj-ea"/>
              </a:rPr>
              <a:t>昼：</a:t>
            </a:r>
            <a:r>
              <a:rPr lang="en-US" altLang="ja-JP" sz="1134" dirty="0">
                <a:latin typeface="+mj-ea"/>
                <a:ea typeface="+mj-ea"/>
              </a:rPr>
              <a:t>11:00</a:t>
            </a:r>
            <a:r>
              <a:rPr lang="ja-JP" altLang="en-US" sz="1134" dirty="0">
                <a:latin typeface="+mj-ea"/>
                <a:ea typeface="+mj-ea"/>
              </a:rPr>
              <a:t>～</a:t>
            </a:r>
            <a:r>
              <a:rPr lang="en-US" altLang="ja-JP" sz="1134" dirty="0">
                <a:latin typeface="+mj-ea"/>
                <a:ea typeface="+mj-ea"/>
              </a:rPr>
              <a:t>14:00</a:t>
            </a:r>
            <a:r>
              <a:rPr lang="ja-JP" altLang="en-US" sz="1134" dirty="0">
                <a:latin typeface="+mj-ea"/>
                <a:ea typeface="+mj-ea"/>
              </a:rPr>
              <a:t>（</a:t>
            </a:r>
            <a:r>
              <a:rPr lang="en-US" altLang="ja-JP" sz="1134" dirty="0">
                <a:latin typeface="+mj-ea"/>
                <a:ea typeface="+mj-ea"/>
              </a:rPr>
              <a:t>L.O</a:t>
            </a:r>
            <a:r>
              <a:rPr lang="ja-JP" altLang="en-US" sz="1134" dirty="0">
                <a:latin typeface="+mj-ea"/>
                <a:ea typeface="+mj-ea"/>
              </a:rPr>
              <a:t>） </a:t>
            </a:r>
          </a:p>
          <a:p>
            <a:r>
              <a:rPr lang="ja-JP" altLang="en-US" sz="1134" dirty="0">
                <a:latin typeface="+mj-ea"/>
                <a:ea typeface="+mj-ea"/>
              </a:rPr>
              <a:t>夜：</a:t>
            </a:r>
            <a:r>
              <a:rPr lang="en-US" altLang="ja-JP" sz="1134" dirty="0">
                <a:latin typeface="+mj-ea"/>
                <a:ea typeface="+mj-ea"/>
              </a:rPr>
              <a:t>17:00</a:t>
            </a:r>
            <a:r>
              <a:rPr lang="ja-JP" altLang="en-US" sz="1134" dirty="0">
                <a:latin typeface="+mj-ea"/>
                <a:ea typeface="+mj-ea"/>
              </a:rPr>
              <a:t>～</a:t>
            </a:r>
            <a:r>
              <a:rPr lang="en-US" altLang="ja-JP" sz="1134" dirty="0">
                <a:latin typeface="+mj-ea"/>
                <a:ea typeface="+mj-ea"/>
              </a:rPr>
              <a:t>22:00</a:t>
            </a:r>
            <a:r>
              <a:rPr lang="ja-JP" altLang="en-US" sz="1134" dirty="0">
                <a:latin typeface="+mj-ea"/>
                <a:ea typeface="+mj-ea"/>
              </a:rPr>
              <a:t>（</a:t>
            </a:r>
            <a:r>
              <a:rPr lang="en-US" altLang="ja-JP" sz="1134" dirty="0">
                <a:latin typeface="+mj-ea"/>
                <a:ea typeface="+mj-ea"/>
              </a:rPr>
              <a:t>L.O</a:t>
            </a:r>
            <a:r>
              <a:rPr lang="ja-JP" altLang="en-US" sz="1134" dirty="0">
                <a:latin typeface="+mj-ea"/>
                <a:ea typeface="+mj-ea"/>
              </a:rPr>
              <a:t>）</a:t>
            </a:r>
          </a:p>
        </p:txBody>
      </p:sp>
      <p:sp>
        <p:nvSpPr>
          <p:cNvPr id="49" name="正方形/長方形 67"/>
          <p:cNvSpPr/>
          <p:nvPr/>
        </p:nvSpPr>
        <p:spPr>
          <a:xfrm>
            <a:off x="5497583" y="9622044"/>
            <a:ext cx="1962000" cy="1090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25" name="Rectangle 24"/>
          <p:cNvSpPr/>
          <p:nvPr/>
        </p:nvSpPr>
        <p:spPr>
          <a:xfrm>
            <a:off x="973865" y="2613025"/>
            <a:ext cx="5857661" cy="228652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052" y="2373389"/>
            <a:ext cx="964623" cy="43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80" y="2613025"/>
            <a:ext cx="662970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6193" y="2613025"/>
            <a:ext cx="850666" cy="7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663" y="2748087"/>
            <a:ext cx="90487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150" y="2742531"/>
            <a:ext cx="112713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454453" y="2698358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>
                <a:solidFill>
                  <a:srgbClr val="B04D8A"/>
                </a:solidFill>
                <a:latin typeface="HGPSoeiPresenceEB" pitchFamily="18" charset="-128"/>
                <a:ea typeface="HGPSoeiPresenceEB" pitchFamily="18" charset="-128"/>
              </a:rPr>
              <a:t>LUNCH</a:t>
            </a:r>
            <a:endParaRPr lang="zh-CN" altLang="en-US" sz="1800" dirty="0">
              <a:solidFill>
                <a:srgbClr val="B04D8A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50846" y="3107415"/>
            <a:ext cx="35798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solidFill>
                  <a:srgbClr val="231815"/>
                </a:solidFill>
                <a:latin typeface="+mj-ea"/>
                <a:ea typeface="+mj-ea"/>
              </a:rPr>
              <a:t>日替わりメニューをはじめ</a:t>
            </a:r>
            <a:r>
              <a:rPr lang="en-US" altLang="ja-JP" sz="1100" dirty="0">
                <a:solidFill>
                  <a:srgbClr val="231815"/>
                </a:solidFill>
                <a:latin typeface="+mj-ea"/>
                <a:ea typeface="+mj-ea"/>
              </a:rPr>
              <a:t>10</a:t>
            </a:r>
            <a:r>
              <a:rPr lang="ja-JP" altLang="en-US" sz="1100" dirty="0">
                <a:solidFill>
                  <a:srgbClr val="231815"/>
                </a:solidFill>
                <a:latin typeface="+mj-ea"/>
                <a:ea typeface="+mj-ea"/>
              </a:rPr>
              <a:t>種類からお選びいただけます</a:t>
            </a:r>
            <a:endParaRPr lang="zh-CN" altLang="en-US" sz="11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117641"/>
              </p:ext>
            </p:extLst>
          </p:nvPr>
        </p:nvGraphicFramePr>
        <p:xfrm>
          <a:off x="1361102" y="3443137"/>
          <a:ext cx="5159051" cy="131936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103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0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09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73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3873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日替わりパスタ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ミートソースパスタ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873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日替わり定食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アラビアータペンネ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873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オムライス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ペペロンチーノ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873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カレーライス 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カルボナーラ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873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ボンゴレビアンコ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ボンゴレビアンコ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5" name="Rectangle 54"/>
          <p:cNvSpPr/>
          <p:nvPr/>
        </p:nvSpPr>
        <p:spPr>
          <a:xfrm>
            <a:off x="449551" y="5381750"/>
            <a:ext cx="3196129" cy="38797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51" y="5159375"/>
            <a:ext cx="511614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1523680" y="5727081"/>
            <a:ext cx="847657" cy="276999"/>
            <a:chOff x="1566863" y="5727081"/>
            <a:chExt cx="847657" cy="276999"/>
          </a:xfrm>
        </p:grpSpPr>
        <p:pic>
          <p:nvPicPr>
            <p:cNvPr id="1036" name="Picture 1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6863" y="5770180"/>
              <a:ext cx="56434" cy="190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7" name="Picture 1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7927" y="5764780"/>
              <a:ext cx="86593" cy="201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681309" y="5727081"/>
              <a:ext cx="5934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rgbClr val="4A94BD"/>
                  </a:solidFill>
                  <a:latin typeface="HGPSoeiPresenceEB" pitchFamily="18" charset="-128"/>
                  <a:ea typeface="HGPSoeiPresenceEB" pitchFamily="18" charset="-128"/>
                </a:rPr>
                <a:t>DRINK</a:t>
              </a:r>
              <a:endParaRPr lang="zh-CN" altLang="en-US" sz="1200" dirty="0">
                <a:solidFill>
                  <a:srgbClr val="4A94BD"/>
                </a:solidFill>
                <a:latin typeface="HGPSoeiPresenceEB" pitchFamily="18" charset="-128"/>
                <a:ea typeface="HGPSoeiPresenceEB" pitchFamily="18" charset="-128"/>
              </a:endParaRPr>
            </a:p>
          </p:txBody>
        </p:sp>
      </p:grp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661772"/>
              </p:ext>
            </p:extLst>
          </p:nvPr>
        </p:nvGraphicFramePr>
        <p:xfrm>
          <a:off x="669494" y="6087139"/>
          <a:ext cx="2740658" cy="10680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10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6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3608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コーヒー</a:t>
                      </a:r>
                      <a:r>
                        <a:rPr lang="en-US" altLang="ja-JP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ホット</a:t>
                      </a:r>
                      <a:r>
                        <a:rPr lang="en-US" altLang="ja-JP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or</a:t>
                      </a:r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アイス</a:t>
                      </a:r>
                      <a:r>
                        <a:rPr lang="en-US" altLang="ja-JP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)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608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紅茶</a:t>
                      </a:r>
                      <a:r>
                        <a:rPr lang="en-US" altLang="ja-JP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ホット</a:t>
                      </a:r>
                      <a:r>
                        <a:rPr lang="en-US" altLang="ja-JP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or</a:t>
                      </a:r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アイス） 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608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コーラ 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608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オレンジジュース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608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アップルジュース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1475342" y="7260038"/>
            <a:ext cx="944333" cy="276999"/>
            <a:chOff x="1475342" y="7214318"/>
            <a:chExt cx="944333" cy="276999"/>
          </a:xfrm>
        </p:grpSpPr>
        <p:pic>
          <p:nvPicPr>
            <p:cNvPr id="1041" name="Picture 17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342" y="7257417"/>
              <a:ext cx="67183" cy="190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2" name="Picture 18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2553" y="7252017"/>
              <a:ext cx="77122" cy="201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1551051" y="7214318"/>
              <a:ext cx="7809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rgbClr val="EB6168"/>
                  </a:solidFill>
                  <a:latin typeface="HGPSoeiPresenceEB" pitchFamily="18" charset="-128"/>
                  <a:ea typeface="HGPSoeiPresenceEB" pitchFamily="18" charset="-128"/>
                </a:rPr>
                <a:t>DESSERT</a:t>
              </a:r>
              <a:endParaRPr lang="zh-CN" altLang="en-US" sz="1200" dirty="0">
                <a:solidFill>
                  <a:srgbClr val="EB6168"/>
                </a:solidFill>
                <a:latin typeface="HGPSoeiPresenceEB" pitchFamily="18" charset="-128"/>
                <a:ea typeface="HGPSoeiPresenceEB" pitchFamily="18" charset="-128"/>
              </a:endParaRPr>
            </a:p>
          </p:txBody>
        </p:sp>
      </p:grp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759693"/>
              </p:ext>
            </p:extLst>
          </p:nvPr>
        </p:nvGraphicFramePr>
        <p:xfrm>
          <a:off x="669494" y="7622955"/>
          <a:ext cx="2740658" cy="110201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10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6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0403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チーズケーキ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403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ショートケーキ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403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アップルパイ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403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チョコタルト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403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パンナコッタ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237" y="5197778"/>
            <a:ext cx="992100" cy="3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449551" y="8821938"/>
            <a:ext cx="3196129" cy="450967"/>
          </a:xfrm>
          <a:prstGeom prst="rect">
            <a:avLst/>
          </a:prstGeom>
          <a:solidFill>
            <a:srgbClr val="4A94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766" y="8605938"/>
            <a:ext cx="459829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97287" y="8847748"/>
            <a:ext cx="24529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</a:rPr>
              <a:t>ランチをオーダーの方はドリンクとデザート</a:t>
            </a:r>
          </a:p>
          <a:p>
            <a:pPr algn="ctr"/>
            <a:r>
              <a:rPr lang="ja-JP" altLang="en-US" sz="1000" dirty="0">
                <a:solidFill>
                  <a:schemeClr val="bg1"/>
                </a:solidFill>
              </a:rPr>
              <a:t>いずれかがセットサービスとなります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183387" y="5618913"/>
            <a:ext cx="3073472" cy="350735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680" y="5525538"/>
            <a:ext cx="702992" cy="56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043" y="5910419"/>
            <a:ext cx="53783" cy="1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481" y="5905019"/>
            <a:ext cx="82708" cy="20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373274" y="5867320"/>
            <a:ext cx="538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F08300"/>
                </a:solidFill>
                <a:latin typeface="HGPSoeiPresenceEB" pitchFamily="18" charset="-128"/>
                <a:ea typeface="HGPSoeiPresenceEB" pitchFamily="18" charset="-128"/>
              </a:rPr>
              <a:t>FOOD</a:t>
            </a:r>
            <a:endParaRPr lang="zh-CN" altLang="en-US" sz="1200" dirty="0">
              <a:solidFill>
                <a:srgbClr val="F08300"/>
              </a:solidFill>
              <a:latin typeface="HGPSoeiPresenceEB" pitchFamily="18" charset="-128"/>
              <a:ea typeface="HGPSoeiPresenceEB" pitchFamily="18" charset="-128"/>
            </a:endParaRPr>
          </a:p>
        </p:txBody>
      </p: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797098"/>
              </p:ext>
            </p:extLst>
          </p:nvPr>
        </p:nvGraphicFramePr>
        <p:xfrm>
          <a:off x="4392752" y="6230041"/>
          <a:ext cx="2740658" cy="1584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01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9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鮮魚のカルパッチョ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1,000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前菜の盛り合わせ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1,000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グリーンサラダ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1,000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シーフードサラダ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zh-CN" altLang="en-US" sz="1300" kern="1200" dirty="0">
                          <a:solidFill>
                            <a:srgbClr val="231815"/>
                          </a:solidFill>
                          <a:latin typeface="+mj-ea"/>
                          <a:ea typeface="+mn-ea"/>
                          <a:cs typeface="+mn-cs"/>
                        </a:rPr>
                        <a:t>￥</a:t>
                      </a:r>
                      <a:r>
                        <a:rPr kumimoji="1" lang="en-US" altLang="zh-CN" sz="1300" kern="1200" dirty="0">
                          <a:solidFill>
                            <a:srgbClr val="231815"/>
                          </a:solidFill>
                          <a:latin typeface="+mj-ea"/>
                          <a:ea typeface="+mn-ea"/>
                          <a:cs typeface="+mn-cs"/>
                        </a:rPr>
                        <a:t>1,000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魚のムニエル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2,000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海鮮のソテー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1,000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特選牛肉の炭火焼</a:t>
                      </a: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1,800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子羊のグリル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1,000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5270330" y="7903928"/>
            <a:ext cx="939907" cy="276999"/>
            <a:chOff x="5087450" y="8048708"/>
            <a:chExt cx="939907" cy="276999"/>
          </a:xfrm>
        </p:grpSpPr>
        <p:pic>
          <p:nvPicPr>
            <p:cNvPr id="1045" name="Picture 21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7450" y="8097520"/>
              <a:ext cx="67183" cy="190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6" name="Picture 22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764" y="8086408"/>
              <a:ext cx="86593" cy="201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3" name="TextBox 42"/>
            <p:cNvSpPr txBox="1"/>
            <p:nvPr/>
          </p:nvSpPr>
          <p:spPr>
            <a:xfrm>
              <a:off x="5153435" y="8048708"/>
              <a:ext cx="8178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rgbClr val="5CAD75"/>
                  </a:solidFill>
                  <a:latin typeface="HGPSoeiPresenceEB" pitchFamily="18" charset="-128"/>
                  <a:ea typeface="HGPSoeiPresenceEB" pitchFamily="18" charset="-128"/>
                </a:rPr>
                <a:t>ALCOHOL</a:t>
              </a:r>
              <a:endParaRPr lang="zh-CN" altLang="en-US" sz="1200" dirty="0">
                <a:solidFill>
                  <a:srgbClr val="5CAD75"/>
                </a:solidFill>
                <a:latin typeface="HGPSoeiPresenceEB" pitchFamily="18" charset="-128"/>
                <a:ea typeface="HGPSoeiPresenceEB" pitchFamily="18" charset="-128"/>
              </a:endParaRPr>
            </a:p>
          </p:txBody>
        </p:sp>
      </p:grp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583689"/>
              </p:ext>
            </p:extLst>
          </p:nvPr>
        </p:nvGraphicFramePr>
        <p:xfrm>
          <a:off x="4439504" y="8265813"/>
          <a:ext cx="2740658" cy="792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01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9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プレミアムビール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7,00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グラスワイン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7,00</a:t>
                      </a:r>
                      <a:endParaRPr lang="en-US" altLang="zh-CN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本格焼酎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7,00</a:t>
                      </a:r>
                      <a:endParaRPr lang="en-US" altLang="zh-CN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8982">
                <a:tc>
                  <a:txBody>
                    <a:bodyPr/>
                    <a:lstStyle/>
                    <a:p>
                      <a:r>
                        <a:rPr lang="ja-JP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日本酒</a:t>
                      </a:r>
                      <a:endParaRPr lang="zh-CN" altLang="en-US" sz="1300" dirty="0">
                        <a:solidFill>
                          <a:srgbClr val="231815"/>
                        </a:solidFill>
                        <a:latin typeface="+mj-ea"/>
                        <a:ea typeface="+mj-ea"/>
                      </a:endParaRPr>
                    </a:p>
                  </a:txBody>
                  <a:tcPr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￥</a:t>
                      </a:r>
                      <a:r>
                        <a:rPr lang="en-US" altLang="zh-CN" sz="1300" dirty="0">
                          <a:solidFill>
                            <a:srgbClr val="231815"/>
                          </a:solidFill>
                          <a:latin typeface="+mj-ea"/>
                          <a:ea typeface="+mj-ea"/>
                        </a:rPr>
                        <a:t>7,00</a:t>
                      </a:r>
                    </a:p>
                  </a:txBody>
                  <a:tcPr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214" y="5449722"/>
            <a:ext cx="1017260" cy="3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815" y="8755451"/>
            <a:ext cx="401709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335</Words>
  <Application>Microsoft Office PowerPoint</Application>
  <PresentationFormat>ユーザー設定</PresentationFormat>
  <Paragraphs>106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HGPSoeiPresenceEB</vt:lpstr>
      <vt:lpstr>HGSSoeiKakugothicUB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2016-07-29T12:43:18Z</dcterms:created>
  <dcterms:modified xsi:type="dcterms:W3CDTF">2017-02-21T10:21:56Z</dcterms:modified>
</cp:coreProperties>
</file>